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9" r:id="rId3"/>
  </p:sldMasterIdLst>
  <p:notesMasterIdLst>
    <p:notesMasterId r:id="rId29"/>
  </p:notesMasterIdLst>
  <p:sldIdLst>
    <p:sldId id="256" r:id="rId4"/>
    <p:sldId id="257" r:id="rId5"/>
    <p:sldId id="259" r:id="rId6"/>
    <p:sldId id="258" r:id="rId7"/>
    <p:sldId id="260" r:id="rId8"/>
    <p:sldId id="279" r:id="rId9"/>
    <p:sldId id="280" r:id="rId10"/>
    <p:sldId id="281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E28"/>
    <a:srgbClr val="7AA520"/>
    <a:srgbClr val="27739D"/>
    <a:srgbClr val="D2D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7D4D2-6852-4302-8F74-5C174BE112A2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27A1B-5AE8-4D56-B865-A9A657F0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27A1B-5AE8-4D56-B865-A9A657F0C9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2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6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5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4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3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1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05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75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1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95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602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58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191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39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0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51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78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6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8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89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91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9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6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21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8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1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7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70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49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15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44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02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95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2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5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7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58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7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3B3115-D424-45BE-8635-B83FA123BA7B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FFDB0A-9FFD-491C-8BC5-311E542E3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50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65000">
              <a:srgbClr val="367E28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58" y="2514600"/>
            <a:ext cx="7851648" cy="1828800"/>
          </a:xfrm>
          <a:noFill/>
        </p:spPr>
        <p:txBody>
          <a:bodyPr>
            <a:normAutofit fontScale="90000"/>
          </a:bodyPr>
          <a:lstStyle/>
          <a:p>
            <a:br>
              <a:rPr lang="sr-Latn-ME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br>
              <a:rPr lang="sr-Latn-ME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br>
              <a:rPr lang="sr-Latn-ME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br>
              <a:rPr lang="sr-Latn-ME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br>
              <a:rPr lang="sr-Latn-ME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5300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sr-Latn-RS" sz="5300" dirty="0">
                <a:solidFill>
                  <a:schemeClr val="accent5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storijat zaštite, izazovi  i perspektive</a:t>
            </a:r>
            <a:br>
              <a:rPr lang="sr-Latn-RS" sz="53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n-US" sz="53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110" y="3048000"/>
            <a:ext cx="7854696" cy="3352800"/>
          </a:xfrm>
          <a:noFill/>
        </p:spPr>
        <p:txBody>
          <a:bodyPr>
            <a:normAutofit lnSpcReduction="10000"/>
          </a:bodyPr>
          <a:lstStyle/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r>
              <a:rPr lang="sr-Latn-ME" sz="2000" dirty="0">
                <a:ln>
                  <a:solidFill>
                    <a:schemeClr val="accent1">
                      <a:alpha val="40000"/>
                    </a:schemeClr>
                  </a:solidFill>
                </a:ln>
                <a:latin typeface="Georgia" panose="02040502050405020303" pitchFamily="18" charset="0"/>
              </a:rPr>
              <a:t>DR VESELIN LUBURIĆ</a:t>
            </a:r>
            <a:endParaRPr lang="en-US" sz="2000" dirty="0">
              <a:ln>
                <a:solidFill>
                  <a:schemeClr val="accent1">
                    <a:alpha val="40000"/>
                  </a:schemeClr>
                </a:solidFill>
              </a:ln>
              <a:latin typeface="Georgia" panose="02040502050405020303" pitchFamily="18" charset="0"/>
            </a:endParaRPr>
          </a:p>
        </p:txBody>
      </p:sp>
      <p:sp>
        <p:nvSpPr>
          <p:cNvPr id="23554" name="AutoShape 2" descr="Nacionalni parkovi Crne Gore / National parks of Montenegro - Home | 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Nacionalni parkovi Crne Gore / National parks of Montenegro - Home | 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343EDC-654C-0CAC-AA00-F30464D6F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89" b="17965"/>
          <a:stretch/>
        </p:blipFill>
        <p:spPr>
          <a:xfrm>
            <a:off x="6934200" y="7937"/>
            <a:ext cx="2209800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4000">
              <a:srgbClr val="367E2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5181600"/>
          </a:xfrm>
        </p:spPr>
        <p:txBody>
          <a:bodyPr>
            <a:noAutofit/>
          </a:bodyPr>
          <a:lstStyle/>
          <a:p>
            <a:r>
              <a:rPr lang="sr-Latn-ME" sz="2800" cap="none" dirty="0">
                <a:latin typeface="Constantia" panose="02030602050306030303" pitchFamily="18" charset="0"/>
              </a:rPr>
              <a:t>Upravljački modeli:</a:t>
            </a:r>
            <a:br>
              <a:rPr lang="sr-Latn-ME" sz="2800" cap="none" dirty="0">
                <a:latin typeface="Constantia" panose="02030602050306030303" pitchFamily="18" charset="0"/>
              </a:rPr>
            </a:br>
            <a:br>
              <a:rPr lang="sr-Latn-ME" sz="2800" cap="none" dirty="0">
                <a:latin typeface="Constantia" panose="02030602050306030303" pitchFamily="18" charset="0"/>
              </a:rPr>
            </a:br>
            <a:r>
              <a:rPr lang="sr-Latn-ME" sz="2800" cap="none" dirty="0">
                <a:latin typeface="Constantia" panose="02030602050306030303" pitchFamily="18" charset="0"/>
              </a:rPr>
              <a:t>U okviru šumskih uprava</a:t>
            </a:r>
            <a:br>
              <a:rPr lang="sr-Latn-ME" sz="2800" cap="none" dirty="0">
                <a:latin typeface="Constantia" panose="02030602050306030303" pitchFamily="18" charset="0"/>
              </a:rPr>
            </a:br>
            <a:r>
              <a:rPr lang="sr-Latn-ME" sz="2800" cap="none" dirty="0">
                <a:latin typeface="Constantia" panose="02030602050306030303" pitchFamily="18" charset="0"/>
              </a:rPr>
              <a:t>Sour-samoupravne organizacije udruženog rada</a:t>
            </a:r>
            <a:br>
              <a:rPr lang="sr-Latn-ME" sz="2800" cap="none" dirty="0">
                <a:latin typeface="Constantia" panose="02030602050306030303" pitchFamily="18" charset="0"/>
              </a:rPr>
            </a:br>
            <a:r>
              <a:rPr lang="sr-Latn-ME" sz="2800" cap="none" dirty="0">
                <a:latin typeface="Constantia" panose="02030602050306030303" pitchFamily="18" charset="0"/>
              </a:rPr>
              <a:t>1992. godine područjima NP Lovćen, Biogradska gora i Durmitor upravlja Javno preduzeće za nacionalne parkove</a:t>
            </a:r>
            <a:endParaRPr lang="en-US" sz="2800" cap="none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41867-2E20-79E3-1EA7-195AB867D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2" y="0"/>
            <a:ext cx="161848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rgbClr val="367E2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3880"/>
            <a:ext cx="8305800" cy="4477512"/>
          </a:xfrm>
        </p:spPr>
        <p:txBody>
          <a:bodyPr>
            <a:noAutofit/>
          </a:bodyPr>
          <a:lstStyle/>
          <a:p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Planski i zakonodavni okvir upravljanja:</a:t>
            </a:r>
            <a:b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prostorni planovi posebne namjene;</a:t>
            </a:r>
            <a:b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planovi upravljanja;</a:t>
            </a:r>
            <a:b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godišnji programi upravljanja;</a:t>
            </a:r>
            <a:b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zakon o zaštiti prirode;</a:t>
            </a:r>
            <a:b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zakon o nacionalnim parkovima;</a:t>
            </a:r>
            <a:b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drugi sistemski zakoni</a:t>
            </a:r>
            <a:r>
              <a:rPr lang="sr-Latn-ME" sz="4000" cap="none" dirty="0"/>
              <a:t>.</a:t>
            </a:r>
            <a:endParaRPr lang="en-US" sz="4000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21359-895B-7664-9835-015BD658B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2" y="0"/>
            <a:ext cx="161848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rgbClr val="367E2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90600"/>
            <a:ext cx="8305800" cy="4477512"/>
          </a:xfrm>
        </p:spPr>
        <p:txBody>
          <a:bodyPr>
            <a:normAutofit/>
          </a:bodyPr>
          <a:lstStyle/>
          <a:p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Međunarodni status zaštite:</a:t>
            </a:r>
            <a:b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</a:br>
            <a:b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1977. godine cijeli tok kanjona rijeke Tare uključen je u program MAB ’’Čovjek i biosfera’’</a:t>
            </a:r>
            <a:b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1980. godine masiv Durmitora sa kanjonom rijeke Tare zbog svojih univerzalnih prirodnih i kulturnih vrijednosti prepoznatih na svjetskom nivou uvršten je kao područje pod UNESCO zaštitom;</a:t>
            </a:r>
            <a:b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800" cap="none" dirty="0">
                <a:latin typeface="Constantia" panose="02030602050306030303" pitchFamily="18" charset="0"/>
                <a:ea typeface="+mn-ea"/>
                <a:cs typeface="+mn-cs"/>
              </a:rPr>
              <a:t>U završnoj fazi je nominacija bukovih šuma u NP Durmitor za UNESCO site</a:t>
            </a:r>
            <a:endParaRPr lang="en-US" sz="2800" cap="none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BB340-AC18-E932-E739-8E56A5481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2" y="0"/>
            <a:ext cx="161848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500">
              <a:srgbClr val="367E28"/>
            </a:gs>
            <a:gs pos="0">
              <a:schemeClr val="bg2">
                <a:tint val="80000"/>
                <a:satMod val="400000"/>
              </a:schemeClr>
            </a:gs>
            <a:gs pos="66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Reka Tara (suza Evrope) i kanjon reke Tare | Raf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Reka Tara (suza Evrope) i kanjon reke Tare | Raf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2" name="Picture 8" descr="Kanjon Tare – Perla 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pic>
        <p:nvPicPr>
          <p:cNvPr id="31754" name="Picture 10" descr="Kanjon rijeke Tare rafting najdubljim kanjonom Crne Gore i Ev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Škrčka jezera - Park Prirode P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51759" y="487680"/>
            <a:ext cx="3840480" cy="91440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iogradska gora - mesto gde su mir pronašli Tito, Loren, Ford | Novosti.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4000">
              <a:srgbClr val="367E2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43900" cy="6153912"/>
          </a:xfrm>
        </p:spPr>
        <p:txBody>
          <a:bodyPr>
            <a:noAutofit/>
          </a:bodyPr>
          <a:lstStyle/>
          <a:p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Ključni izazovi zasnovani na održivom razvoju: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razvoj eko turizma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planinarenje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pješačenje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biciklizam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rafting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seoski turizam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gastronomija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manifestacije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druge aktivnosti zasnovane na prirodi.</a:t>
            </a:r>
            <a:endParaRPr lang="en-US" sz="2500" cap="none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9D108-F437-C40E-6B1C-EA572FE16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2" y="0"/>
            <a:ext cx="161848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Rafting Tara River Canyon | Montenegro &amp; Bosnia | Taracanyonraft Team – You  can't be unhappy in the middle of a big, beautiful river. Jim Harr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Rafting Tara River Canyon | Montenegro &amp; Bosnia | Taracanyonraft Team – You  can't be unhappy in the middle of a big, beautiful river. Jim Harri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0" name="Picture 8" descr="Biciklima, pa kajacima, sa Lovćena do Luš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3581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8922" name="AutoShape 10" descr="Katuni Bjelasice: &quot;Nekada su bile čitave porodice, a danas su kao karaule,  u svakoj po jedan čovek&quot; - Biznis Telegraf.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99" y="3581400"/>
            <a:ext cx="3834301" cy="330661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5309699" cy="32766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5814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85"/>
            <a:ext cx="4800600" cy="3489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35" y="3505198"/>
            <a:ext cx="4740565" cy="3348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5199"/>
            <a:ext cx="4428834" cy="3352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1" y="15584"/>
            <a:ext cx="4705930" cy="34896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1000">
              <a:srgbClr val="367E2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6153912"/>
          </a:xfrm>
        </p:spPr>
        <p:txBody>
          <a:bodyPr>
            <a:noAutofit/>
          </a:bodyPr>
          <a:lstStyle/>
          <a:p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Ključni izazovi-devastacija prostora: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neplanska gradnja na području nacionalnih parkova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devastacija šumskih ekosistema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posljedice klimatskih promjena koje generišu : 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požare,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ekstremne suše i toplotne udare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potencijalni nestanak najljepših jezera ledničkog porijekla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poplave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incidencija CO2</a:t>
            </a:r>
            <a:b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sr-Latn-ME" sz="2500" cap="none" dirty="0">
                <a:latin typeface="Constantia" panose="02030602050306030303" pitchFamily="18" charset="0"/>
                <a:ea typeface="+mn-ea"/>
                <a:cs typeface="+mn-cs"/>
              </a:rPr>
              <a:t>- eksploatacija prirodnih resursa (rječnih tokova-eksploatacija šljunka-primjer vodoizvorište Bolje sestre, eksploatacija mineralnih sirovina)</a:t>
            </a:r>
            <a:endParaRPr lang="en-US" sz="2500" cap="none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AE7B4-0080-CEF9-5D09-2DC1159B3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2" y="0"/>
            <a:ext cx="161848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667000"/>
            <a:ext cx="9982200" cy="286328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   </a:t>
            </a:r>
            <a:r>
              <a:rPr lang="sr-Latn-ME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- Klasičan model upravljanja</a:t>
            </a:r>
            <a:br>
              <a:rPr lang="sr-Latn-ME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   </a:t>
            </a:r>
            <a:r>
              <a:rPr lang="sr-Latn-ME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- Savremeni model upravljanja zaštićenim  područjima</a:t>
            </a:r>
            <a:br>
              <a:rPr lang="sr-Latn-ME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   </a:t>
            </a:r>
            <a:r>
              <a:rPr lang="sr-Latn-ME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- POST 2000 model upravljanja</a:t>
            </a:r>
            <a:br>
              <a:rPr lang="sr-Latn-ME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64326"/>
            <a:ext cx="670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32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,,Potreba za organizovanom zaštitom prirode se pojavila u doba kada je čovjek stekao najveću moć nad njom”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398DF-3705-19F1-0F39-3797F79A2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2" y="0"/>
            <a:ext cx="161848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OTO) BIOGRADSKO JEZERO PRESUŠILO: Dubina svega 6 metara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NP Lovćen: Požar većih razmjera ponovo aktivan :: Društ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orjelo u NP Durmitor: Zbog nepristupačnog terena požar gašen priručnim  sredstv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rgbClr val="367E28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6153912"/>
          </a:xfrm>
        </p:spPr>
        <p:txBody>
          <a:bodyPr>
            <a:noAutofit/>
          </a:bodyPr>
          <a:lstStyle/>
          <a:p>
            <a:r>
              <a:rPr lang="sr-Latn-ME" sz="2000" cap="none" dirty="0">
                <a:latin typeface="Constantia" panose="02030602050306030303" pitchFamily="18" charset="0"/>
              </a:rPr>
              <a:t>Perspektive zaštite i održivog razvoja: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zaštita izvornosti područja i ekosistema u cjelini;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zaštita staništa i biodiverzitata;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zaštita šumskih ekosistema;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zaštita predionih vrijednosti;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razvoj svih oblika održivog turizma zasnovanog na prirodi uz minimalan uticaj turizma na prirodu;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inkluzivan pristup u svim procesima vezanim za planiranje i upravljanje;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implementacija i transfer najboljih evropskih praksi iz oblasti zaštite, održivog razvoja i upravljanja;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izbalansiran socio ekonomski razvoj</a:t>
            </a:r>
            <a:r>
              <a:rPr lang="en-US" sz="2000" cap="none" dirty="0">
                <a:latin typeface="Constantia" panose="02030602050306030303" pitchFamily="18" charset="0"/>
              </a:rPr>
              <a:t> </a:t>
            </a:r>
            <a:r>
              <a:rPr lang="en-US" sz="2000" cap="none" dirty="0" err="1">
                <a:latin typeface="Constantia" panose="02030602050306030303" pitchFamily="18" charset="0"/>
              </a:rPr>
              <a:t>i</a:t>
            </a:r>
            <a:r>
              <a:rPr lang="sr-Latn-ME" sz="2000" cap="none" dirty="0">
                <a:latin typeface="Constantia" panose="02030602050306030303" pitchFamily="18" charset="0"/>
              </a:rPr>
              <a:t> potpuna integracija lokalnih zajednica;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nacionalni parkovi kao nukleus socioekonomskog razvoja lokalnih zajednica;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zadovoljstvo posjetioca;</a:t>
            </a:r>
            <a:br>
              <a:rPr lang="sr-Latn-ME" sz="2000" cap="none" dirty="0">
                <a:latin typeface="Constantia" panose="02030602050306030303" pitchFamily="18" charset="0"/>
              </a:rPr>
            </a:br>
            <a:r>
              <a:rPr lang="sr-Latn-ME" sz="2000" cap="none" dirty="0">
                <a:latin typeface="Constantia" panose="02030602050306030303" pitchFamily="18" charset="0"/>
              </a:rPr>
              <a:t>- ekološko blagostanje-sprovođenje zelene agende u cjelosti-,,ekologija nije trošak, već kapital od neprocjenjive vrijednosti’’.</a:t>
            </a:r>
            <a:endParaRPr lang="en-US" sz="2000" cap="none" dirty="0">
              <a:latin typeface="Constantia" panose="020306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1F137-33F2-4C65-F009-94461EABE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2" y="0"/>
            <a:ext cx="161848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8453C-E594-2B86-6CBB-57754BCD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2304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743200"/>
            <a:ext cx="60210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r-Latn-ME" sz="5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HVALA NA PAŽNJI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38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3200" dirty="0">
                <a:solidFill>
                  <a:schemeClr val="bg1"/>
                </a:solidFill>
                <a:latin typeface="Constantia" panose="02030602050306030303" pitchFamily="18" charset="0"/>
              </a:rPr>
              <a:t>Knjažev zabran-1878. preteča formiranja NP Biogradska gora</a:t>
            </a:r>
            <a:br>
              <a:rPr lang="sr-Latn-ME" sz="3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sr-Latn-ME" sz="3200" dirty="0">
                <a:solidFill>
                  <a:schemeClr val="bg1"/>
                </a:solidFill>
                <a:latin typeface="Constantia" panose="02030602050306030303" pitchFamily="18" charset="0"/>
              </a:rPr>
              <a:t>Zakon o lovu 1910. kojim je regulisana zaštita divljači i osnivanje uzgajališta</a:t>
            </a:r>
            <a:br>
              <a:rPr lang="sr-Latn-ME" sz="3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sr-Latn-ME" sz="3200" dirty="0">
                <a:solidFill>
                  <a:schemeClr val="bg1"/>
                </a:solidFill>
                <a:latin typeface="Constantia" panose="02030602050306030303" pitchFamily="18" charset="0"/>
              </a:rPr>
              <a:t>Ljudevit Firer- jedna godina ormitoloskog istraživanja u Crnoj Gori 1894.</a:t>
            </a:r>
            <a:br>
              <a:rPr lang="sr-Latn-ME" sz="3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sr-Latn-ME" sz="3200" dirty="0">
                <a:solidFill>
                  <a:schemeClr val="bg1"/>
                </a:solidFill>
                <a:latin typeface="Constantia" panose="02030602050306030303" pitchFamily="18" charset="0"/>
              </a:rPr>
              <a:t>1934. izrada elaborata o šumskom kompleksu prašume Biogradske gore</a:t>
            </a:r>
            <a:endParaRPr lang="en-US" sz="3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5383B-BAD6-8C31-2EB3-EE600C078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2" y="0"/>
            <a:ext cx="1618488" cy="16184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382000" cy="4876800"/>
          </a:xfrm>
        </p:spPr>
        <p:txBody>
          <a:bodyPr>
            <a:normAutofit/>
          </a:bodyPr>
          <a:lstStyle/>
          <a:p>
            <a:br>
              <a:rPr lang="sr-Latn-ME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1520"/>
            <a:ext cx="6705600" cy="5562600"/>
          </a:xfrm>
        </p:spPr>
        <p:txBody>
          <a:bodyPr>
            <a:normAutofit/>
          </a:bodyPr>
          <a:lstStyle/>
          <a:p>
            <a:r>
              <a:rPr lang="sr-Latn-ME" sz="2800" i="1" dirty="0">
                <a:solidFill>
                  <a:schemeClr val="bg1"/>
                </a:solidFill>
                <a:latin typeface="Constantia" panose="02030602050306030303" pitchFamily="18" charset="0"/>
              </a:rPr>
              <a:t>Prvi instucionalni oblici zaštite prirodnih područja u Crnoj Gori se mogu naći tek 1952.</a:t>
            </a:r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rPr>
              <a:t>godine</a:t>
            </a:r>
            <a:r>
              <a:rPr lang="sr-Latn-ME" sz="2800" i="1" dirty="0">
                <a:solidFill>
                  <a:schemeClr val="bg1"/>
                </a:solidFill>
                <a:latin typeface="Constantia" panose="02030602050306030303" pitchFamily="18" charset="0"/>
              </a:rPr>
              <a:t> kada je Ukazom Prezidijuma NR Skupštine Crne Gore, 5.avgusta iste godine, donesen Zakon o proglašenju šumskih područja Lovćena, Biogradske gore i Durmitora nacionalnim parkovima, zbog njihovih naročitih prirodnih ljepota, kulturno istorijskog i naučnog značaja, koji u šumsko-uzgojnom ,lovnom i turističkom pogledu čine jedinstvene cjeline</a:t>
            </a:r>
            <a:endParaRPr lang="en-US" sz="2800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A617F-188A-0113-CAB5-EC13C96B4B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6181" t="-1" r="2180" b="4000"/>
          <a:stretch/>
        </p:blipFill>
        <p:spPr>
          <a:xfrm>
            <a:off x="6958318" y="0"/>
            <a:ext cx="2194560" cy="1463040"/>
          </a:xfrm>
          <a:prstGeom prst="rect">
            <a:avLst/>
          </a:prstGeom>
          <a:solidFill>
            <a:srgbClr val="367E28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691" y="731520"/>
            <a:ext cx="4343400" cy="829056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Constantia" panose="02030602050306030303" pitchFamily="18" charset="0"/>
              </a:rPr>
              <a:t>NP </a:t>
            </a:r>
            <a:r>
              <a:rPr lang="en-US" sz="4900" dirty="0" err="1">
                <a:latin typeface="Constantia" panose="02030602050306030303" pitchFamily="18" charset="0"/>
              </a:rPr>
              <a:t>Durmitor</a:t>
            </a:r>
            <a:r>
              <a:rPr lang="sr-Latn-ME" sz="4900" dirty="0">
                <a:latin typeface="Constantia" panose="02030602050306030303" pitchFamily="18" charset="0"/>
              </a:rPr>
              <a:t>:</a:t>
            </a:r>
            <a:endParaRPr lang="en-US" sz="4900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691" y="1981200"/>
            <a:ext cx="7772400" cy="3619936"/>
          </a:xfrm>
        </p:spPr>
        <p:txBody>
          <a:bodyPr>
            <a:noAutofit/>
          </a:bodyPr>
          <a:lstStyle/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48 vrhova viših od 2000 m.n.v 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Impresivne predione vrijednosti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Jedinstven reljef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Hidrološki fenomeni: 18 ledničkih jezera, </a:t>
            </a:r>
            <a:endParaRPr lang="en-US" sz="28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Kanjon rijeke Tare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Bogatstvo biodiverziteta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Bogato kulturno-istorijsko nasljeđe</a:t>
            </a:r>
            <a:endParaRPr lang="en-US" sz="2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DFD66-B33C-C8AB-018B-4ED3B303FC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6181" t="-1" r="2180" b="4000"/>
          <a:stretch/>
        </p:blipFill>
        <p:spPr>
          <a:xfrm>
            <a:off x="6958318" y="0"/>
            <a:ext cx="2194560" cy="1463040"/>
          </a:xfrm>
          <a:prstGeom prst="rect">
            <a:avLst/>
          </a:prstGeom>
          <a:solidFill>
            <a:srgbClr val="367E28"/>
          </a:solidFill>
        </p:spPr>
      </p:pic>
    </p:spTree>
    <p:extLst>
      <p:ext uri="{BB962C8B-B14F-4D97-AF65-F5344CB8AC3E}">
        <p14:creationId xmlns:p14="http://schemas.microsoft.com/office/powerpoint/2010/main" val="129640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6556248" cy="90525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NP </a:t>
            </a:r>
            <a:r>
              <a:rPr lang="sr-Latn-ME" sz="5400" dirty="0"/>
              <a:t>Biogradska gora:</a:t>
            </a:r>
            <a:endParaRPr lang="en-US" sz="54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0824"/>
            <a:ext cx="7772400" cy="4077136"/>
          </a:xfrm>
        </p:spPr>
        <p:txBody>
          <a:bodyPr>
            <a:noAutofit/>
          </a:bodyPr>
          <a:lstStyle/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Jedna od tri preostale prašume u Evropi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5 ledničkih jezera na Bjelasici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Biogradsko jezero, kao jedno od najljepših glečerskih jezera u ovom dijlu Evrope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Bogatstvo biodiverziteta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Nematerijalna kulturna baština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Etnografsko nasljeđe</a:t>
            </a:r>
            <a:endParaRPr lang="en-US" sz="28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49212-3652-D60F-C6B0-B50FDE9C35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6181" t="-1" r="2180" b="4000"/>
          <a:stretch/>
        </p:blipFill>
        <p:spPr>
          <a:xfrm>
            <a:off x="6958318" y="0"/>
            <a:ext cx="2194560" cy="1463040"/>
          </a:xfrm>
          <a:prstGeom prst="rect">
            <a:avLst/>
          </a:prstGeom>
          <a:solidFill>
            <a:srgbClr val="367E28"/>
          </a:solidFill>
        </p:spPr>
      </p:pic>
    </p:spTree>
    <p:extLst>
      <p:ext uri="{BB962C8B-B14F-4D97-AF65-F5344CB8AC3E}">
        <p14:creationId xmlns:p14="http://schemas.microsoft.com/office/powerpoint/2010/main" val="48174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7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460063"/>
            <a:ext cx="4038600" cy="981456"/>
          </a:xfrm>
        </p:spPr>
        <p:txBody>
          <a:bodyPr/>
          <a:lstStyle/>
          <a:p>
            <a:r>
              <a:rPr lang="en-US" sz="4900" dirty="0">
                <a:latin typeface="Constantia" panose="02030602050306030303" pitchFamily="18" charset="0"/>
              </a:rPr>
              <a:t>NP </a:t>
            </a:r>
            <a:r>
              <a:rPr lang="sr-Latn-ME" sz="4900" dirty="0">
                <a:latin typeface="Constantia" panose="02030602050306030303" pitchFamily="18" charset="0"/>
              </a:rPr>
              <a:t>Lovćen:</a:t>
            </a:r>
            <a:endParaRPr lang="en-US" sz="4900" dirty="0">
              <a:latin typeface="Constantia" panose="02030602050306030303" pitchFamily="18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7545" y="1981200"/>
            <a:ext cx="7772400" cy="3619936"/>
          </a:xfrm>
        </p:spPr>
        <p:txBody>
          <a:bodyPr>
            <a:noAutofit/>
          </a:bodyPr>
          <a:lstStyle/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Izuzetne predione vrijednosti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Jedinstveni kraški oblici reljefa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Bogato kulturno-istorijsko nasljeđe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Impresivni vidikovci</a:t>
            </a:r>
          </a:p>
          <a:p>
            <a:r>
              <a:rPr lang="sr-Latn-ME" sz="2800" dirty="0">
                <a:solidFill>
                  <a:schemeClr val="bg1"/>
                </a:solidFill>
                <a:latin typeface="Constantia" panose="02030602050306030303" pitchFamily="18" charset="0"/>
              </a:rPr>
              <a:t>Bogatstvo eko-sistema</a:t>
            </a:r>
          </a:p>
          <a:p>
            <a:endParaRPr lang="en-US" sz="3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4C868D-A038-EC1D-0AEA-AC1DE37BAB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6181" t="-1" r="2180" b="4000"/>
          <a:stretch/>
        </p:blipFill>
        <p:spPr>
          <a:xfrm>
            <a:off x="6958318" y="0"/>
            <a:ext cx="2194560" cy="1463040"/>
          </a:xfrm>
          <a:prstGeom prst="rect">
            <a:avLst/>
          </a:prstGeom>
          <a:solidFill>
            <a:srgbClr val="367E28"/>
          </a:solidFill>
        </p:spPr>
      </p:pic>
    </p:spTree>
    <p:extLst>
      <p:ext uri="{BB962C8B-B14F-4D97-AF65-F5344CB8AC3E}">
        <p14:creationId xmlns:p14="http://schemas.microsoft.com/office/powerpoint/2010/main" val="259619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67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erial view of Black Lake (Cyrno Jezero) in Durmitor National Park, Zabljak,  Montenegro stock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343400" cy="3657600"/>
          </a:xfrm>
          <a:prstGeom prst="rect">
            <a:avLst/>
          </a:prstGeom>
          <a:noFill/>
        </p:spPr>
      </p:pic>
      <p:pic>
        <p:nvPicPr>
          <p:cNvPr id="28676" name="Picture 4" descr="Visiting National Park Lovcen, here's what you should k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327775" cy="3200400"/>
          </a:xfrm>
          <a:prstGeom prst="rect">
            <a:avLst/>
          </a:prstGeom>
          <a:noFill/>
        </p:spPr>
      </p:pic>
      <p:pic>
        <p:nvPicPr>
          <p:cNvPr id="28678" name="Picture 6" descr="National Park Biogradska go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00400"/>
            <a:ext cx="4800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271</TotalTime>
  <Words>640</Words>
  <Application>Microsoft Office PowerPoint</Application>
  <PresentationFormat>On-screen Show (4:3)</PresentationFormat>
  <Paragraphs>42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Constantia</vt:lpstr>
      <vt:lpstr>Georgia</vt:lpstr>
      <vt:lpstr>Trebuchet MS</vt:lpstr>
      <vt:lpstr>Wingdings 3</vt:lpstr>
      <vt:lpstr>Retrospect</vt:lpstr>
      <vt:lpstr>Facet</vt:lpstr>
      <vt:lpstr>Slice</vt:lpstr>
      <vt:lpstr>     Istorijat zaštite, izazovi  i perspektive </vt:lpstr>
      <vt:lpstr>    - Klasičan model upravljanja     - Savremeni model upravljanja zaštićenim  područjima     - POST 2000 model upravljanja </vt:lpstr>
      <vt:lpstr>PowerPoint Presentation</vt:lpstr>
      <vt:lpstr> </vt:lpstr>
      <vt:lpstr>Prvi instucionalni oblici zaštite prirodnih područja u Crnoj Gori se mogu naći tek 1952.godine kada je Ukazom Prezidijuma NR Skupštine Crne Gore, 5.avgusta iste godine, donesen Zakon o proglašenju šumskih područja Lovćena, Biogradske gore i Durmitora nacionalnim parkovima, zbog njihovih naročitih prirodnih ljepota, kulturno istorijskog i naučnog značaja, koji u šumsko-uzgojnom ,lovnom i turističkom pogledu čine jedinstvene cjeline</vt:lpstr>
      <vt:lpstr>NP Durmitor:</vt:lpstr>
      <vt:lpstr>NP Biogradska gora:</vt:lpstr>
      <vt:lpstr>NP Lovćen:</vt:lpstr>
      <vt:lpstr>PowerPoint Presentation</vt:lpstr>
      <vt:lpstr>Upravljački modeli:  U okviru šumskih uprava Sour-samoupravne organizacije udruženog rada 1992. godine područjima NP Lovćen, Biogradska gora i Durmitor upravlja Javno preduzeće za nacionalne parkove</vt:lpstr>
      <vt:lpstr>Planski i zakonodavni okvir upravljanja: prostorni planovi posebne namjene; planovi upravljanja; godišnji programi upravljanja; zakon o zaštiti prirode; zakon o nacionalnim parkovima; drugi sistemski zakoni.</vt:lpstr>
      <vt:lpstr>Međunarodni status zaštite:  1977. godine cijeli tok kanjona rijeke Tare uključen je u program MAB ’’Čovjek i biosfera’’ 1980. godine masiv Durmitora sa kanjonom rijeke Tare zbog svojih univerzalnih prirodnih i kulturnih vrijednosti prepoznatih na svjetskom nivou uvršten je kao područje pod UNESCO zaštitom; U završnoj fazi je nominacija bukovih šuma u NP Durmitor za UNESCO site</vt:lpstr>
      <vt:lpstr>PowerPoint Presentation</vt:lpstr>
      <vt:lpstr>PowerPoint Presentation</vt:lpstr>
      <vt:lpstr>PowerPoint Presentation</vt:lpstr>
      <vt:lpstr>Ključni izazovi zasnovani na održivom razvoju:  - razvoj eko turizma - planinarenje - pješačenje - biciklizam - rafting - seoski turizam - gastronomija - manifestacije - druge aktivnosti zasnovane na prirodi.</vt:lpstr>
      <vt:lpstr>PowerPoint Presentation</vt:lpstr>
      <vt:lpstr>PowerPoint Presentation</vt:lpstr>
      <vt:lpstr>Ključni izazovi-devastacija prostora:  - neplanska gradnja na području nacionalnih parkova - devastacija šumskih ekosistema - posljedice klimatskih promjena koje generišu :  - požare, - ekstremne suše i toplotne udare - potencijalni nestanak najljepših jezera ledničkog porijekla - poplave - incidencija CO2 - eksploatacija prirodnih resursa (rječnih tokova-eksploatacija šljunka-primjer vodoizvorište Bolje sestre, eksploatacija mineralnih sirovina)</vt:lpstr>
      <vt:lpstr>PowerPoint Presentation</vt:lpstr>
      <vt:lpstr>PowerPoint Presentation</vt:lpstr>
      <vt:lpstr>PowerPoint Presentation</vt:lpstr>
      <vt:lpstr>Perspektive zaštite i održivog razvoja:  - zaštita izvornosti područja i ekosistema u cjelini; - zaštita staništa i biodiverzitata; - zaštita šumskih ekosistema; - zaštita predionih vrijednosti; - razvoj svih oblika održivog turizma zasnovanog na prirodi uz minimalan uticaj turizma na prirodu; - inkluzivan pristup u svim procesima vezanim za planiranje i upravljanje; - implementacija i transfer najboljih evropskih praksi iz oblasti zaštite, održivog razvoja i upravljanja; - izbalansiran socio ekonomski razvoj i potpuna integracija lokalnih zajednica; - nacionalni parkovi kao nukleus socioekonomskog razvoja lokalnih zajednica; - zadovoljstvo posjetioca; - ekološko blagostanje-sprovođenje zelene agende u cjelosti-,,ekologija nije trošak, već kapital od neprocjenjive vrijednosti’’.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Istorijat zaštite, izazovi  i perspektive</dc:title>
  <dc:creator>fujitsu</dc:creator>
  <cp:lastModifiedBy>Stevan</cp:lastModifiedBy>
  <cp:revision>41</cp:revision>
  <dcterms:created xsi:type="dcterms:W3CDTF">2022-09-12T19:39:46Z</dcterms:created>
  <dcterms:modified xsi:type="dcterms:W3CDTF">2022-09-22T09:43:53Z</dcterms:modified>
</cp:coreProperties>
</file>