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2" r:id="rId2"/>
    <p:sldId id="259" r:id="rId3"/>
    <p:sldId id="283" r:id="rId4"/>
    <p:sldId id="284" r:id="rId5"/>
    <p:sldId id="285" r:id="rId6"/>
    <p:sldId id="286" r:id="rId7"/>
    <p:sldId id="278" r:id="rId8"/>
    <p:sldId id="261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63" r:id="rId17"/>
    <p:sldId id="262" r:id="rId18"/>
    <p:sldId id="264" r:id="rId19"/>
    <p:sldId id="280" r:id="rId20"/>
    <p:sldId id="294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3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9/23/2022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/>
              <a:t>Nacionalni parkovi Crne Gore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 dirty="0"/>
              <a:t>Stručne službe parkova</a:t>
            </a:r>
          </a:p>
          <a:p>
            <a:r>
              <a:rPr lang="sr-Latn-ME" dirty="0"/>
              <a:t>Obaveze, izazovi i perspektive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9B7673-5128-6822-8AC1-B45459996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813" y="0"/>
            <a:ext cx="1618488" cy="1618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1B8A25-B6F8-36DA-E8E2-10318B629F1B}"/>
              </a:ext>
            </a:extLst>
          </p:cNvPr>
          <p:cNvSpPr txBox="1"/>
          <p:nvPr/>
        </p:nvSpPr>
        <p:spPr>
          <a:xfrm>
            <a:off x="170953" y="6210563"/>
            <a:ext cx="6098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dirty="0"/>
              <a:t>Stevan Marić – Stručni saradnik za ribarstvo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D1D6FF-1122-B11D-0CE3-E62BA273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85" y="680233"/>
            <a:ext cx="5618259" cy="981589"/>
          </a:xfrm>
        </p:spPr>
        <p:txBody>
          <a:bodyPr/>
          <a:lstStyle/>
          <a:p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Služba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za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zaštitu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prirodne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,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kulturne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baštine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i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održivi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razvoj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A76389-C44E-35E3-08CD-C584B48642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6" y="2076868"/>
            <a:ext cx="5237009" cy="392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0D02AD-27F8-D756-9A12-861B5D2EEB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23" y="2076868"/>
            <a:ext cx="5271471" cy="392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FA1499-22B1-9102-0D22-E709BCA3E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2910" y="0"/>
            <a:ext cx="161848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52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D1D6FF-1122-B11D-0CE3-E62BA273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Službe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fizičke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zaštite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8BF6C-89F1-2433-AA9D-976196B2A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60" y="1380743"/>
            <a:ext cx="2554861" cy="4541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FC173B-9666-4C90-BD91-7E96C46B3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830" y="1380743"/>
            <a:ext cx="2554861" cy="4541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46CF7B-1D87-1AB2-9439-220C7F21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124" y="1380743"/>
            <a:ext cx="3633580" cy="4541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31AAFE-0136-A37C-0D31-A2AC21BA6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0636" y="33300"/>
            <a:ext cx="161848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07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D1D6FF-1122-B11D-0CE3-E62BA273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45" y="219059"/>
            <a:ext cx="6150732" cy="1098074"/>
          </a:xfrm>
        </p:spPr>
        <p:txBody>
          <a:bodyPr/>
          <a:lstStyle/>
          <a:p>
            <a:r>
              <a:rPr lang="pl-PL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Služba za održavanje ambijentalne higijene i infrastrukture.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176BD9-3113-9107-6079-0741DE388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5" y="1317133"/>
            <a:ext cx="4321791" cy="3241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AF005-1D4B-08E6-AA01-FA8AFD240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49727"/>
            <a:ext cx="4321791" cy="32413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33F14A-D514-5FEC-90A6-AEA3C80D1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736" y="2839404"/>
            <a:ext cx="3438144" cy="34381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BD549E-6945-DD8E-D786-AB80057CF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3512" y="0"/>
            <a:ext cx="161848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37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D1D6FF-1122-B11D-0CE3-E62BA273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Služba za promociju edukaciju i turizam 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7B11EC-FE30-2726-D164-53A339A82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965278"/>
            <a:ext cx="5379870" cy="302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02701F-572A-8D9E-CBE0-015DB8875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1959076"/>
            <a:ext cx="5943600" cy="302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DE4D25-374C-D1CB-15B4-EF84C9666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3512" y="0"/>
            <a:ext cx="161848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17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D1D6FF-1122-B11D-0CE3-E62BA273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Centri za posjetioce u službi edukacije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845915-14C2-FC46-C3A5-0A041CE0E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0" y="1380744"/>
            <a:ext cx="7317070" cy="38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BAC51-AE46-DC7C-BB8B-428570847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30" y="1380744"/>
            <a:ext cx="5943600" cy="38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82C39A-2E74-6AA5-678C-1D278BDB9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3512" y="-59182"/>
            <a:ext cx="161848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5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D1D6FF-1122-B11D-0CE3-E62BA273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Centri za posjetioce u službi edukacije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417E97-C26B-2AAE-63B3-B6B6E5E340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380744"/>
            <a:ext cx="5943600" cy="4042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57121D-FDB6-94AC-2D17-88B3C513F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72" y="1380744"/>
            <a:ext cx="4073718" cy="407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5F6707-A151-90AB-9E27-F07CDE0F3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3390" y="0"/>
            <a:ext cx="161848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08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5768EFB-B317-47EA-C969-D365EB13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86" y="372993"/>
            <a:ext cx="10515600" cy="466344"/>
          </a:xfrm>
        </p:spPr>
        <p:txBody>
          <a:bodyPr/>
          <a:lstStyle/>
          <a:p>
            <a:r>
              <a:rPr lang="sr-Latn-ME" dirty="0"/>
              <a:t>Izazovi parkova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801EE7-C3C0-5B30-EB9B-2C995032E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4497" y="902645"/>
            <a:ext cx="9280478" cy="4837722"/>
          </a:xfrm>
        </p:spPr>
        <p:txBody>
          <a:bodyPr>
            <a:no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M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Potrebno je raditi na daljem jačanju svih kapaciteta parkova, </a:t>
            </a:r>
            <a:r>
              <a:rPr lang="sr-Latn-M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rešavanju</a:t>
            </a:r>
            <a:r>
              <a:rPr lang="sr-Latn-M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pojedinačnih izazova sa kojima se susrećemo kroz aktivnosti zaštite i </a:t>
            </a:r>
            <a:r>
              <a:rPr lang="sr-Latn-M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unapređenja</a:t>
            </a:r>
            <a:r>
              <a:rPr lang="sr-Latn-M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M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biodiverziteta</a:t>
            </a:r>
            <a:r>
              <a:rPr lang="sr-Latn-M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M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Dalja edukacija stručnih lica i službi,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M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Borba protiv krivolova: ribe, sisari, vodozemci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M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neplanskog korišćenja prostora,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M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zaštita šuma,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M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požari,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M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prekomjerna sječa,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M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zagađenje, 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M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Klimatske promjene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1CF39-6540-5B9E-8E6C-4310213A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919334-1715-E19A-0261-618698488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12" y="0"/>
            <a:ext cx="161848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4ADC4-01B6-AA8C-9B56-49464B10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184865"/>
            <a:ext cx="5753166" cy="1133857"/>
          </a:xfrm>
        </p:spPr>
        <p:txBody>
          <a:bodyPr/>
          <a:lstStyle/>
          <a:p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Dalje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jačanje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saradnje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sa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drugim</a:t>
            </a:r>
            <a:r>
              <a:rPr lang="en-US" sz="2800">
                <a:latin typeface="Sagona Book" panose="020F0502020204030204" pitchFamily="34" charset="0"/>
                <a:cs typeface="Sagona Book" panose="020F0502020204030204" pitchFamily="34" charset="0"/>
              </a:rPr>
              <a:t> 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institucijama</a:t>
            </a:r>
            <a:endParaRPr lang="en-US" sz="28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0540EB-6A4B-28A8-564F-BC45DFDE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E5B24F-AAE3-CB81-3F08-26FCA69A1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478146"/>
            <a:ext cx="10515600" cy="48272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Ministarstvo</a:t>
            </a:r>
            <a:r>
              <a:rPr lang="en-US" dirty="0"/>
              <a:t> </a:t>
            </a:r>
            <a:r>
              <a:rPr lang="en-US" dirty="0" err="1"/>
              <a:t>poljoprivrede</a:t>
            </a:r>
            <a:r>
              <a:rPr lang="en-US" dirty="0"/>
              <a:t>, </a:t>
            </a:r>
            <a:r>
              <a:rPr lang="sr-Latn-ME" dirty="0"/>
              <a:t>šumarstva i vodoprivrede</a:t>
            </a:r>
          </a:p>
          <a:p>
            <a:r>
              <a:rPr lang="sr-Latn-ME" dirty="0"/>
              <a:t>Ministarstvo ekologije, prostornog planiranja i urbanizma</a:t>
            </a:r>
          </a:p>
          <a:p>
            <a:r>
              <a:rPr lang="sr-Latn-ME" dirty="0"/>
              <a:t>Ministarstvo ekonomskog razvoja i turizma</a:t>
            </a:r>
          </a:p>
          <a:p>
            <a:r>
              <a:rPr lang="sr-Latn-ME" dirty="0"/>
              <a:t>Agencija za zaštitu životne sredine</a:t>
            </a:r>
          </a:p>
          <a:p>
            <a:r>
              <a:rPr lang="sr-Latn-ME" dirty="0"/>
              <a:t>Nacionalna turistička organizacija Crne Gore</a:t>
            </a:r>
          </a:p>
          <a:p>
            <a:r>
              <a:rPr lang="sr-Latn-ME" dirty="0" err="1"/>
              <a:t>Uprvava</a:t>
            </a:r>
            <a:r>
              <a:rPr lang="sr-Latn-ME" dirty="0"/>
              <a:t> za šume</a:t>
            </a:r>
          </a:p>
          <a:p>
            <a:r>
              <a:rPr lang="sr-Latn-ME" dirty="0"/>
              <a:t>Planinarski savez Crne Gore</a:t>
            </a:r>
          </a:p>
          <a:p>
            <a:r>
              <a:rPr lang="sr-Latn-ME" dirty="0"/>
              <a:t>Zavod za </a:t>
            </a:r>
            <a:r>
              <a:rPr lang="sr-Latn-ME" dirty="0" err="1"/>
              <a:t>hidrometeorologiju</a:t>
            </a:r>
            <a:endParaRPr lang="sr-Latn-ME" dirty="0"/>
          </a:p>
          <a:p>
            <a:r>
              <a:rPr lang="sr-Latn-ME" dirty="0" err="1"/>
              <a:t>Prirodnjački</a:t>
            </a:r>
            <a:r>
              <a:rPr lang="sr-Latn-ME" dirty="0"/>
              <a:t> muzej Crne Gore</a:t>
            </a:r>
          </a:p>
          <a:p>
            <a:r>
              <a:rPr lang="en-US" dirty="0" err="1"/>
              <a:t>Prirodno</a:t>
            </a:r>
            <a:r>
              <a:rPr lang="en-US" dirty="0"/>
              <a:t> </a:t>
            </a:r>
            <a:r>
              <a:rPr lang="en-US" dirty="0" err="1"/>
              <a:t>matemati</a:t>
            </a:r>
            <a:r>
              <a:rPr lang="sr-Latn-ME" dirty="0" err="1"/>
              <a:t>čki</a:t>
            </a:r>
            <a:r>
              <a:rPr lang="sr-Latn-ME" dirty="0"/>
              <a:t> fakultet</a:t>
            </a:r>
          </a:p>
          <a:p>
            <a:endParaRPr lang="sr-Latn-ME" dirty="0"/>
          </a:p>
          <a:p>
            <a:endParaRPr lang="sr-Latn-M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7A6E6-E7A2-B25E-0C91-172C2D07F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12" y="1988"/>
            <a:ext cx="161848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53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BE14C3C8-CE39-133E-31F8-E2A69DFA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sz="3600" dirty="0"/>
              <a:t>Klimatske promjene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9A4E0-99CC-34E8-536B-35867E7C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18</a:t>
            </a:fld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9F28468-0B7D-E5BC-71E0-8E3190DBE2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2" y="1708290"/>
            <a:ext cx="5038916" cy="377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745A743-B489-3BFD-516E-665C0664B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86" y="1708290"/>
            <a:ext cx="5038916" cy="378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1E6598-E5AD-6073-E0E6-45E88A27B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3512" y="0"/>
            <a:ext cx="161848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04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97A5-63AE-CFF2-701C-13C0448C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7488F35-DEE3-C42A-2071-F75A74DDE079}"/>
              </a:ext>
            </a:extLst>
          </p:cNvPr>
          <p:cNvSpPr txBox="1">
            <a:spLocks/>
          </p:cNvSpPr>
          <p:nvPr/>
        </p:nvSpPr>
        <p:spPr>
          <a:xfrm>
            <a:off x="5658280" y="1239668"/>
            <a:ext cx="4572000" cy="4914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9402EE6-BDFA-CC0E-2B4F-6DEACEE8BCC8}"/>
              </a:ext>
            </a:extLst>
          </p:cNvPr>
          <p:cNvSpPr txBox="1">
            <a:spLocks/>
          </p:cNvSpPr>
          <p:nvPr/>
        </p:nvSpPr>
        <p:spPr>
          <a:xfrm>
            <a:off x="209783" y="1042415"/>
            <a:ext cx="4572000" cy="5207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sr-Latn-ME" sz="2400" dirty="0"/>
              <a:t>Ribarska osnova za Skadarsko jezero</a:t>
            </a:r>
          </a:p>
          <a:p>
            <a:pPr marL="457200" indent="-457200">
              <a:buFontTx/>
              <a:buChar char="-"/>
            </a:pPr>
            <a:r>
              <a:rPr lang="sr-Latn-ME" sz="2400" dirty="0"/>
              <a:t>Sistem za brzo reagovanje u slučaju požara</a:t>
            </a:r>
          </a:p>
          <a:p>
            <a:pPr marL="457200" indent="-457200">
              <a:buFontTx/>
              <a:buChar char="-"/>
            </a:pPr>
            <a:r>
              <a:rPr lang="sr-Latn-ME" sz="2400" dirty="0"/>
              <a:t>Razmjena znanja i iskustva sa drugim parkovima u okruženju</a:t>
            </a:r>
          </a:p>
          <a:p>
            <a:pPr marL="457200" indent="-457200">
              <a:buFontTx/>
              <a:buChar char="-"/>
            </a:pPr>
            <a:r>
              <a:rPr lang="sr-Latn-ME" sz="2400" dirty="0"/>
              <a:t>Pošumljavanje kao sredstvo borbe protiv klimatskih promjena</a:t>
            </a:r>
          </a:p>
          <a:p>
            <a:pPr marL="457200" indent="-457200">
              <a:buFontTx/>
              <a:buChar char="-"/>
            </a:pPr>
            <a:r>
              <a:rPr lang="sr-Latn-ME" sz="2400" dirty="0"/>
              <a:t>Sakupljanje plastičnog otpada u </a:t>
            </a:r>
            <a:r>
              <a:rPr lang="sr-Latn-ME" sz="2400" dirty="0" err="1"/>
              <a:t>vodotokovima</a:t>
            </a:r>
            <a:endParaRPr lang="sr-Latn-ME" sz="2400" dirty="0"/>
          </a:p>
          <a:p>
            <a:pPr marL="457200" indent="-457200">
              <a:buFontTx/>
              <a:buChar char="-"/>
            </a:pPr>
            <a:r>
              <a:rPr lang="sr-Latn-ME" sz="2400" dirty="0" err="1"/>
              <a:t>Monitorizi</a:t>
            </a:r>
            <a:r>
              <a:rPr lang="sr-Latn-ME" sz="2400" dirty="0"/>
              <a:t> ugroženih i </a:t>
            </a:r>
            <a:r>
              <a:rPr lang="sr-Latn-ME" sz="2400" dirty="0" err="1"/>
              <a:t>značanih</a:t>
            </a:r>
            <a:r>
              <a:rPr lang="sr-Latn-ME" sz="2400" dirty="0"/>
              <a:t> vrsta</a:t>
            </a:r>
            <a:endParaRPr lang="en-US" sz="2400" dirty="0"/>
          </a:p>
          <a:p>
            <a:pPr marL="457200" indent="-457200">
              <a:buFontTx/>
              <a:buChar char="-"/>
            </a:pPr>
            <a:r>
              <a:rPr lang="en-US" sz="2400" dirty="0" err="1"/>
              <a:t>Suzbijanje</a:t>
            </a:r>
            <a:r>
              <a:rPr lang="en-US" sz="2400" dirty="0"/>
              <a:t> </a:t>
            </a:r>
            <a:r>
              <a:rPr lang="en-US" sz="2400" dirty="0" err="1"/>
              <a:t>invazivnih</a:t>
            </a:r>
            <a:r>
              <a:rPr lang="en-US" sz="2400" dirty="0"/>
              <a:t> </a:t>
            </a:r>
            <a:r>
              <a:rPr lang="en-US" sz="2400" dirty="0" err="1"/>
              <a:t>biljaka</a:t>
            </a:r>
            <a:r>
              <a:rPr lang="en-US" sz="2400" dirty="0"/>
              <a:t> (</a:t>
            </a:r>
            <a:r>
              <a:rPr lang="en-US" sz="2400" dirty="0" err="1"/>
              <a:t>kiselo</a:t>
            </a:r>
            <a:r>
              <a:rPr lang="en-US" sz="2400" dirty="0"/>
              <a:t> </a:t>
            </a:r>
            <a:r>
              <a:rPr lang="en-US" sz="2400" dirty="0" err="1"/>
              <a:t>drvo</a:t>
            </a:r>
            <a:r>
              <a:rPr lang="en-US" sz="2400"/>
              <a:t>, </a:t>
            </a:r>
            <a:r>
              <a:rPr lang="en-US" sz="2400" dirty="0" err="1"/>
              <a:t>bagremac</a:t>
            </a:r>
            <a:r>
              <a:rPr lang="en-US" sz="2400" dirty="0"/>
              <a:t>)…</a:t>
            </a:r>
            <a:endParaRPr lang="sr-Latn-ME" sz="2400" dirty="0"/>
          </a:p>
          <a:p>
            <a:endParaRPr lang="sr-Latn-ME" sz="2400" dirty="0"/>
          </a:p>
          <a:p>
            <a:pPr marL="457200" indent="-457200">
              <a:buFontTx/>
              <a:buChar char="-"/>
            </a:pPr>
            <a:endParaRPr lang="sr-Latn-ME" sz="2400" dirty="0"/>
          </a:p>
          <a:p>
            <a:endParaRPr lang="en-US" sz="28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0037482-FDF5-416F-0367-594269DD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17" y="365760"/>
            <a:ext cx="9144000" cy="676656"/>
          </a:xfrm>
        </p:spPr>
        <p:txBody>
          <a:bodyPr/>
          <a:lstStyle/>
          <a:p>
            <a:r>
              <a:rPr lang="sr-Latn-ME" dirty="0" err="1"/>
              <a:t>Per</a:t>
            </a:r>
            <a:r>
              <a:rPr lang="en-US" dirty="0"/>
              <a:t>s</a:t>
            </a:r>
            <a:r>
              <a:rPr lang="sr-Latn-ME" dirty="0" err="1"/>
              <a:t>pektive</a:t>
            </a:r>
            <a:r>
              <a:rPr lang="sr-Latn-ME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0BB2F-0B01-5588-50ED-782B74F7B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12" y="0"/>
            <a:ext cx="161848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0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01272"/>
            <a:ext cx="6502620" cy="676656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M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NP Biogradska gora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C90807-EA74-BD14-19BD-A8A23DA47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85" y="1273343"/>
            <a:ext cx="4618175" cy="30801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0BDE127-A6BE-9B67-7D1C-F37A2A6D4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834725"/>
              </p:ext>
            </p:extLst>
          </p:nvPr>
        </p:nvGraphicFramePr>
        <p:xfrm>
          <a:off x="4880136" y="1144681"/>
          <a:ext cx="6502620" cy="4879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2130">
                  <a:extLst>
                    <a:ext uri="{9D8B030D-6E8A-4147-A177-3AD203B41FA5}">
                      <a16:colId xmlns:a16="http://schemas.microsoft.com/office/drawing/2014/main" val="2936592777"/>
                    </a:ext>
                  </a:extLst>
                </a:gridCol>
                <a:gridCol w="3490490">
                  <a:extLst>
                    <a:ext uri="{9D8B030D-6E8A-4147-A177-3AD203B41FA5}">
                      <a16:colId xmlns:a16="http://schemas.microsoft.com/office/drawing/2014/main" val="2816754949"/>
                    </a:ext>
                  </a:extLst>
                </a:gridCol>
              </a:tblGrid>
              <a:tr h="907733">
                <a:tc>
                  <a:txBody>
                    <a:bodyPr/>
                    <a:lstStyle/>
                    <a:p>
                      <a:pPr marL="0" marR="0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 dirty="0">
                          <a:solidFill>
                            <a:schemeClr val="tx1"/>
                          </a:solidFill>
                          <a:effectLst/>
                        </a:rPr>
                        <a:t>Karakteristični ekosistemi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 dirty="0">
                          <a:solidFill>
                            <a:schemeClr val="tx1"/>
                          </a:solidFill>
                          <a:effectLst/>
                        </a:rPr>
                        <a:t>ekosistemi listopadnih šuma,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 dirty="0">
                          <a:solidFill>
                            <a:schemeClr val="tx1"/>
                          </a:solidFill>
                          <a:effectLst/>
                        </a:rPr>
                        <a:t>ekosistem prašume,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 dirty="0">
                          <a:solidFill>
                            <a:schemeClr val="tx1"/>
                          </a:solidFill>
                          <a:effectLst/>
                        </a:rPr>
                        <a:t>vodeni i </a:t>
                      </a:r>
                      <a:r>
                        <a:rPr lang="sr-Latn-ME" sz="1600" dirty="0" err="1">
                          <a:solidFill>
                            <a:schemeClr val="tx1"/>
                          </a:solidFill>
                          <a:effectLst/>
                        </a:rPr>
                        <a:t>visokoplaninski</a:t>
                      </a:r>
                      <a:r>
                        <a:rPr lang="sr-Latn-ME" sz="1600" dirty="0">
                          <a:solidFill>
                            <a:schemeClr val="tx1"/>
                          </a:solidFill>
                          <a:effectLst/>
                        </a:rPr>
                        <a:t> ekosistemi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4427847"/>
                  </a:ext>
                </a:extLst>
              </a:tr>
              <a:tr h="3971834">
                <a:tc>
                  <a:txBody>
                    <a:bodyPr/>
                    <a:lstStyle/>
                    <a:p>
                      <a:pPr marL="0" marR="0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 dirty="0">
                          <a:solidFill>
                            <a:schemeClr val="tx1"/>
                          </a:solidFill>
                          <a:effectLst/>
                        </a:rPr>
                        <a:t>Karakteristične vrste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 dirty="0" err="1">
                          <a:solidFill>
                            <a:schemeClr val="tx1"/>
                          </a:solidFill>
                          <a:effectLst/>
                        </a:rPr>
                        <a:t>Preko</a:t>
                      </a:r>
                      <a:r>
                        <a:rPr lang="sr-Latn-ME" sz="1600" dirty="0">
                          <a:solidFill>
                            <a:schemeClr val="tx1"/>
                          </a:solidFill>
                          <a:effectLst/>
                        </a:rPr>
                        <a:t> 2000 vrsta biljaka: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Faunu ptica:</a:t>
                      </a: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 grmuše, zebe, </a:t>
                      </a:r>
                      <a:r>
                        <a:rPr lang="sr-Latn-CS" sz="1600" dirty="0" err="1">
                          <a:solidFill>
                            <a:schemeClr val="tx1"/>
                          </a:solidFill>
                          <a:effectLst/>
                        </a:rPr>
                        <a:t>sjenice</a:t>
                      </a: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sr-Latn-CS" sz="1600" dirty="0" err="1">
                          <a:solidFill>
                            <a:schemeClr val="tx1"/>
                          </a:solidFill>
                          <a:effectLst/>
                        </a:rPr>
                        <a:t>puzgavci</a:t>
                      </a: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,  orao mišar i jastreb .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Faunu sisara: srna, jelen, vuk, </a:t>
                      </a:r>
                      <a:r>
                        <a:rPr lang="sr-Latn-CS" sz="1600" dirty="0" err="1">
                          <a:solidFill>
                            <a:schemeClr val="tx1"/>
                          </a:solidFill>
                          <a:effectLst/>
                        </a:rPr>
                        <a:t>medvjed</a:t>
                      </a: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, puh, vidra i divlja svinja. 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U Biogradskom jezeru egzistiraju tri autohtone vrste riba: potočna pastrmka, gaovica, peš, i </a:t>
                      </a:r>
                      <a:r>
                        <a:rPr lang="sr-Latn-CS" sz="1600" dirty="0" err="1">
                          <a:solidFill>
                            <a:schemeClr val="tx1"/>
                          </a:solidFill>
                          <a:effectLst/>
                        </a:rPr>
                        <a:t>dvije</a:t>
                      </a: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r-Latn-CS" sz="1600" dirty="0" err="1">
                          <a:solidFill>
                            <a:schemeClr val="tx1"/>
                          </a:solidFill>
                          <a:effectLst/>
                        </a:rPr>
                        <a:t>neautohtone</a:t>
                      </a: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 vrste: </a:t>
                      </a:r>
                      <a:r>
                        <a:rPr lang="sr-Latn-CS" sz="1600" dirty="0" err="1">
                          <a:solidFill>
                            <a:schemeClr val="tx1"/>
                          </a:solidFill>
                          <a:effectLst/>
                        </a:rPr>
                        <a:t>zlatovčica</a:t>
                      </a: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 i kalifornijska pastrmka. 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Biogradsko jezero je reproduktivni centar balkanskog </a:t>
                      </a:r>
                      <a:r>
                        <a:rPr lang="sr-Latn-CS" sz="1600" dirty="0" err="1">
                          <a:solidFill>
                            <a:schemeClr val="tx1"/>
                          </a:solidFill>
                          <a:effectLst/>
                        </a:rPr>
                        <a:t>endemita</a:t>
                      </a: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 grčke žabe i mrmoljka.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331136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B29F7EE-8813-94C5-78F0-92CDA9AD7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512" y="0"/>
            <a:ext cx="161848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77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E43F6-749F-6DDD-8FE9-FF70240D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33C2BDA7-71DC-85FC-61E2-C75486131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760287"/>
            <a:ext cx="9144000" cy="676275"/>
          </a:xfrm>
        </p:spPr>
        <p:txBody>
          <a:bodyPr/>
          <a:lstStyle/>
          <a:p>
            <a:r>
              <a:rPr lang="sr-Latn-ME" dirty="0"/>
              <a:t>Zaključak</a:t>
            </a:r>
            <a:endParaRPr lang="en-US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00A8039-9171-BB1B-5C97-D103734DF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263" y="1598006"/>
            <a:ext cx="4572000" cy="4070350"/>
          </a:xfrm>
        </p:spPr>
        <p:txBody>
          <a:bodyPr>
            <a:noAutofit/>
          </a:bodyPr>
          <a:lstStyle/>
          <a:p>
            <a:r>
              <a:rPr lang="en-US" sz="2800" dirty="0" err="1"/>
              <a:t>Odgovornim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posvećenim</a:t>
            </a:r>
            <a:r>
              <a:rPr lang="en-US" sz="2800" dirty="0"/>
              <a:t> </a:t>
            </a:r>
            <a:r>
              <a:rPr lang="en-US" sz="2800" dirty="0" err="1"/>
              <a:t>radom</a:t>
            </a:r>
            <a:r>
              <a:rPr lang="en-US" sz="2800" dirty="0"/>
              <a:t> </a:t>
            </a:r>
            <a:r>
              <a:rPr lang="en-US" sz="2800" dirty="0" err="1"/>
              <a:t>svih</a:t>
            </a:r>
            <a:r>
              <a:rPr lang="en-US" sz="2800" dirty="0"/>
              <a:t> </a:t>
            </a:r>
            <a:r>
              <a:rPr lang="en-US" sz="2800" dirty="0" err="1"/>
              <a:t>službi</a:t>
            </a:r>
            <a:r>
              <a:rPr lang="en-US" sz="2800" dirty="0"/>
              <a:t> </a:t>
            </a:r>
            <a:r>
              <a:rPr lang="en-US" sz="2800" dirty="0" err="1"/>
              <a:t>učiniće</a:t>
            </a:r>
            <a:r>
              <a:rPr lang="en-US" sz="2800" dirty="0"/>
              <a:t> se </a:t>
            </a:r>
            <a:r>
              <a:rPr lang="en-US" sz="2800" dirty="0" err="1"/>
              <a:t>sve</a:t>
            </a:r>
            <a:r>
              <a:rPr lang="en-US" sz="2800" dirty="0"/>
              <a:t> </a:t>
            </a:r>
            <a:r>
              <a:rPr lang="en-US" sz="2800" dirty="0" err="1"/>
              <a:t>što</a:t>
            </a:r>
            <a:r>
              <a:rPr lang="en-US" sz="2800" dirty="0"/>
              <a:t> je </a:t>
            </a:r>
            <a:r>
              <a:rPr lang="en-US" sz="2800" dirty="0" err="1"/>
              <a:t>moguće</a:t>
            </a:r>
            <a:r>
              <a:rPr lang="en-US" sz="2800" dirty="0"/>
              <a:t> </a:t>
            </a:r>
            <a:r>
              <a:rPr lang="en-US" sz="2800" dirty="0" err="1"/>
              <a:t>kako</a:t>
            </a:r>
            <a:r>
              <a:rPr lang="en-US" sz="2800" dirty="0"/>
              <a:t> bi se </a:t>
            </a:r>
            <a:r>
              <a:rPr lang="en-US" sz="2800" dirty="0" err="1"/>
              <a:t>uticaji</a:t>
            </a:r>
            <a:r>
              <a:rPr lang="en-US" sz="2800" dirty="0"/>
              <a:t> </a:t>
            </a:r>
            <a:r>
              <a:rPr lang="en-US" sz="2800" dirty="0" err="1"/>
              <a:t>ovakih</a:t>
            </a:r>
            <a:r>
              <a:rPr lang="en-US" sz="2800" dirty="0"/>
              <a:t> </a:t>
            </a:r>
            <a:r>
              <a:rPr lang="en-US" sz="2800" dirty="0" err="1"/>
              <a:t>negativnih</a:t>
            </a:r>
            <a:r>
              <a:rPr lang="en-US" sz="2800" dirty="0"/>
              <a:t> </a:t>
            </a:r>
            <a:r>
              <a:rPr lang="en-US" sz="2800" dirty="0" err="1"/>
              <a:t>trendova</a:t>
            </a:r>
            <a:r>
              <a:rPr lang="en-US" sz="2800" dirty="0"/>
              <a:t>, koji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prisutni</a:t>
            </a:r>
            <a:r>
              <a:rPr lang="en-US" sz="2800" dirty="0"/>
              <a:t> </a:t>
            </a:r>
            <a:r>
              <a:rPr lang="en-US" sz="2800" dirty="0" err="1"/>
              <a:t>svuda</a:t>
            </a:r>
            <a:r>
              <a:rPr lang="en-US" sz="2800" dirty="0"/>
              <a:t> u </a:t>
            </a:r>
            <a:r>
              <a:rPr lang="en-US" sz="2800" dirty="0" err="1"/>
              <a:t>svijetu</a:t>
            </a:r>
            <a:r>
              <a:rPr lang="en-US" sz="2800" dirty="0"/>
              <a:t>, </a:t>
            </a:r>
            <a:r>
              <a:rPr lang="en-US" sz="2800" dirty="0" err="1"/>
              <a:t>smanji</a:t>
            </a:r>
            <a:r>
              <a:rPr lang="sr-Latn-ME" sz="2800" dirty="0"/>
              <a:t>li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najmanju</a:t>
            </a:r>
            <a:r>
              <a:rPr lang="en-US" sz="2800" dirty="0"/>
              <a:t> </a:t>
            </a:r>
            <a:r>
              <a:rPr lang="en-US" sz="2800" dirty="0" err="1"/>
              <a:t>moguću</a:t>
            </a:r>
            <a:r>
              <a:rPr lang="en-US" sz="2800" dirty="0"/>
              <a:t> </a:t>
            </a:r>
            <a:r>
              <a:rPr lang="en-US" sz="2800" dirty="0" err="1"/>
              <a:t>mjeru</a:t>
            </a:r>
            <a:r>
              <a:rPr lang="en-US" sz="2800" dirty="0"/>
              <a:t>. </a:t>
            </a:r>
            <a:r>
              <a:rPr lang="en-US" sz="2800" dirty="0" err="1"/>
              <a:t>Cilj</a:t>
            </a:r>
            <a:r>
              <a:rPr lang="en-US" sz="2800" dirty="0"/>
              <a:t> je </a:t>
            </a:r>
            <a:r>
              <a:rPr lang="en-US" sz="2800" dirty="0" err="1"/>
              <a:t>očuvanje</a:t>
            </a:r>
            <a:r>
              <a:rPr lang="en-US" sz="2800" dirty="0"/>
              <a:t> </a:t>
            </a:r>
            <a:r>
              <a:rPr lang="en-US" sz="2800" dirty="0" err="1"/>
              <a:t>izvornog</a:t>
            </a:r>
            <a:r>
              <a:rPr lang="en-US" sz="2800" dirty="0"/>
              <a:t> </a:t>
            </a:r>
            <a:r>
              <a:rPr lang="en-US" sz="2800" dirty="0" err="1"/>
              <a:t>stanja</a:t>
            </a:r>
            <a:r>
              <a:rPr lang="en-US" sz="2800" dirty="0"/>
              <a:t> </a:t>
            </a:r>
            <a:r>
              <a:rPr lang="en-US" sz="2800" dirty="0" err="1"/>
              <a:t>staništa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biodiverzita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eventualno</a:t>
            </a:r>
            <a:r>
              <a:rPr lang="en-US" sz="2800" dirty="0"/>
              <a:t> </a:t>
            </a:r>
            <a:r>
              <a:rPr lang="en-US" sz="2800" dirty="0" err="1"/>
              <a:t>prilagođavanje</a:t>
            </a:r>
            <a:r>
              <a:rPr lang="en-US" sz="2800" dirty="0"/>
              <a:t> </a:t>
            </a:r>
            <a:r>
              <a:rPr lang="en-US" sz="2800" dirty="0" err="1"/>
              <a:t>promjenama</a:t>
            </a:r>
            <a:r>
              <a:rPr lang="en-US" sz="2800" dirty="0"/>
              <a:t> </a:t>
            </a:r>
            <a:r>
              <a:rPr lang="en-US" sz="2800" dirty="0" err="1"/>
              <a:t>koje</a:t>
            </a:r>
            <a:r>
              <a:rPr lang="en-US" sz="2800" dirty="0"/>
              <a:t> </a:t>
            </a:r>
            <a:r>
              <a:rPr lang="en-US" sz="2800" dirty="0" err="1"/>
              <a:t>nas</a:t>
            </a:r>
            <a:r>
              <a:rPr lang="en-US" sz="2800" dirty="0"/>
              <a:t> </a:t>
            </a:r>
            <a:r>
              <a:rPr lang="en-US" sz="2800" dirty="0" err="1"/>
              <a:t>očekuju</a:t>
            </a:r>
            <a:r>
              <a:rPr lang="en-US" sz="2800" dirty="0"/>
              <a:t> u </a:t>
            </a:r>
            <a:r>
              <a:rPr lang="en-US" sz="2800" dirty="0" err="1"/>
              <a:t>budućnosti</a:t>
            </a:r>
            <a:r>
              <a:rPr lang="en-US" sz="28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D61CE-91BC-D836-D432-0F7DE619E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12" y="0"/>
            <a:ext cx="161848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7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pa</a:t>
            </a:r>
            <a:r>
              <a:rPr lang="sr-Latn-ME" dirty="0" err="1"/>
              <a:t>žnji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 dirty="0"/>
              <a:t>Nacionalni Parkovi Crne Gore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E29FBE-7128-A260-245E-261338733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12" y="-18288"/>
            <a:ext cx="161848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01272"/>
            <a:ext cx="3463665" cy="676656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M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NP Durmitor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26B83C-48D1-370B-194C-D65B2C09C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48" y="1618488"/>
            <a:ext cx="4352531" cy="24485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0BDE127-A6BE-9B67-7D1C-F37A2A6D4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081530"/>
              </p:ext>
            </p:extLst>
          </p:nvPr>
        </p:nvGraphicFramePr>
        <p:xfrm>
          <a:off x="4848573" y="1626439"/>
          <a:ext cx="6502620" cy="4260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2130">
                  <a:extLst>
                    <a:ext uri="{9D8B030D-6E8A-4147-A177-3AD203B41FA5}">
                      <a16:colId xmlns:a16="http://schemas.microsoft.com/office/drawing/2014/main" val="2936592777"/>
                    </a:ext>
                  </a:extLst>
                </a:gridCol>
                <a:gridCol w="3490490">
                  <a:extLst>
                    <a:ext uri="{9D8B030D-6E8A-4147-A177-3AD203B41FA5}">
                      <a16:colId xmlns:a16="http://schemas.microsoft.com/office/drawing/2014/main" val="2816754949"/>
                    </a:ext>
                  </a:extLst>
                </a:gridCol>
              </a:tblGrid>
              <a:tr h="9997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Karakteristični ekosistemi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Ekosistem visokoplaninskih pašnjaka i kamenjara, ekosistem stijena i litica, ekosistem četinarskih i listopadnih šuma</a:t>
                      </a:r>
                      <a:endParaRPr lang="sr-Latn-ME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4427847"/>
                  </a:ext>
                </a:extLst>
              </a:tr>
              <a:tr h="32299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Karakteristične vrste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području Durmitora i okolnih kanjona ima preko 1300 biljnih vrsta, a procjenjuje se da je prisutno više od 1600 taksona (vrsta, podvrsta, varijeteta), što je približno polovina ukupne flore Crne Gore.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 Tari i njenim pritokama se nalazi raznovrsna </a:t>
                      </a:r>
                      <a:r>
                        <a:rPr lang="sr-Latn-ME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ihtiofauna</a:t>
                      </a:r>
                      <a:r>
                        <a:rPr lang="sr-Latn-ME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a u šumama se mogu naći: medvjed, vuk, divokoza i brojna i raznovrsna fauna ptica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331136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4FE375D-6749-6688-6735-D2583EA12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008" y="0"/>
            <a:ext cx="161848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2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52" y="143463"/>
            <a:ext cx="3463665" cy="676656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M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NP Lovćen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0BDE127-A6BE-9B67-7D1C-F37A2A6D4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27867"/>
              </p:ext>
            </p:extLst>
          </p:nvPr>
        </p:nvGraphicFramePr>
        <p:xfrm>
          <a:off x="3618316" y="1426390"/>
          <a:ext cx="6502620" cy="4005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2130">
                  <a:extLst>
                    <a:ext uri="{9D8B030D-6E8A-4147-A177-3AD203B41FA5}">
                      <a16:colId xmlns:a16="http://schemas.microsoft.com/office/drawing/2014/main" val="2936592777"/>
                    </a:ext>
                  </a:extLst>
                </a:gridCol>
                <a:gridCol w="3490490">
                  <a:extLst>
                    <a:ext uri="{9D8B030D-6E8A-4147-A177-3AD203B41FA5}">
                      <a16:colId xmlns:a16="http://schemas.microsoft.com/office/drawing/2014/main" val="2816754949"/>
                    </a:ext>
                  </a:extLst>
                </a:gridCol>
              </a:tblGrid>
              <a:tr h="9791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Karakteristični ekosistemi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Pet vegetacijskih pojaseva sa karakterističnim bukovim šumama i vegetacijom pašnjačkih kamenjara</a:t>
                      </a:r>
                      <a:endParaRPr lang="sr-Latn-ME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4427847"/>
                  </a:ext>
                </a:extLst>
              </a:tr>
              <a:tr h="29747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Osnovni podaci o </a:t>
                      </a:r>
                      <a:r>
                        <a:rPr lang="sr-Latn-ME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biodiverzitetu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1300 vrsta zeljastih i drvenastih biljaka, sa 139 </a:t>
                      </a:r>
                      <a:r>
                        <a:rPr lang="sr-Latn-ME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endema</a:t>
                      </a:r>
                      <a:r>
                        <a:rPr lang="sr-Latn-ME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Balkanskog poluostrva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Najmanje 16 vrsta gmizavaca i vodozemaca Raznovrsna </a:t>
                      </a:r>
                      <a:r>
                        <a:rPr lang="sr-Latn-ME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ornitofauna</a:t>
                      </a:r>
                      <a:r>
                        <a:rPr lang="sr-Latn-ME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sa oko 200 vrsta 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Prisutno je 8 vrsta krupnih sisara, kao i raznovrsna fauna slijepih miševa i glodara 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331136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93AB3C7-0D52-2977-15F7-01FCFC242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45" y="1166371"/>
            <a:ext cx="3292571" cy="49196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7B11A-D989-D691-EA9C-AA2E2BEE2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512" y="10875"/>
            <a:ext cx="161848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0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349857"/>
            <a:ext cx="4083392" cy="828071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M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NP Skadarsko jezero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978F6E-E1C9-4A10-7D6E-19DF78F0E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364641"/>
              </p:ext>
            </p:extLst>
          </p:nvPr>
        </p:nvGraphicFramePr>
        <p:xfrm>
          <a:off x="4717299" y="1618488"/>
          <a:ext cx="6123552" cy="4566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5810">
                  <a:extLst>
                    <a:ext uri="{9D8B030D-6E8A-4147-A177-3AD203B41FA5}">
                      <a16:colId xmlns:a16="http://schemas.microsoft.com/office/drawing/2014/main" val="4086919353"/>
                    </a:ext>
                  </a:extLst>
                </a:gridCol>
                <a:gridCol w="3097742">
                  <a:extLst>
                    <a:ext uri="{9D8B030D-6E8A-4147-A177-3AD203B41FA5}">
                      <a16:colId xmlns:a16="http://schemas.microsoft.com/office/drawing/2014/main" val="1844889702"/>
                    </a:ext>
                  </a:extLst>
                </a:gridCol>
              </a:tblGrid>
              <a:tr h="6599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M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M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 dirty="0">
                          <a:solidFill>
                            <a:schemeClr val="tx1"/>
                          </a:solidFill>
                          <a:effectLst/>
                        </a:rPr>
                        <a:t>Karakteristični ekosistemi</a:t>
                      </a:r>
                      <a:endParaRPr lang="sr-Latn-M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77" marR="439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 dirty="0">
                          <a:solidFill>
                            <a:schemeClr val="tx1"/>
                          </a:solidFill>
                          <a:effectLst/>
                        </a:rPr>
                        <a:t>Slatkovodni ekosistemi; močvarni ekosistemi; </a:t>
                      </a:r>
                      <a:r>
                        <a:rPr lang="sr-Latn-CS" sz="1200" dirty="0" err="1">
                          <a:solidFill>
                            <a:schemeClr val="tx1"/>
                          </a:solidFill>
                          <a:effectLst/>
                        </a:rPr>
                        <a:t>plavni</a:t>
                      </a:r>
                      <a:r>
                        <a:rPr lang="sr-Latn-CS" sz="1200" dirty="0">
                          <a:solidFill>
                            <a:schemeClr val="tx1"/>
                          </a:solidFill>
                          <a:effectLst/>
                        </a:rPr>
                        <a:t> ekosistemi (šumske i livadske zajednice; kopneni ekosistemi (šume, šumo-šikare, </a:t>
                      </a:r>
                      <a:r>
                        <a:rPr lang="sr-Latn-CS" sz="1200" dirty="0" err="1">
                          <a:solidFill>
                            <a:schemeClr val="tx1"/>
                          </a:solidFill>
                          <a:effectLst/>
                        </a:rPr>
                        <a:t>garige</a:t>
                      </a:r>
                      <a:r>
                        <a:rPr lang="sr-Latn-CS" sz="1200" dirty="0">
                          <a:solidFill>
                            <a:schemeClr val="tx1"/>
                          </a:solidFill>
                          <a:effectLst/>
                        </a:rPr>
                        <a:t>, kamenjari)</a:t>
                      </a:r>
                      <a:endParaRPr lang="sr-Latn-M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77" marR="43977" marT="0" marB="0"/>
                </a:tc>
                <a:extLst>
                  <a:ext uri="{0D108BD9-81ED-4DB2-BD59-A6C34878D82A}">
                    <a16:rowId xmlns:a16="http://schemas.microsoft.com/office/drawing/2014/main" val="682978886"/>
                  </a:ext>
                </a:extLst>
              </a:tr>
              <a:tr h="3837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 dirty="0">
                          <a:solidFill>
                            <a:schemeClr val="tx1"/>
                          </a:solidFill>
                          <a:effectLst/>
                        </a:rPr>
                        <a:t>Osnovni podaci o </a:t>
                      </a:r>
                      <a:r>
                        <a:rPr lang="sr-Latn-CS" sz="1200" dirty="0" err="1">
                          <a:solidFill>
                            <a:schemeClr val="tx1"/>
                          </a:solidFill>
                          <a:effectLst/>
                        </a:rPr>
                        <a:t>biodiverzitetu</a:t>
                      </a:r>
                      <a:endParaRPr lang="sr-Latn-M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77" marR="4397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Algoflora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sr-Latn-M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Zajednica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algi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odlikuje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se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raznovrsnošću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mikrofitskih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makrofitskih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predstavnika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Determinisano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je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čak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1.092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vrsta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varijeteta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formi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, od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kojih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930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područu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koje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pripada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Crnoj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Gori,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odnosno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nacionalnom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parku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sr-Latn-M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Vaskularne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biljke</a:t>
                      </a:r>
                      <a:endParaRPr lang="sr-Latn-M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Od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vaskularnih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biljaka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, za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područje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jezera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navodi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se 726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vrsta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(497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teritoriji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Crne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Gore), od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kojih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su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164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vrste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vodene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makrofite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što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je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znatno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više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u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odnosu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druge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akvatične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ekosisteme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u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Crnoj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Gori.</a:t>
                      </a:r>
                      <a:endParaRPr lang="sr-Latn-M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 dirty="0">
                          <a:solidFill>
                            <a:schemeClr val="tx1"/>
                          </a:solidFill>
                          <a:effectLst/>
                        </a:rPr>
                        <a:t>Fauna riba</a:t>
                      </a:r>
                      <a:endParaRPr lang="sr-Latn-M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 dirty="0">
                          <a:solidFill>
                            <a:schemeClr val="tx1"/>
                          </a:solidFill>
                          <a:effectLst/>
                        </a:rPr>
                        <a:t>U jezeru je </a:t>
                      </a:r>
                      <a:r>
                        <a:rPr lang="sr-Latn-CS" sz="1200" dirty="0" err="1">
                          <a:solidFill>
                            <a:schemeClr val="tx1"/>
                          </a:solidFill>
                          <a:effectLst/>
                        </a:rPr>
                        <a:t>potvrdjeno</a:t>
                      </a:r>
                      <a:r>
                        <a:rPr lang="sr-Latn-CS" sz="1200" dirty="0">
                          <a:solidFill>
                            <a:schemeClr val="tx1"/>
                          </a:solidFill>
                          <a:effectLst/>
                        </a:rPr>
                        <a:t> prisustvo gotovo 45 vrsta. 30 autohtonih i 15 </a:t>
                      </a:r>
                      <a:r>
                        <a:rPr lang="sr-Latn-CS" sz="1200" dirty="0" err="1">
                          <a:solidFill>
                            <a:schemeClr val="tx1"/>
                          </a:solidFill>
                          <a:effectLst/>
                        </a:rPr>
                        <a:t>introdukovanih</a:t>
                      </a:r>
                      <a:r>
                        <a:rPr lang="sr-Latn-CS" sz="12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sr-Latn-M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200" dirty="0">
                          <a:solidFill>
                            <a:schemeClr val="tx1"/>
                          </a:solidFill>
                          <a:effectLst/>
                        </a:rPr>
                        <a:t>Fauna ptica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200" dirty="0">
                          <a:solidFill>
                            <a:schemeClr val="tx1"/>
                          </a:solidFill>
                          <a:effectLst/>
                        </a:rPr>
                        <a:t>Na području Parka je zabilježeno oko 280 vrsta. U međunarodnom pogledu, Jezero je jedno od pet najznačajnijih </a:t>
                      </a:r>
                      <a:r>
                        <a:rPr lang="sr-Latn-ME" sz="1200" dirty="0" err="1">
                          <a:solidFill>
                            <a:schemeClr val="tx1"/>
                          </a:solidFill>
                          <a:effectLst/>
                        </a:rPr>
                        <a:t>zimovališta</a:t>
                      </a:r>
                      <a:r>
                        <a:rPr lang="sr-Latn-ME" sz="1200" dirty="0">
                          <a:solidFill>
                            <a:schemeClr val="tx1"/>
                          </a:solidFill>
                          <a:effectLst/>
                        </a:rPr>
                        <a:t> ptica u Evropi.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sr-Latn-M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77" marR="43977" marT="0" marB="0"/>
                </a:tc>
                <a:extLst>
                  <a:ext uri="{0D108BD9-81ED-4DB2-BD59-A6C34878D82A}">
                    <a16:rowId xmlns:a16="http://schemas.microsoft.com/office/drawing/2014/main" val="122463366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FEF3347-6314-1832-CACB-12BEED8B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1823"/>
            <a:ext cx="4717299" cy="353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C6FA75-B8CF-FACC-E8DA-2924B5692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512" y="0"/>
            <a:ext cx="161848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2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01272"/>
            <a:ext cx="6502620" cy="676656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M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NP Prokletije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0BDE127-A6BE-9B67-7D1C-F37A2A6D4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955701"/>
              </p:ext>
            </p:extLst>
          </p:nvPr>
        </p:nvGraphicFramePr>
        <p:xfrm>
          <a:off x="4084144" y="1324315"/>
          <a:ext cx="6502620" cy="4881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2130">
                  <a:extLst>
                    <a:ext uri="{9D8B030D-6E8A-4147-A177-3AD203B41FA5}">
                      <a16:colId xmlns:a16="http://schemas.microsoft.com/office/drawing/2014/main" val="2936592777"/>
                    </a:ext>
                  </a:extLst>
                </a:gridCol>
                <a:gridCol w="3490490">
                  <a:extLst>
                    <a:ext uri="{9D8B030D-6E8A-4147-A177-3AD203B41FA5}">
                      <a16:colId xmlns:a16="http://schemas.microsoft.com/office/drawing/2014/main" val="2816754949"/>
                    </a:ext>
                  </a:extLst>
                </a:gridCol>
              </a:tblGrid>
              <a:tr h="908126">
                <a:tc>
                  <a:txBody>
                    <a:bodyPr/>
                    <a:lstStyle/>
                    <a:p>
                      <a:pPr marL="0" marR="0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 dirty="0">
                          <a:solidFill>
                            <a:schemeClr val="tx1"/>
                          </a:solidFill>
                          <a:effectLst/>
                        </a:rPr>
                        <a:t>Karakteristični ekosistemi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 dirty="0">
                          <a:solidFill>
                            <a:schemeClr val="tx1"/>
                          </a:solidFill>
                          <a:effectLst/>
                        </a:rPr>
                        <a:t>ekosistemi listopadnih šuma,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 dirty="0">
                          <a:solidFill>
                            <a:schemeClr val="tx1"/>
                          </a:solidFill>
                          <a:effectLst/>
                        </a:rPr>
                        <a:t>ekosistem prašume,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 dirty="0">
                          <a:solidFill>
                            <a:schemeClr val="tx1"/>
                          </a:solidFill>
                          <a:effectLst/>
                        </a:rPr>
                        <a:t>vodeni i </a:t>
                      </a:r>
                      <a:r>
                        <a:rPr lang="sr-Latn-ME" sz="1600" dirty="0" err="1">
                          <a:solidFill>
                            <a:schemeClr val="tx1"/>
                          </a:solidFill>
                          <a:effectLst/>
                        </a:rPr>
                        <a:t>visokoplaninski</a:t>
                      </a:r>
                      <a:r>
                        <a:rPr lang="sr-Latn-ME" sz="1600" dirty="0">
                          <a:solidFill>
                            <a:schemeClr val="tx1"/>
                          </a:solidFill>
                          <a:effectLst/>
                        </a:rPr>
                        <a:t> ekosistemi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4427847"/>
                  </a:ext>
                </a:extLst>
              </a:tr>
              <a:tr h="3973552">
                <a:tc>
                  <a:txBody>
                    <a:bodyPr/>
                    <a:lstStyle/>
                    <a:p>
                      <a:pPr marL="0" marR="0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 dirty="0">
                          <a:solidFill>
                            <a:schemeClr val="tx1"/>
                          </a:solidFill>
                          <a:effectLst/>
                        </a:rPr>
                        <a:t>Karakteristične vrste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600" dirty="0" err="1">
                          <a:solidFill>
                            <a:schemeClr val="tx1"/>
                          </a:solidFill>
                          <a:effectLst/>
                        </a:rPr>
                        <a:t>Preko</a:t>
                      </a:r>
                      <a:r>
                        <a:rPr lang="sr-Latn-ME" sz="1600" dirty="0">
                          <a:solidFill>
                            <a:schemeClr val="tx1"/>
                          </a:solidFill>
                          <a:effectLst/>
                        </a:rPr>
                        <a:t> 2000 vrsta biljaka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Faunu ptica:</a:t>
                      </a: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 grmuše, zebe, </a:t>
                      </a:r>
                      <a:r>
                        <a:rPr lang="sr-Latn-CS" sz="1600" dirty="0" err="1">
                          <a:solidFill>
                            <a:schemeClr val="tx1"/>
                          </a:solidFill>
                          <a:effectLst/>
                        </a:rPr>
                        <a:t>sjenice</a:t>
                      </a: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sr-Latn-CS" sz="1600" dirty="0" err="1">
                          <a:solidFill>
                            <a:schemeClr val="tx1"/>
                          </a:solidFill>
                          <a:effectLst/>
                        </a:rPr>
                        <a:t>puzgavci</a:t>
                      </a: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,  orao mišar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 jastreb .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Faunu sisara: srna, jelen, vuk, </a:t>
                      </a:r>
                      <a:r>
                        <a:rPr lang="sr-Latn-CS" sz="1600" dirty="0" err="1">
                          <a:solidFill>
                            <a:schemeClr val="tx1"/>
                          </a:solidFill>
                          <a:effectLst/>
                        </a:rPr>
                        <a:t>medvjed</a:t>
                      </a: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, puh, vidra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divlja svinja. 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U Biogradskom jezeru egzistiraju tri autohtone vrste riba: potočna pastrmka, gaovica, peš, i </a:t>
                      </a:r>
                      <a:r>
                        <a:rPr lang="sr-Latn-CS" sz="1600" dirty="0" err="1">
                          <a:solidFill>
                            <a:schemeClr val="tx1"/>
                          </a:solidFill>
                          <a:effectLst/>
                        </a:rPr>
                        <a:t>dvije</a:t>
                      </a: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r-Latn-CS" sz="1600" dirty="0" err="1">
                          <a:solidFill>
                            <a:schemeClr val="tx1"/>
                          </a:solidFill>
                          <a:effectLst/>
                        </a:rPr>
                        <a:t>neautohtone</a:t>
                      </a: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 vrste: </a:t>
                      </a:r>
                      <a:r>
                        <a:rPr lang="sr-Latn-CS" sz="1600" dirty="0" err="1">
                          <a:solidFill>
                            <a:schemeClr val="tx1"/>
                          </a:solidFill>
                          <a:effectLst/>
                        </a:rPr>
                        <a:t>zlatovčica</a:t>
                      </a: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 i kalifornijska pastrmka. 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Biogradsko jezero je reproduktivni centar balkanskog </a:t>
                      </a:r>
                      <a:r>
                        <a:rPr lang="sr-Latn-CS" sz="1600" dirty="0" err="1">
                          <a:solidFill>
                            <a:schemeClr val="tx1"/>
                          </a:solidFill>
                          <a:effectLst/>
                        </a:rPr>
                        <a:t>endemita</a:t>
                      </a:r>
                      <a:r>
                        <a:rPr lang="sr-Latn-CS" sz="1600" dirty="0">
                          <a:solidFill>
                            <a:schemeClr val="tx1"/>
                          </a:solidFill>
                          <a:effectLst/>
                        </a:rPr>
                        <a:t> grčke žabe i mrmoljka.</a:t>
                      </a:r>
                      <a:endParaRPr lang="sr-Latn-M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3311367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83D66E6-039C-74CE-6E65-C7D1852C6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992"/>
            <a:ext cx="4084144" cy="3062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C55FE9-3E1C-D180-4105-B111285AF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764" y="0"/>
            <a:ext cx="161848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1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05" y="310100"/>
            <a:ext cx="4481925" cy="926743"/>
          </a:xfrm>
        </p:spPr>
        <p:txBody>
          <a:bodyPr/>
          <a:lstStyle/>
          <a:p>
            <a:r>
              <a:rPr lang="sr-Latn-ME" sz="4400" b="1" dirty="0"/>
              <a:t>Primarni ciljevi </a:t>
            </a:r>
            <a:endParaRPr lang="en-US" sz="4400" b="1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A7025F0-A8A1-079F-ADAD-2FFE58827B36}"/>
              </a:ext>
            </a:extLst>
          </p:cNvPr>
          <p:cNvSpPr txBox="1">
            <a:spLocks/>
          </p:cNvSpPr>
          <p:nvPr/>
        </p:nvSpPr>
        <p:spPr>
          <a:xfrm>
            <a:off x="212905" y="123684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ME" b="1" dirty="0"/>
              <a:t>Javno preduzeće obavlja funkcije, zaštite razvoja i </a:t>
            </a:r>
            <a:r>
              <a:rPr lang="sr-Latn-ME" b="1" dirty="0" err="1"/>
              <a:t>unapređenja</a:t>
            </a:r>
            <a:r>
              <a:rPr lang="sr-Latn-ME" b="1" dirty="0"/>
              <a:t> nacionalnih parkova.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F2E5F-152C-DB30-4FD7-F130802949A3}"/>
              </a:ext>
            </a:extLst>
          </p:cNvPr>
          <p:cNvSpPr txBox="1"/>
          <p:nvPr/>
        </p:nvSpPr>
        <p:spPr>
          <a:xfrm>
            <a:off x="81086" y="2148520"/>
            <a:ext cx="6190090" cy="363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M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Preduzima mjere i aktivnosti za ostvarivanje utvrđene politike u upravljanju, korišćenju, zaštiti, razvoju i </a:t>
            </a:r>
            <a:r>
              <a:rPr lang="sr-Latn-ME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unapređivanju</a:t>
            </a:r>
            <a:r>
              <a:rPr lang="sr-Latn-M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nacionalnih parkova;</a:t>
            </a:r>
            <a:endParaRPr lang="sr-Latn-ME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M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Stara se o sprovođenju plana upravljanja i donosi godišnji program upravljanja sprovodi mjere zaštite u skladu sa režimom zaštite;</a:t>
            </a:r>
            <a:endParaRPr lang="sr-Latn-ME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sr-Latn-C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provođenje </a:t>
            </a:r>
            <a:r>
              <a:rPr lang="sr-Latn-C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mjera</a:t>
            </a:r>
            <a:r>
              <a:rPr lang="sr-Latn-C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zaštite u skladu sa režimom zaštite;</a:t>
            </a:r>
            <a:endParaRPr lang="sr-Latn-ME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sr-Latn-C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raćenje stanja u nacionalnim parkovima i dostavljanje podataka organu uprave nadležnom za poslove zaštite prirode i pravnom licu;</a:t>
            </a:r>
            <a:endParaRPr lang="sr-Latn-ME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C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sr-Latn-C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bezbjeđivanje</a:t>
            </a:r>
            <a:r>
              <a:rPr lang="sr-Latn-C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nesmetanog odvijanja prirodnih procesa i održivog korišćenja nacionalnih parkova;</a:t>
            </a:r>
            <a:endParaRPr lang="sr-Latn-ME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D0F290-BE0A-871E-702F-FDE980086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12" y="-35773"/>
            <a:ext cx="161848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D1D6FF-1122-B11D-0CE3-E62BA273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666"/>
            <a:ext cx="5804452" cy="1014189"/>
          </a:xfrm>
        </p:spPr>
        <p:txBody>
          <a:bodyPr/>
          <a:lstStyle/>
          <a:p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Služba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za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zaštitu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prirodne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,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kulturne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baštine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i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održivi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razvoj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Picture 9" descr="No photo description available.">
            <a:extLst>
              <a:ext uri="{FF2B5EF4-FFF2-40B4-BE49-F238E27FC236}">
                <a16:creationId xmlns:a16="http://schemas.microsoft.com/office/drawing/2014/main" id="{736C48B0-0E83-9302-5227-368DAA196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4" y="1325085"/>
            <a:ext cx="24130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405C45-E819-7E5E-A829-9B1F9EFE53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26" y="1268570"/>
            <a:ext cx="5943600" cy="445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83D019-6B2C-8FB5-C4BC-1C42F48CE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3512" y="-9740"/>
            <a:ext cx="161848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88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D1D6FF-1122-B11D-0CE3-E62BA273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53" y="457596"/>
            <a:ext cx="5729312" cy="949783"/>
          </a:xfrm>
        </p:spPr>
        <p:txBody>
          <a:bodyPr/>
          <a:lstStyle/>
          <a:p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Služba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za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zaštitu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prirodne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,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kulturne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baštine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i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održivi</a:t>
            </a:r>
            <a:r>
              <a:rPr lang="en-US" sz="2800" dirty="0">
                <a:latin typeface="Sagona Book" panose="020F0502020204030204" pitchFamily="34" charset="0"/>
                <a:cs typeface="Sagona Book" panose="020F0502020204030204" pitchFamily="34" charset="0"/>
              </a:rPr>
              <a:t> </a:t>
            </a:r>
            <a:r>
              <a:rPr lang="en-US" sz="2800" dirty="0" err="1">
                <a:latin typeface="Sagona Book" panose="020F0502020204030204" pitchFamily="34" charset="0"/>
                <a:cs typeface="Sagona Book" panose="020F0502020204030204" pitchFamily="34" charset="0"/>
              </a:rPr>
              <a:t>razvoj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F3B229-3345-2EED-9810-9013E4FA7E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323"/>
            <a:ext cx="5615640" cy="374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FC1728-2CA4-5018-D1A8-0C707A55A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516" y="1943323"/>
            <a:ext cx="5600131" cy="373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8B6683-E420-6FC4-E8ED-F52EA40B2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3512" y="0"/>
            <a:ext cx="161848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6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6F7A4518-677F-49D0-AD76-8F0F7DEFB1E5}" vid="{F577DF72-62B0-42B0-B34E-786789A79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{55150F53-159E-4667-8C64-90039A969EC5}tf11964407_win32</Template>
  <TotalTime>280</TotalTime>
  <Words>909</Words>
  <Application>Microsoft Office PowerPoint</Application>
  <PresentationFormat>Widescreen</PresentationFormat>
  <Paragraphs>121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Courier New</vt:lpstr>
      <vt:lpstr>Gill Sans Nova</vt:lpstr>
      <vt:lpstr>Gill Sans Nova Light</vt:lpstr>
      <vt:lpstr>Sagona Book</vt:lpstr>
      <vt:lpstr>Symbol</vt:lpstr>
      <vt:lpstr>Times New Roman</vt:lpstr>
      <vt:lpstr>Office Theme</vt:lpstr>
      <vt:lpstr>Nacionalni parkovi Crne Gore</vt:lpstr>
      <vt:lpstr>NP Biogradska gora</vt:lpstr>
      <vt:lpstr>NP Durmitor</vt:lpstr>
      <vt:lpstr>NP Lovćen</vt:lpstr>
      <vt:lpstr>NP Skadarsko jezero</vt:lpstr>
      <vt:lpstr>NP Prokletije</vt:lpstr>
      <vt:lpstr>Primarni ciljevi </vt:lpstr>
      <vt:lpstr>Služba za zaštitu prirodne, kulturne baštine i održivi razvoj</vt:lpstr>
      <vt:lpstr>Služba za zaštitu prirodne, kulturne baštine i održivi razvoj</vt:lpstr>
      <vt:lpstr>Služba za zaštitu prirodne, kulturne baštine i održivi razvoj</vt:lpstr>
      <vt:lpstr>Službe fizičke zaštite </vt:lpstr>
      <vt:lpstr>Služba za održavanje ambijentalne higijene i infrastrukture.</vt:lpstr>
      <vt:lpstr>Služba za promociju edukaciju i turizam </vt:lpstr>
      <vt:lpstr>Centri za posjetioce u službi edukacije</vt:lpstr>
      <vt:lpstr>Centri za posjetioce u službi edukacije</vt:lpstr>
      <vt:lpstr>Izazovi parkova</vt:lpstr>
      <vt:lpstr>Dalje jačanje saradnje sa drugim  institucijama</vt:lpstr>
      <vt:lpstr>Klimatske promjene</vt:lpstr>
      <vt:lpstr>Perspektive </vt:lpstr>
      <vt:lpstr>Zaključak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Nacionalni parkovi Crne Gore</dc:title>
  <dc:creator>Stevan</dc:creator>
  <cp:lastModifiedBy>User</cp:lastModifiedBy>
  <cp:revision>22</cp:revision>
  <cp:lastPrinted>2022-09-19T10:19:27Z</cp:lastPrinted>
  <dcterms:created xsi:type="dcterms:W3CDTF">2022-09-15T07:27:53Z</dcterms:created>
  <dcterms:modified xsi:type="dcterms:W3CDTF">2022-09-23T11:44:46Z</dcterms:modified>
</cp:coreProperties>
</file>