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0" r:id="rId15"/>
    <p:sldId id="258" r:id="rId16"/>
    <p:sldId id="273" r:id="rId17"/>
    <p:sldId id="274" r:id="rId18"/>
    <p:sldId id="275" r:id="rId19"/>
    <p:sldId id="272" r:id="rId20"/>
    <p:sldId id="271" r:id="rId21"/>
    <p:sldId id="26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6721AB-F15D-4E91-A788-0A93E593AC73}" v="1" dt="2023-05-28T23:21:11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lena Marojevic" userId="9b22cf10-3db6-4834-9c62-deb6459da5ac" providerId="ADAL" clId="{866721AB-F15D-4E91-A788-0A93E593AC73}"/>
    <pc:docChg chg="undo custSel addSld modSld">
      <pc:chgData name="Jelena Marojevic" userId="9b22cf10-3db6-4834-9c62-deb6459da5ac" providerId="ADAL" clId="{866721AB-F15D-4E91-A788-0A93E593AC73}" dt="2023-05-29T22:42:47.761" v="1013" actId="1076"/>
      <pc:docMkLst>
        <pc:docMk/>
      </pc:docMkLst>
      <pc:sldChg chg="modSp mod">
        <pc:chgData name="Jelena Marojevic" userId="9b22cf10-3db6-4834-9c62-deb6459da5ac" providerId="ADAL" clId="{866721AB-F15D-4E91-A788-0A93E593AC73}" dt="2023-05-29T21:31:47.082" v="513" actId="20577"/>
        <pc:sldMkLst>
          <pc:docMk/>
          <pc:sldMk cId="4076248389" sldId="256"/>
        </pc:sldMkLst>
        <pc:spChg chg="mod">
          <ac:chgData name="Jelena Marojevic" userId="9b22cf10-3db6-4834-9c62-deb6459da5ac" providerId="ADAL" clId="{866721AB-F15D-4E91-A788-0A93E593AC73}" dt="2023-05-29T21:31:47.082" v="513" actId="20577"/>
          <ac:spMkLst>
            <pc:docMk/>
            <pc:sldMk cId="4076248389" sldId="256"/>
            <ac:spMk id="3" creationId="{AD261F08-D716-EC4D-E1DD-3AF6180A584A}"/>
          </ac:spMkLst>
        </pc:spChg>
      </pc:sldChg>
      <pc:sldChg chg="modSp mod">
        <pc:chgData name="Jelena Marojevic" userId="9b22cf10-3db6-4834-9c62-deb6459da5ac" providerId="ADAL" clId="{866721AB-F15D-4E91-A788-0A93E593AC73}" dt="2023-05-29T21:46:45.451" v="524" actId="20577"/>
        <pc:sldMkLst>
          <pc:docMk/>
          <pc:sldMk cId="1972230131" sldId="257"/>
        </pc:sldMkLst>
        <pc:spChg chg="mod">
          <ac:chgData name="Jelena Marojevic" userId="9b22cf10-3db6-4834-9c62-deb6459da5ac" providerId="ADAL" clId="{866721AB-F15D-4E91-A788-0A93E593AC73}" dt="2023-05-29T21:32:07.062" v="514" actId="20577"/>
          <ac:spMkLst>
            <pc:docMk/>
            <pc:sldMk cId="1972230131" sldId="257"/>
            <ac:spMk id="2" creationId="{FCE2CA4F-DDBD-64DC-C0A1-76CE36F71A8B}"/>
          </ac:spMkLst>
        </pc:spChg>
        <pc:spChg chg="mod">
          <ac:chgData name="Jelena Marojevic" userId="9b22cf10-3db6-4834-9c62-deb6459da5ac" providerId="ADAL" clId="{866721AB-F15D-4E91-A788-0A93E593AC73}" dt="2023-05-29T21:46:45.451" v="524" actId="20577"/>
          <ac:spMkLst>
            <pc:docMk/>
            <pc:sldMk cId="1972230131" sldId="257"/>
            <ac:spMk id="3" creationId="{79C41DA9-160F-DE71-50AE-EEABEFFD8561}"/>
          </ac:spMkLst>
        </pc:spChg>
      </pc:sldChg>
      <pc:sldChg chg="modSp mod">
        <pc:chgData name="Jelena Marojevic" userId="9b22cf10-3db6-4834-9c62-deb6459da5ac" providerId="ADAL" clId="{866721AB-F15D-4E91-A788-0A93E593AC73}" dt="2023-05-29T22:42:47.761" v="1013" actId="1076"/>
        <pc:sldMkLst>
          <pc:docMk/>
          <pc:sldMk cId="1764393805" sldId="258"/>
        </pc:sldMkLst>
        <pc:spChg chg="mod">
          <ac:chgData name="Jelena Marojevic" userId="9b22cf10-3db6-4834-9c62-deb6459da5ac" providerId="ADAL" clId="{866721AB-F15D-4E91-A788-0A93E593AC73}" dt="2023-05-29T22:42:47.761" v="1013" actId="1076"/>
          <ac:spMkLst>
            <pc:docMk/>
            <pc:sldMk cId="1764393805" sldId="258"/>
            <ac:spMk id="3" creationId="{E07F0F22-1BB2-A4BE-C7B1-01AAFBE556DD}"/>
          </ac:spMkLst>
        </pc:spChg>
      </pc:sldChg>
      <pc:sldChg chg="modSp mod">
        <pc:chgData name="Jelena Marojevic" userId="9b22cf10-3db6-4834-9c62-deb6459da5ac" providerId="ADAL" clId="{866721AB-F15D-4E91-A788-0A93E593AC73}" dt="2023-05-29T22:03:09.607" v="609" actId="20577"/>
        <pc:sldMkLst>
          <pc:docMk/>
          <pc:sldMk cId="4261219311" sldId="260"/>
        </pc:sldMkLst>
        <pc:spChg chg="mod">
          <ac:chgData name="Jelena Marojevic" userId="9b22cf10-3db6-4834-9c62-deb6459da5ac" providerId="ADAL" clId="{866721AB-F15D-4E91-A788-0A93E593AC73}" dt="2023-05-29T22:03:09.607" v="609" actId="20577"/>
          <ac:spMkLst>
            <pc:docMk/>
            <pc:sldMk cId="4261219311" sldId="260"/>
            <ac:spMk id="3" creationId="{9D1EAFA5-CA12-2945-2780-933DB70BAEB2}"/>
          </ac:spMkLst>
        </pc:spChg>
      </pc:sldChg>
      <pc:sldChg chg="addSp delSp modSp mod setBg">
        <pc:chgData name="Jelena Marojevic" userId="9b22cf10-3db6-4834-9c62-deb6459da5ac" providerId="ADAL" clId="{866721AB-F15D-4E91-A788-0A93E593AC73}" dt="2023-05-29T22:27:08.097" v="832" actId="255"/>
        <pc:sldMkLst>
          <pc:docMk/>
          <pc:sldMk cId="2993327312" sldId="266"/>
        </pc:sldMkLst>
        <pc:spChg chg="mod">
          <ac:chgData name="Jelena Marojevic" userId="9b22cf10-3db6-4834-9c62-deb6459da5ac" providerId="ADAL" clId="{866721AB-F15D-4E91-A788-0A93E593AC73}" dt="2023-05-29T22:27:08.097" v="832" actId="255"/>
          <ac:spMkLst>
            <pc:docMk/>
            <pc:sldMk cId="2993327312" sldId="266"/>
            <ac:spMk id="2" creationId="{38DBCAAA-C825-F80D-7709-C1C44C44BF85}"/>
          </ac:spMkLst>
        </pc:spChg>
        <pc:spChg chg="mod">
          <ac:chgData name="Jelena Marojevic" userId="9b22cf10-3db6-4834-9c62-deb6459da5ac" providerId="ADAL" clId="{866721AB-F15D-4E91-A788-0A93E593AC73}" dt="2023-05-29T22:27:03.038" v="831" actId="255"/>
          <ac:spMkLst>
            <pc:docMk/>
            <pc:sldMk cId="2993327312" sldId="266"/>
            <ac:spMk id="3" creationId="{2B17C706-7D82-9E51-0AA4-1C30797A9DD8}"/>
          </ac:spMkLst>
        </pc:spChg>
        <pc:spChg chg="add del">
          <ac:chgData name="Jelena Marojevic" userId="9b22cf10-3db6-4834-9c62-deb6459da5ac" providerId="ADAL" clId="{866721AB-F15D-4E91-A788-0A93E593AC73}" dt="2023-05-29T22:26:55.405" v="830" actId="26606"/>
          <ac:spMkLst>
            <pc:docMk/>
            <pc:sldMk cId="2993327312" sldId="266"/>
            <ac:spMk id="8" creationId="{18873D23-2DCF-4B31-A009-95721C06E8E1}"/>
          </ac:spMkLst>
        </pc:spChg>
        <pc:spChg chg="add del">
          <ac:chgData name="Jelena Marojevic" userId="9b22cf10-3db6-4834-9c62-deb6459da5ac" providerId="ADAL" clId="{866721AB-F15D-4E91-A788-0A93E593AC73}" dt="2023-05-29T22:26:55.405" v="830" actId="26606"/>
          <ac:spMkLst>
            <pc:docMk/>
            <pc:sldMk cId="2993327312" sldId="266"/>
            <ac:spMk id="10" creationId="{C13EF075-D4EF-4929-ADBC-91B27DA19955}"/>
          </ac:spMkLst>
        </pc:spChg>
        <pc:spChg chg="add">
          <ac:chgData name="Jelena Marojevic" userId="9b22cf10-3db6-4834-9c62-deb6459da5ac" providerId="ADAL" clId="{866721AB-F15D-4E91-A788-0A93E593AC73}" dt="2023-05-29T22:26:55.405" v="830" actId="26606"/>
          <ac:spMkLst>
            <pc:docMk/>
            <pc:sldMk cId="2993327312" sldId="266"/>
            <ac:spMk id="21" creationId="{889C5E17-24D0-4696-A3C5-A2261FB455FA}"/>
          </ac:spMkLst>
        </pc:spChg>
        <pc:spChg chg="add">
          <ac:chgData name="Jelena Marojevic" userId="9b22cf10-3db6-4834-9c62-deb6459da5ac" providerId="ADAL" clId="{866721AB-F15D-4E91-A788-0A93E593AC73}" dt="2023-05-29T22:26:55.405" v="830" actId="26606"/>
          <ac:spMkLst>
            <pc:docMk/>
            <pc:sldMk cId="2993327312" sldId="266"/>
            <ac:spMk id="23" creationId="{6929B58F-2358-44CC-ACE5-EF1BD3C6C824}"/>
          </ac:spMkLst>
        </pc:spChg>
        <pc:grpChg chg="add del">
          <ac:chgData name="Jelena Marojevic" userId="9b22cf10-3db6-4834-9c62-deb6459da5ac" providerId="ADAL" clId="{866721AB-F15D-4E91-A788-0A93E593AC73}" dt="2023-05-29T22:26:55.405" v="830" actId="26606"/>
          <ac:grpSpMkLst>
            <pc:docMk/>
            <pc:sldMk cId="2993327312" sldId="266"/>
            <ac:grpSpMk id="12" creationId="{DAA26DFA-AAB2-4973-9C17-16D587C7B198}"/>
          </ac:grpSpMkLst>
        </pc:grpChg>
        <pc:grpChg chg="add">
          <ac:chgData name="Jelena Marojevic" userId="9b22cf10-3db6-4834-9c62-deb6459da5ac" providerId="ADAL" clId="{866721AB-F15D-4E91-A788-0A93E593AC73}" dt="2023-05-29T22:26:55.405" v="830" actId="26606"/>
          <ac:grpSpMkLst>
            <pc:docMk/>
            <pc:sldMk cId="2993327312" sldId="266"/>
            <ac:grpSpMk id="25" creationId="{09DA5303-A1AF-4830-806C-51FCD96188B7}"/>
          </ac:grpSpMkLst>
        </pc:grpChg>
      </pc:sldChg>
      <pc:sldChg chg="modSp mod">
        <pc:chgData name="Jelena Marojevic" userId="9b22cf10-3db6-4834-9c62-deb6459da5ac" providerId="ADAL" clId="{866721AB-F15D-4E91-A788-0A93E593AC73}" dt="2023-05-28T23:51:53.219" v="255" actId="27636"/>
        <pc:sldMkLst>
          <pc:docMk/>
          <pc:sldMk cId="2497767844" sldId="268"/>
        </pc:sldMkLst>
        <pc:spChg chg="mod">
          <ac:chgData name="Jelena Marojevic" userId="9b22cf10-3db6-4834-9c62-deb6459da5ac" providerId="ADAL" clId="{866721AB-F15D-4E91-A788-0A93E593AC73}" dt="2023-05-28T23:51:44.873" v="252" actId="1076"/>
          <ac:spMkLst>
            <pc:docMk/>
            <pc:sldMk cId="2497767844" sldId="268"/>
            <ac:spMk id="2" creationId="{61C1CC04-A24D-E4DB-E75D-A4A5A944D181}"/>
          </ac:spMkLst>
        </pc:spChg>
        <pc:spChg chg="mod">
          <ac:chgData name="Jelena Marojevic" userId="9b22cf10-3db6-4834-9c62-deb6459da5ac" providerId="ADAL" clId="{866721AB-F15D-4E91-A788-0A93E593AC73}" dt="2023-05-28T23:51:53.219" v="255" actId="27636"/>
          <ac:spMkLst>
            <pc:docMk/>
            <pc:sldMk cId="2497767844" sldId="268"/>
            <ac:spMk id="3" creationId="{329CE1DE-664C-B847-3C00-2CCA06E4A35B}"/>
          </ac:spMkLst>
        </pc:spChg>
      </pc:sldChg>
      <pc:sldChg chg="addSp modSp mod setBg">
        <pc:chgData name="Jelena Marojevic" userId="9b22cf10-3db6-4834-9c62-deb6459da5ac" providerId="ADAL" clId="{866721AB-F15D-4E91-A788-0A93E593AC73}" dt="2023-05-28T23:25:18.652" v="243" actId="255"/>
        <pc:sldMkLst>
          <pc:docMk/>
          <pc:sldMk cId="3440241491" sldId="271"/>
        </pc:sldMkLst>
        <pc:spChg chg="mod">
          <ac:chgData name="Jelena Marojevic" userId="9b22cf10-3db6-4834-9c62-deb6459da5ac" providerId="ADAL" clId="{866721AB-F15D-4E91-A788-0A93E593AC73}" dt="2023-05-28T23:24:54.954" v="240" actId="26606"/>
          <ac:spMkLst>
            <pc:docMk/>
            <pc:sldMk cId="3440241491" sldId="271"/>
            <ac:spMk id="2" creationId="{8F8DFA16-1358-7FAE-C404-7FCED1AFDEE2}"/>
          </ac:spMkLst>
        </pc:spChg>
        <pc:spChg chg="mod">
          <ac:chgData name="Jelena Marojevic" userId="9b22cf10-3db6-4834-9c62-deb6459da5ac" providerId="ADAL" clId="{866721AB-F15D-4E91-A788-0A93E593AC73}" dt="2023-05-28T23:25:18.652" v="243" actId="255"/>
          <ac:spMkLst>
            <pc:docMk/>
            <pc:sldMk cId="3440241491" sldId="271"/>
            <ac:spMk id="3" creationId="{C9CCEEBE-E956-50A6-D6D5-422738DC1D90}"/>
          </ac:spMkLst>
        </pc:spChg>
        <pc:spChg chg="add">
          <ac:chgData name="Jelena Marojevic" userId="9b22cf10-3db6-4834-9c62-deb6459da5ac" providerId="ADAL" clId="{866721AB-F15D-4E91-A788-0A93E593AC73}" dt="2023-05-28T23:24:54.954" v="240" actId="26606"/>
          <ac:spMkLst>
            <pc:docMk/>
            <pc:sldMk cId="3440241491" sldId="271"/>
            <ac:spMk id="8" creationId="{18873D23-2DCF-4B31-A009-95721C06E8E1}"/>
          </ac:spMkLst>
        </pc:spChg>
        <pc:spChg chg="add">
          <ac:chgData name="Jelena Marojevic" userId="9b22cf10-3db6-4834-9c62-deb6459da5ac" providerId="ADAL" clId="{866721AB-F15D-4E91-A788-0A93E593AC73}" dt="2023-05-28T23:24:54.954" v="240" actId="26606"/>
          <ac:spMkLst>
            <pc:docMk/>
            <pc:sldMk cId="3440241491" sldId="271"/>
            <ac:spMk id="10" creationId="{C13EF075-D4EF-4929-ADBC-91B27DA19955}"/>
          </ac:spMkLst>
        </pc:spChg>
        <pc:grpChg chg="add">
          <ac:chgData name="Jelena Marojevic" userId="9b22cf10-3db6-4834-9c62-deb6459da5ac" providerId="ADAL" clId="{866721AB-F15D-4E91-A788-0A93E593AC73}" dt="2023-05-28T23:24:54.954" v="240" actId="26606"/>
          <ac:grpSpMkLst>
            <pc:docMk/>
            <pc:sldMk cId="3440241491" sldId="271"/>
            <ac:grpSpMk id="12" creationId="{DAA26DFA-AAB2-4973-9C17-16D587C7B198}"/>
          </ac:grpSpMkLst>
        </pc:grpChg>
      </pc:sldChg>
      <pc:sldChg chg="addSp modSp mod setBg">
        <pc:chgData name="Jelena Marojevic" userId="9b22cf10-3db6-4834-9c62-deb6459da5ac" providerId="ADAL" clId="{866721AB-F15D-4E91-A788-0A93E593AC73}" dt="2023-05-28T23:12:56.809" v="5" actId="255"/>
        <pc:sldMkLst>
          <pc:docMk/>
          <pc:sldMk cId="1537015334" sldId="272"/>
        </pc:sldMkLst>
        <pc:spChg chg="mod">
          <ac:chgData name="Jelena Marojevic" userId="9b22cf10-3db6-4834-9c62-deb6459da5ac" providerId="ADAL" clId="{866721AB-F15D-4E91-A788-0A93E593AC73}" dt="2023-05-28T23:12:33.409" v="2" actId="1076"/>
          <ac:spMkLst>
            <pc:docMk/>
            <pc:sldMk cId="1537015334" sldId="272"/>
            <ac:spMk id="2" creationId="{70161A4E-B2F2-FECD-0B85-CE590824CB89}"/>
          </ac:spMkLst>
        </pc:spChg>
        <pc:spChg chg="mod">
          <ac:chgData name="Jelena Marojevic" userId="9b22cf10-3db6-4834-9c62-deb6459da5ac" providerId="ADAL" clId="{866721AB-F15D-4E91-A788-0A93E593AC73}" dt="2023-05-28T23:12:56.809" v="5" actId="255"/>
          <ac:spMkLst>
            <pc:docMk/>
            <pc:sldMk cId="1537015334" sldId="272"/>
            <ac:spMk id="3" creationId="{071D3EFA-AF0A-72A4-A833-64734778C11C}"/>
          </ac:spMkLst>
        </pc:spChg>
        <pc:spChg chg="add">
          <ac:chgData name="Jelena Marojevic" userId="9b22cf10-3db6-4834-9c62-deb6459da5ac" providerId="ADAL" clId="{866721AB-F15D-4E91-A788-0A93E593AC73}" dt="2023-05-28T23:12:28.542" v="1" actId="26606"/>
          <ac:spMkLst>
            <pc:docMk/>
            <pc:sldMk cId="1537015334" sldId="272"/>
            <ac:spMk id="8" creationId="{D038248A-211C-4EEC-8401-C761B929FB52}"/>
          </ac:spMkLst>
        </pc:spChg>
        <pc:spChg chg="add">
          <ac:chgData name="Jelena Marojevic" userId="9b22cf10-3db6-4834-9c62-deb6459da5ac" providerId="ADAL" clId="{866721AB-F15D-4E91-A788-0A93E593AC73}" dt="2023-05-28T23:12:28.542" v="1" actId="26606"/>
          <ac:spMkLst>
            <pc:docMk/>
            <pc:sldMk cId="1537015334" sldId="272"/>
            <ac:spMk id="10" creationId="{C30A849F-66D9-40C8-BEC8-35AFF8F4568F}"/>
          </ac:spMkLst>
        </pc:spChg>
        <pc:grpChg chg="add">
          <ac:chgData name="Jelena Marojevic" userId="9b22cf10-3db6-4834-9c62-deb6459da5ac" providerId="ADAL" clId="{866721AB-F15D-4E91-A788-0A93E593AC73}" dt="2023-05-28T23:12:28.542" v="1" actId="26606"/>
          <ac:grpSpMkLst>
            <pc:docMk/>
            <pc:sldMk cId="1537015334" sldId="272"/>
            <ac:grpSpMk id="12" creationId="{04542298-A2B1-480F-A11C-A40EDD19B857}"/>
          </ac:grpSpMkLst>
        </pc:grpChg>
        <pc:grpChg chg="add">
          <ac:chgData name="Jelena Marojevic" userId="9b22cf10-3db6-4834-9c62-deb6459da5ac" providerId="ADAL" clId="{866721AB-F15D-4E91-A788-0A93E593AC73}" dt="2023-05-28T23:12:28.542" v="1" actId="26606"/>
          <ac:grpSpMkLst>
            <pc:docMk/>
            <pc:sldMk cId="1537015334" sldId="272"/>
            <ac:grpSpMk id="18" creationId="{2A5C9C35-2375-49EB-B99C-17C87D42FE7C}"/>
          </ac:grpSpMkLst>
        </pc:grpChg>
      </pc:sldChg>
      <pc:sldChg chg="addSp modSp new mod setBg">
        <pc:chgData name="Jelena Marojevic" userId="9b22cf10-3db6-4834-9c62-deb6459da5ac" providerId="ADAL" clId="{866721AB-F15D-4E91-A788-0A93E593AC73}" dt="2023-05-29T22:06:48.628" v="610" actId="113"/>
        <pc:sldMkLst>
          <pc:docMk/>
          <pc:sldMk cId="3325827495" sldId="273"/>
        </pc:sldMkLst>
        <pc:spChg chg="mod">
          <ac:chgData name="Jelena Marojevic" userId="9b22cf10-3db6-4834-9c62-deb6459da5ac" providerId="ADAL" clId="{866721AB-F15D-4E91-A788-0A93E593AC73}" dt="2023-05-29T22:06:48.628" v="610" actId="113"/>
          <ac:spMkLst>
            <pc:docMk/>
            <pc:sldMk cId="3325827495" sldId="273"/>
            <ac:spMk id="2" creationId="{DC0B10D8-643A-C9CB-154E-2238D78DA7AB}"/>
          </ac:spMkLst>
        </pc:spChg>
        <pc:spChg chg="mod">
          <ac:chgData name="Jelena Marojevic" userId="9b22cf10-3db6-4834-9c62-deb6459da5ac" providerId="ADAL" clId="{866721AB-F15D-4E91-A788-0A93E593AC73}" dt="2023-05-29T00:01:12.182" v="434" actId="255"/>
          <ac:spMkLst>
            <pc:docMk/>
            <pc:sldMk cId="3325827495" sldId="273"/>
            <ac:spMk id="3" creationId="{6A32214C-CA5E-88AB-EB4D-479C55E116E4}"/>
          </ac:spMkLst>
        </pc:spChg>
        <pc:spChg chg="add">
          <ac:chgData name="Jelena Marojevic" userId="9b22cf10-3db6-4834-9c62-deb6459da5ac" providerId="ADAL" clId="{866721AB-F15D-4E91-A788-0A93E593AC73}" dt="2023-05-29T00:01:03.008" v="433" actId="26606"/>
          <ac:spMkLst>
            <pc:docMk/>
            <pc:sldMk cId="3325827495" sldId="273"/>
            <ac:spMk id="8" creationId="{18873D23-2DCF-4B31-A009-95721C06E8E1}"/>
          </ac:spMkLst>
        </pc:spChg>
        <pc:spChg chg="add">
          <ac:chgData name="Jelena Marojevic" userId="9b22cf10-3db6-4834-9c62-deb6459da5ac" providerId="ADAL" clId="{866721AB-F15D-4E91-A788-0A93E593AC73}" dt="2023-05-29T00:01:03.008" v="433" actId="26606"/>
          <ac:spMkLst>
            <pc:docMk/>
            <pc:sldMk cId="3325827495" sldId="273"/>
            <ac:spMk id="10" creationId="{C13EF075-D4EF-4929-ADBC-91B27DA19955}"/>
          </ac:spMkLst>
        </pc:spChg>
        <pc:grpChg chg="add">
          <ac:chgData name="Jelena Marojevic" userId="9b22cf10-3db6-4834-9c62-deb6459da5ac" providerId="ADAL" clId="{866721AB-F15D-4E91-A788-0A93E593AC73}" dt="2023-05-29T00:01:03.008" v="433" actId="26606"/>
          <ac:grpSpMkLst>
            <pc:docMk/>
            <pc:sldMk cId="3325827495" sldId="273"/>
            <ac:grpSpMk id="12" creationId="{DAA26DFA-AAB2-4973-9C17-16D587C7B198}"/>
          </ac:grpSpMkLst>
        </pc:grpChg>
      </pc:sldChg>
      <pc:sldChg chg="addSp modSp new mod setBg">
        <pc:chgData name="Jelena Marojevic" userId="9b22cf10-3db6-4834-9c62-deb6459da5ac" providerId="ADAL" clId="{866721AB-F15D-4E91-A788-0A93E593AC73}" dt="2023-05-29T00:02:57.148" v="473" actId="27636"/>
        <pc:sldMkLst>
          <pc:docMk/>
          <pc:sldMk cId="2602821357" sldId="274"/>
        </pc:sldMkLst>
        <pc:spChg chg="mod">
          <ac:chgData name="Jelena Marojevic" userId="9b22cf10-3db6-4834-9c62-deb6459da5ac" providerId="ADAL" clId="{866721AB-F15D-4E91-A788-0A93E593AC73}" dt="2023-05-29T00:02:52.500" v="471" actId="1076"/>
          <ac:spMkLst>
            <pc:docMk/>
            <pc:sldMk cId="2602821357" sldId="274"/>
            <ac:spMk id="2" creationId="{6A365FA9-3FCC-6B1C-508B-7519529E92A4}"/>
          </ac:spMkLst>
        </pc:spChg>
        <pc:spChg chg="mod">
          <ac:chgData name="Jelena Marojevic" userId="9b22cf10-3db6-4834-9c62-deb6459da5ac" providerId="ADAL" clId="{866721AB-F15D-4E91-A788-0A93E593AC73}" dt="2023-05-29T00:02:57.148" v="473" actId="27636"/>
          <ac:spMkLst>
            <pc:docMk/>
            <pc:sldMk cId="2602821357" sldId="274"/>
            <ac:spMk id="3" creationId="{C1AEE411-30B9-8AC5-B12F-4E1C88819F0E}"/>
          </ac:spMkLst>
        </pc:spChg>
        <pc:spChg chg="add">
          <ac:chgData name="Jelena Marojevic" userId="9b22cf10-3db6-4834-9c62-deb6459da5ac" providerId="ADAL" clId="{866721AB-F15D-4E91-A788-0A93E593AC73}" dt="2023-05-29T00:01:24.295" v="435" actId="26606"/>
          <ac:spMkLst>
            <pc:docMk/>
            <pc:sldMk cId="2602821357" sldId="274"/>
            <ac:spMk id="8" creationId="{FA3C7DEA-BCC2-4295-8850-147993296189}"/>
          </ac:spMkLst>
        </pc:spChg>
        <pc:spChg chg="add">
          <ac:chgData name="Jelena Marojevic" userId="9b22cf10-3db6-4834-9c62-deb6459da5ac" providerId="ADAL" clId="{866721AB-F15D-4E91-A788-0A93E593AC73}" dt="2023-05-29T00:01:24.295" v="435" actId="26606"/>
          <ac:spMkLst>
            <pc:docMk/>
            <pc:sldMk cId="2602821357" sldId="274"/>
            <ac:spMk id="10" creationId="{C289949D-B9F6-468A-86FE-2694DC5AE773}"/>
          </ac:spMkLst>
        </pc:spChg>
        <pc:grpChg chg="add">
          <ac:chgData name="Jelena Marojevic" userId="9b22cf10-3db6-4834-9c62-deb6459da5ac" providerId="ADAL" clId="{866721AB-F15D-4E91-A788-0A93E593AC73}" dt="2023-05-29T00:01:24.295" v="435" actId="26606"/>
          <ac:grpSpMkLst>
            <pc:docMk/>
            <pc:sldMk cId="2602821357" sldId="274"/>
            <ac:grpSpMk id="12" creationId="{E4DF0958-0C87-4C28-9554-2FADC788C2B1}"/>
          </ac:grpSpMkLst>
        </pc:grpChg>
      </pc:sldChg>
      <pc:sldChg chg="addSp modSp new mod setBg">
        <pc:chgData name="Jelena Marojevic" userId="9b22cf10-3db6-4834-9c62-deb6459da5ac" providerId="ADAL" clId="{866721AB-F15D-4E91-A788-0A93E593AC73}" dt="2023-05-29T00:05:28.451" v="491" actId="20577"/>
        <pc:sldMkLst>
          <pc:docMk/>
          <pc:sldMk cId="3201899664" sldId="275"/>
        </pc:sldMkLst>
        <pc:spChg chg="mod">
          <ac:chgData name="Jelena Marojevic" userId="9b22cf10-3db6-4834-9c62-deb6459da5ac" providerId="ADAL" clId="{866721AB-F15D-4E91-A788-0A93E593AC73}" dt="2023-05-29T00:05:13.793" v="489" actId="26606"/>
          <ac:spMkLst>
            <pc:docMk/>
            <pc:sldMk cId="3201899664" sldId="275"/>
            <ac:spMk id="2" creationId="{B2BF4B75-3CBB-0F7E-9788-50E62C4BB04F}"/>
          </ac:spMkLst>
        </pc:spChg>
        <pc:spChg chg="mod">
          <ac:chgData name="Jelena Marojevic" userId="9b22cf10-3db6-4834-9c62-deb6459da5ac" providerId="ADAL" clId="{866721AB-F15D-4E91-A788-0A93E593AC73}" dt="2023-05-29T00:05:28.451" v="491" actId="20577"/>
          <ac:spMkLst>
            <pc:docMk/>
            <pc:sldMk cId="3201899664" sldId="275"/>
            <ac:spMk id="3" creationId="{18EF9B62-C636-F277-3B4B-9B3B244B6B20}"/>
          </ac:spMkLst>
        </pc:spChg>
        <pc:spChg chg="add">
          <ac:chgData name="Jelena Marojevic" userId="9b22cf10-3db6-4834-9c62-deb6459da5ac" providerId="ADAL" clId="{866721AB-F15D-4E91-A788-0A93E593AC73}" dt="2023-05-29T00:05:13.793" v="489" actId="26606"/>
          <ac:spMkLst>
            <pc:docMk/>
            <pc:sldMk cId="3201899664" sldId="275"/>
            <ac:spMk id="8" creationId="{18873D23-2DCF-4B31-A009-95721C06E8E1}"/>
          </ac:spMkLst>
        </pc:spChg>
        <pc:spChg chg="add">
          <ac:chgData name="Jelena Marojevic" userId="9b22cf10-3db6-4834-9c62-deb6459da5ac" providerId="ADAL" clId="{866721AB-F15D-4E91-A788-0A93E593AC73}" dt="2023-05-29T00:05:13.793" v="489" actId="26606"/>
          <ac:spMkLst>
            <pc:docMk/>
            <pc:sldMk cId="3201899664" sldId="275"/>
            <ac:spMk id="10" creationId="{C13EF075-D4EF-4929-ADBC-91B27DA19955}"/>
          </ac:spMkLst>
        </pc:spChg>
        <pc:grpChg chg="add">
          <ac:chgData name="Jelena Marojevic" userId="9b22cf10-3db6-4834-9c62-deb6459da5ac" providerId="ADAL" clId="{866721AB-F15D-4E91-A788-0A93E593AC73}" dt="2023-05-29T00:05:13.793" v="489" actId="26606"/>
          <ac:grpSpMkLst>
            <pc:docMk/>
            <pc:sldMk cId="3201899664" sldId="275"/>
            <ac:grpSpMk id="12" creationId="{DAA26DFA-AAB2-4973-9C17-16D587C7B198}"/>
          </ac:grpSpMkLst>
        </pc:grpChg>
      </pc:sldChg>
      <pc:sldChg chg="addSp modSp new mod setBg">
        <pc:chgData name="Jelena Marojevic" userId="9b22cf10-3db6-4834-9c62-deb6459da5ac" providerId="ADAL" clId="{866721AB-F15D-4E91-A788-0A93E593AC73}" dt="2023-05-29T22:00:20.756" v="608" actId="1076"/>
        <pc:sldMkLst>
          <pc:docMk/>
          <pc:sldMk cId="3615522962" sldId="276"/>
        </pc:sldMkLst>
        <pc:spChg chg="mod">
          <ac:chgData name="Jelena Marojevic" userId="9b22cf10-3db6-4834-9c62-deb6459da5ac" providerId="ADAL" clId="{866721AB-F15D-4E91-A788-0A93E593AC73}" dt="2023-05-29T22:00:13.673" v="607" actId="27636"/>
          <ac:spMkLst>
            <pc:docMk/>
            <pc:sldMk cId="3615522962" sldId="276"/>
            <ac:spMk id="2" creationId="{6E73D65D-AA41-468E-5701-6F15B74D5508}"/>
          </ac:spMkLst>
        </pc:spChg>
        <pc:spChg chg="mod">
          <ac:chgData name="Jelena Marojevic" userId="9b22cf10-3db6-4834-9c62-deb6459da5ac" providerId="ADAL" clId="{866721AB-F15D-4E91-A788-0A93E593AC73}" dt="2023-05-29T22:00:20.756" v="608" actId="1076"/>
          <ac:spMkLst>
            <pc:docMk/>
            <pc:sldMk cId="3615522962" sldId="276"/>
            <ac:spMk id="3" creationId="{F16730F7-C4AD-4ECC-708A-870EB8169590}"/>
          </ac:spMkLst>
        </pc:spChg>
        <pc:spChg chg="add">
          <ac:chgData name="Jelena Marojevic" userId="9b22cf10-3db6-4834-9c62-deb6459da5ac" providerId="ADAL" clId="{866721AB-F15D-4E91-A788-0A93E593AC73}" dt="2023-05-29T21:58:54.606" v="598" actId="26606"/>
          <ac:spMkLst>
            <pc:docMk/>
            <pc:sldMk cId="3615522962" sldId="276"/>
            <ac:spMk id="8" creationId="{D038248A-211C-4EEC-8401-C761B929FB52}"/>
          </ac:spMkLst>
        </pc:spChg>
        <pc:spChg chg="add">
          <ac:chgData name="Jelena Marojevic" userId="9b22cf10-3db6-4834-9c62-deb6459da5ac" providerId="ADAL" clId="{866721AB-F15D-4E91-A788-0A93E593AC73}" dt="2023-05-29T21:58:54.606" v="598" actId="26606"/>
          <ac:spMkLst>
            <pc:docMk/>
            <pc:sldMk cId="3615522962" sldId="276"/>
            <ac:spMk id="10" creationId="{C30A849F-66D9-40C8-BEC8-35AFF8F4568F}"/>
          </ac:spMkLst>
        </pc:spChg>
        <pc:grpChg chg="add">
          <ac:chgData name="Jelena Marojevic" userId="9b22cf10-3db6-4834-9c62-deb6459da5ac" providerId="ADAL" clId="{866721AB-F15D-4E91-A788-0A93E593AC73}" dt="2023-05-29T21:58:54.606" v="598" actId="26606"/>
          <ac:grpSpMkLst>
            <pc:docMk/>
            <pc:sldMk cId="3615522962" sldId="276"/>
            <ac:grpSpMk id="12" creationId="{04542298-A2B1-480F-A11C-A40EDD19B857}"/>
          </ac:grpSpMkLst>
        </pc:grpChg>
        <pc:grpChg chg="add">
          <ac:chgData name="Jelena Marojevic" userId="9b22cf10-3db6-4834-9c62-deb6459da5ac" providerId="ADAL" clId="{866721AB-F15D-4E91-A788-0A93E593AC73}" dt="2023-05-29T21:58:54.606" v="598" actId="26606"/>
          <ac:grpSpMkLst>
            <pc:docMk/>
            <pc:sldMk cId="3615522962" sldId="276"/>
            <ac:grpSpMk id="18" creationId="{2A5C9C35-2375-49EB-B99C-17C87D42FE7C}"/>
          </ac:grpSpMkLst>
        </pc:grpChg>
      </pc:sldChg>
      <pc:sldChg chg="addSp modSp new mod setBg">
        <pc:chgData name="Jelena Marojevic" userId="9b22cf10-3db6-4834-9c62-deb6459da5ac" providerId="ADAL" clId="{866721AB-F15D-4E91-A788-0A93E593AC73}" dt="2023-05-29T22:28:41.214" v="854" actId="1076"/>
        <pc:sldMkLst>
          <pc:docMk/>
          <pc:sldMk cId="3139201567" sldId="277"/>
        </pc:sldMkLst>
        <pc:spChg chg="mod">
          <ac:chgData name="Jelena Marojevic" userId="9b22cf10-3db6-4834-9c62-deb6459da5ac" providerId="ADAL" clId="{866721AB-F15D-4E91-A788-0A93E593AC73}" dt="2023-05-29T22:28:16.934" v="851" actId="26606"/>
          <ac:spMkLst>
            <pc:docMk/>
            <pc:sldMk cId="3139201567" sldId="277"/>
            <ac:spMk id="2" creationId="{D9AB71C6-6B7F-8BC9-14A6-3A30180DA2EF}"/>
          </ac:spMkLst>
        </pc:spChg>
        <pc:spChg chg="mod">
          <ac:chgData name="Jelena Marojevic" userId="9b22cf10-3db6-4834-9c62-deb6459da5ac" providerId="ADAL" clId="{866721AB-F15D-4E91-A788-0A93E593AC73}" dt="2023-05-29T22:28:41.214" v="854" actId="1076"/>
          <ac:spMkLst>
            <pc:docMk/>
            <pc:sldMk cId="3139201567" sldId="277"/>
            <ac:spMk id="3" creationId="{8FFB9B35-4D81-A2CE-6886-F4C7B8EB22F0}"/>
          </ac:spMkLst>
        </pc:spChg>
        <pc:spChg chg="add">
          <ac:chgData name="Jelena Marojevic" userId="9b22cf10-3db6-4834-9c62-deb6459da5ac" providerId="ADAL" clId="{866721AB-F15D-4E91-A788-0A93E593AC73}" dt="2023-05-29T22:28:16.934" v="851" actId="26606"/>
          <ac:spMkLst>
            <pc:docMk/>
            <pc:sldMk cId="3139201567" sldId="277"/>
            <ac:spMk id="8" creationId="{4BC99CB9-DDAD-44A2-8A1C-E3AF4E72DF5C}"/>
          </ac:spMkLst>
        </pc:spChg>
        <pc:spChg chg="add">
          <ac:chgData name="Jelena Marojevic" userId="9b22cf10-3db6-4834-9c62-deb6459da5ac" providerId="ADAL" clId="{866721AB-F15D-4E91-A788-0A93E593AC73}" dt="2023-05-29T22:28:16.934" v="851" actId="26606"/>
          <ac:spMkLst>
            <pc:docMk/>
            <pc:sldMk cId="3139201567" sldId="277"/>
            <ac:spMk id="10" creationId="{64053CBF-3932-45FF-8285-EE5146085F3A}"/>
          </ac:spMkLst>
        </pc:spChg>
        <pc:grpChg chg="add">
          <ac:chgData name="Jelena Marojevic" userId="9b22cf10-3db6-4834-9c62-deb6459da5ac" providerId="ADAL" clId="{866721AB-F15D-4E91-A788-0A93E593AC73}" dt="2023-05-29T22:28:16.934" v="851" actId="26606"/>
          <ac:grpSpMkLst>
            <pc:docMk/>
            <pc:sldMk cId="3139201567" sldId="277"/>
            <ac:grpSpMk id="12" creationId="{2E751C04-BEA6-446B-A678-9C74819EBD4C}"/>
          </ac:grpSpMkLst>
        </pc:grpChg>
        <pc:grpChg chg="add">
          <ac:chgData name="Jelena Marojevic" userId="9b22cf10-3db6-4834-9c62-deb6459da5ac" providerId="ADAL" clId="{866721AB-F15D-4E91-A788-0A93E593AC73}" dt="2023-05-29T22:28:16.934" v="851" actId="26606"/>
          <ac:grpSpMkLst>
            <pc:docMk/>
            <pc:sldMk cId="3139201567" sldId="277"/>
            <ac:grpSpMk id="18" creationId="{B63ACBA3-DEFD-4C6D-BBA0-64468FA99C2D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2AF1ED-4EF5-8955-E7CC-6CE67AF80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E47F4B1-4575-20A8-F101-EB98C9B36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432054-D58F-0A4C-07EA-93E210EBE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81B0-1241-4FDA-887F-B60233B8699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1D846D-9E40-B8E8-2BBF-CAB1D10D1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8AD86D-2212-38A0-5B4B-69482C0A6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A05-271B-42B4-B989-66E6E49E9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A9A508-8FD0-5B8A-F38B-64C2275A9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64F14E2-573D-C369-3262-9DEC98B1C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30703C-6EB7-65A9-89E8-F2EC74683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81B0-1241-4FDA-887F-B60233B8699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8BF129-0AC9-3809-746A-82FAA7EFF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3F7B5D-80A5-CCB0-4185-2223816A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A05-271B-42B4-B989-66E6E49E9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6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3DD3C02-60E5-1EF6-720B-7D4EE3EFEC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81C224-6718-54AE-ED3A-0B1C82720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F9D5F9-6248-2B4C-598E-EEE036AC8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81B0-1241-4FDA-887F-B60233B8699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12E963-2AD4-9F52-5083-5AE08508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A87776-24E3-E082-D46E-64DB5A604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A05-271B-42B4-B989-66E6E49E9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1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5EBCE4-958B-2691-EB69-FF227702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6EF5DD-9D89-AE06-CEEE-0E51CEAFD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CF4A0C-21F9-7A5F-E134-DF170F234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81B0-1241-4FDA-887F-B60233B8699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B7AC38-6DF5-BDBB-9C7E-2DFA6A654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87142C-BF21-4B81-AF48-50D9BF515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A05-271B-42B4-B989-66E6E49E9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3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392821-902C-66D2-D1A5-886331F6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826732-9631-5B3B-C3BD-835E389C2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157940-E2A1-C02F-0F0A-3C288129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81B0-1241-4FDA-887F-B60233B8699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60F9A3-EB29-D455-96D7-46D58DFEC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156EEB-D070-1661-09E9-BE02F1BA5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A05-271B-42B4-B989-66E6E49E9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9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F67BBD-D97E-893D-DB2A-21EA220BE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56128E-76CB-23A6-4D87-1AD1EBB4EC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B24336-2C31-BAE7-76A8-77C3EF44B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9ADEDFB-5C83-5DEB-AE59-1D9421F2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81B0-1241-4FDA-887F-B60233B8699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00A18D-D122-263B-8103-72BF9B510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8B64825-EE41-2F20-1274-42751AD3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A05-271B-42B4-B989-66E6E49E9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CDCCF9-954F-AF5E-DEAE-05BAE839F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E734A6-BC97-CB3D-2A86-222DDA8F7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235E164-77C4-A8B2-A4F1-46D8DEEA7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8B5C217-C408-88CD-8292-C6752D9BB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2EF82B6-5C69-4DD0-5B7D-16F4AF373F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F1985FA-D255-91D0-CBFA-F4849A6EE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81B0-1241-4FDA-887F-B60233B8699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DFFDB96-9BA3-2BE3-482E-0277EB96E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BA2F073-1276-7F10-BF7D-D9264757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A05-271B-42B4-B989-66E6E49E9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3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606508-87D1-AD6C-8E3C-8D8E61530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B7D7D5D-5166-F331-68B3-2FD2CCE97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81B0-1241-4FDA-887F-B60233B8699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745AC56-9D29-9572-97F9-3DB366048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8BF85D0-34E8-0062-0C12-FE77390C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A05-271B-42B4-B989-66E6E49E9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8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AFF3569-5624-FF77-5DE7-90EB966A0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81B0-1241-4FDA-887F-B60233B8699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66A4D31-2AD8-9645-C075-602B6BDA7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23DD9AB-5E2D-9BD8-A9F7-6B7F2594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A05-271B-42B4-B989-66E6E49E9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7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831C36-188F-10A5-C3EE-500227C13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D263D2-25A1-61A5-D028-AB1ABDCEE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0986D29-513C-2196-B493-7241425A9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054D3B-101B-2986-2345-82691EAB8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81B0-1241-4FDA-887F-B60233B8699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64CF3D-2AC6-86CC-4CA7-1A692D660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CB404E3-1EE1-1C3A-90E4-B3A4E60EE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A05-271B-42B4-B989-66E6E49E9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A0E687-206F-A150-51EA-301F3DF3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10835CC-4D93-781F-D649-5E5D2B1B1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EBFFCE-C133-6F34-55B3-597C1ECDD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C1475A-076D-A767-B6D5-F27CF7790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81B0-1241-4FDA-887F-B60233B8699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ED64D6-FF25-067C-9247-C8AD74561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D258AA-6569-C01C-EB2A-34C35BAEE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2A05-271B-42B4-B989-66E6E49E9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69D0549-705C-C3FC-3F62-AE596630E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71E736-E99B-0BD0-3F04-F0999598C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498119-88CE-B45E-484A-5621718220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C81B0-1241-4FDA-887F-B60233B8699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EE4717-DB07-7296-A182-17D26999D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2687A2-D8CF-F06C-96BF-620F1048A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52A05-271B-42B4-B989-66E6E49E9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73A25D70-4A55-4F72-B9C5-A69CDBF4DB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4957100-6D8B-4161-9F2F-C0A949EC84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BD8B065-EE51-4AE2-A94C-86249998FD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DA98EC-73F1-C9BB-1B93-40298EB27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1787" y="1741337"/>
            <a:ext cx="5448730" cy="2387918"/>
          </a:xfrm>
        </p:spPr>
        <p:txBody>
          <a:bodyPr anchor="b">
            <a:normAutofit/>
          </a:bodyPr>
          <a:lstStyle/>
          <a:p>
            <a:r>
              <a:rPr lang="sr-Latn-ME" sz="5200">
                <a:solidFill>
                  <a:schemeClr val="tx2"/>
                </a:solidFill>
              </a:rPr>
              <a:t>Vrste zaštićenih prirodnih dobara u Crnoj Gori</a:t>
            </a:r>
            <a:endParaRPr lang="en-US" sz="520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D261F08-D716-EC4D-E1DD-3AF6180A5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1" y="4200522"/>
            <a:ext cx="5449982" cy="682079"/>
          </a:xfrm>
        </p:spPr>
        <p:txBody>
          <a:bodyPr>
            <a:normAutofit/>
          </a:bodyPr>
          <a:lstStyle/>
          <a:p>
            <a:r>
              <a:rPr lang="sr-Latn-ME" dirty="0">
                <a:solidFill>
                  <a:schemeClr val="tx2"/>
                </a:solidFill>
              </a:rPr>
              <a:t>Jelena </a:t>
            </a:r>
            <a:r>
              <a:rPr lang="sr-Latn-ME" dirty="0" err="1">
                <a:solidFill>
                  <a:schemeClr val="tx2"/>
                </a:solidFill>
              </a:rPr>
              <a:t>Marojević</a:t>
            </a:r>
            <a:r>
              <a:rPr lang="sr-Latn-ME" dirty="0">
                <a:solidFill>
                  <a:schemeClr val="tx2"/>
                </a:solidFill>
              </a:rPr>
              <a:t> Galić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18999293-B054-4B57-A26F-D04C2BB113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5E505D8A-F41A-450D-A648-E77DF6B8D8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E2BD6DCE-6A81-4F34-9958-67B578EA16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5C462BE8-CD72-48CF-8A7B-C716D2B99E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1C2CDB70-40F1-4D00-8F17-A532E732EB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19">
            <a:extLst>
              <a:ext uri="{FF2B5EF4-FFF2-40B4-BE49-F238E27FC236}">
                <a16:creationId xmlns:a16="http://schemas.microsoft.com/office/drawing/2014/main" xmlns="" id="{761945C4-D997-42F3-B59A-984CF0066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33" name="Freeform: Shape 20">
              <a:extLst>
                <a:ext uri="{FF2B5EF4-FFF2-40B4-BE49-F238E27FC236}">
                  <a16:creationId xmlns:a16="http://schemas.microsoft.com/office/drawing/2014/main" xmlns="" id="{4651FE4A-9487-43BE-A388-134535743B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21">
              <a:extLst>
                <a:ext uri="{FF2B5EF4-FFF2-40B4-BE49-F238E27FC236}">
                  <a16:creationId xmlns:a16="http://schemas.microsoft.com/office/drawing/2014/main" xmlns="" id="{F44B0EF3-9992-4B95-8A43-6206B3FC3F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22">
              <a:extLst>
                <a:ext uri="{FF2B5EF4-FFF2-40B4-BE49-F238E27FC236}">
                  <a16:creationId xmlns:a16="http://schemas.microsoft.com/office/drawing/2014/main" xmlns="" id="{041B1C1F-C2FE-4C47-9D74-ADB9B53F4B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6" name="Freeform: Shape 23">
              <a:extLst>
                <a:ext uri="{FF2B5EF4-FFF2-40B4-BE49-F238E27FC236}">
                  <a16:creationId xmlns:a16="http://schemas.microsoft.com/office/drawing/2014/main" xmlns="" id="{1048177B-A49E-4E24-9007-07A0EDD6A2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76248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F75AD06-DFC4-4B3A-8490-330823D081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C587C93-0840-40DF-96D5-D1F2137E64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EE750F-580B-7768-8C90-C53B48AAB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01859"/>
            <a:ext cx="4130185" cy="4054282"/>
          </a:xfrm>
        </p:spPr>
        <p:txBody>
          <a:bodyPr>
            <a:normAutofit/>
          </a:bodyPr>
          <a:lstStyle/>
          <a:p>
            <a:r>
              <a:rPr lang="sr-Latn-ME" sz="3600" b="1" dirty="0">
                <a:solidFill>
                  <a:schemeClr val="tx2"/>
                </a:solidFill>
              </a:rPr>
              <a:t>P</a:t>
            </a:r>
            <a:r>
              <a:rPr lang="en-US" sz="3600" b="1" dirty="0" err="1">
                <a:solidFill>
                  <a:schemeClr val="tx2"/>
                </a:solidFill>
              </a:rPr>
              <a:t>redio</a:t>
            </a:r>
            <a:r>
              <a:rPr lang="en-US" sz="3600" b="1" dirty="0">
                <a:solidFill>
                  <a:schemeClr val="tx2"/>
                </a:solidFill>
              </a:rPr>
              <a:t> </a:t>
            </a:r>
            <a:r>
              <a:rPr lang="en-US" sz="3600" b="1" dirty="0" err="1">
                <a:solidFill>
                  <a:schemeClr val="tx2"/>
                </a:solidFill>
              </a:rPr>
              <a:t>izuzetnih</a:t>
            </a:r>
            <a:r>
              <a:rPr lang="en-US" sz="3600" b="1" dirty="0">
                <a:solidFill>
                  <a:schemeClr val="tx2"/>
                </a:solidFill>
              </a:rPr>
              <a:t> </a:t>
            </a:r>
            <a:r>
              <a:rPr lang="en-US" sz="3600" b="1" dirty="0" err="1">
                <a:solidFill>
                  <a:schemeClr val="tx2"/>
                </a:solidFill>
              </a:rPr>
              <a:t>odlik</a:t>
            </a:r>
            <a:r>
              <a:rPr lang="sr-Latn-ME" sz="3600" b="1" dirty="0">
                <a:solidFill>
                  <a:schemeClr val="tx2"/>
                </a:solidFill>
              </a:rPr>
              <a:t>a</a:t>
            </a:r>
            <a:endParaRPr lang="en-US" sz="3600" b="1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5E02D55A-F529-4B19-BAF9-F63240A7B4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13839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60367E3C-3947-493D-9458-5955DB20AE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1E8D9785-21DB-4CE6-B138-2999AD6161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43AA5AD5-8F29-4165-8112-305DDDDDD0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A4EC0CF-F38F-4D7F-B48D-9A26E814DF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47AF90-F907-BCE9-801C-C91C4F84F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Autofit/>
          </a:bodyPr>
          <a:lstStyle/>
          <a:p>
            <a:r>
              <a:rPr lang="sr-Latn-ME" sz="3200" dirty="0">
                <a:solidFill>
                  <a:schemeClr val="tx2"/>
                </a:solidFill>
              </a:rPr>
              <a:t>P</a:t>
            </a:r>
            <a:r>
              <a:rPr lang="en-US" sz="3200" dirty="0" err="1">
                <a:solidFill>
                  <a:schemeClr val="tx2"/>
                </a:solidFill>
              </a:rPr>
              <a:t>redio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izuzetnih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odlika</a:t>
            </a:r>
            <a:r>
              <a:rPr lang="en-US" sz="3200" dirty="0">
                <a:solidFill>
                  <a:schemeClr val="tx2"/>
                </a:solidFill>
              </a:rPr>
              <a:t> je </a:t>
            </a:r>
            <a:r>
              <a:rPr lang="en-US" sz="3200" dirty="0" err="1">
                <a:solidFill>
                  <a:schemeClr val="tx2"/>
                </a:solidFill>
              </a:rPr>
              <a:t>lokalitet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kopna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ili</a:t>
            </a:r>
            <a:r>
              <a:rPr lang="en-US" sz="3200" dirty="0">
                <a:solidFill>
                  <a:schemeClr val="tx2"/>
                </a:solidFill>
              </a:rPr>
              <a:t> mora, </a:t>
            </a:r>
            <a:r>
              <a:rPr lang="en-US" sz="3200" dirty="0" err="1">
                <a:solidFill>
                  <a:schemeClr val="tx2"/>
                </a:solidFill>
              </a:rPr>
              <a:t>odnosno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kopna</a:t>
            </a:r>
            <a:r>
              <a:rPr lang="en-US" sz="3200" dirty="0">
                <a:solidFill>
                  <a:schemeClr val="tx2"/>
                </a:solidFill>
              </a:rPr>
              <a:t> i mora, </a:t>
            </a:r>
            <a:r>
              <a:rPr lang="en-US" sz="3200" dirty="0" err="1">
                <a:solidFill>
                  <a:schemeClr val="tx2"/>
                </a:solidFill>
              </a:rPr>
              <a:t>gdje</a:t>
            </a:r>
            <a:r>
              <a:rPr lang="en-US" sz="3200" dirty="0">
                <a:solidFill>
                  <a:schemeClr val="tx2"/>
                </a:solidFill>
              </a:rPr>
              <a:t> je </a:t>
            </a:r>
            <a:r>
              <a:rPr lang="en-US" sz="3200" dirty="0" err="1">
                <a:solidFill>
                  <a:schemeClr val="tx2"/>
                </a:solidFill>
              </a:rPr>
              <a:t>međusobno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dejstvo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ljudi</a:t>
            </a:r>
            <a:r>
              <a:rPr lang="en-US" sz="3200" dirty="0">
                <a:solidFill>
                  <a:schemeClr val="tx2"/>
                </a:solidFill>
              </a:rPr>
              <a:t> i</a:t>
            </a:r>
            <a:r>
              <a:rPr lang="sr-Latn-ME" sz="3200" dirty="0">
                <a:solidFill>
                  <a:schemeClr val="tx2"/>
                </a:solidFill>
              </a:rPr>
              <a:t> </a:t>
            </a:r>
            <a:r>
              <a:rPr lang="en-US" sz="3200" dirty="0">
                <a:solidFill>
                  <a:schemeClr val="tx2"/>
                </a:solidFill>
              </a:rPr>
              <a:t>prirode </a:t>
            </a:r>
            <a:r>
              <a:rPr lang="en-US" sz="3200" dirty="0" err="1">
                <a:solidFill>
                  <a:schemeClr val="tx2"/>
                </a:solidFill>
              </a:rPr>
              <a:t>tokom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vremena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oblikovalo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prepoznatljive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osobine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lokaliteta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sa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značajnim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estetskim</a:t>
            </a:r>
            <a:r>
              <a:rPr lang="en-US" sz="3200" dirty="0">
                <a:solidFill>
                  <a:schemeClr val="tx2"/>
                </a:solidFill>
              </a:rPr>
              <a:t>, </a:t>
            </a:r>
            <a:r>
              <a:rPr lang="en-US" sz="3200" dirty="0" err="1">
                <a:solidFill>
                  <a:schemeClr val="tx2"/>
                </a:solidFill>
              </a:rPr>
              <a:t>ekološkim</a:t>
            </a:r>
            <a:r>
              <a:rPr lang="en-US" sz="3200" dirty="0">
                <a:solidFill>
                  <a:schemeClr val="tx2"/>
                </a:solidFill>
              </a:rPr>
              <a:t> i </a:t>
            </a:r>
            <a:r>
              <a:rPr lang="en-US" sz="3200" dirty="0" err="1">
                <a:solidFill>
                  <a:schemeClr val="tx2"/>
                </a:solidFill>
              </a:rPr>
              <a:t>kulturnim</a:t>
            </a:r>
            <a:r>
              <a:rPr lang="sr-Latn-ME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vrijednostima</a:t>
            </a:r>
            <a:r>
              <a:rPr lang="en-US" sz="3200" dirty="0">
                <a:solidFill>
                  <a:schemeClr val="tx2"/>
                </a:solidFill>
              </a:rPr>
              <a:t>, </a:t>
            </a:r>
            <a:r>
              <a:rPr lang="en-US" sz="3200" dirty="0" err="1">
                <a:solidFill>
                  <a:schemeClr val="tx2"/>
                </a:solidFill>
              </a:rPr>
              <a:t>praćeno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visokom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biološkom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raznovrsnošću</a:t>
            </a:r>
            <a:endParaRPr lang="en-US" sz="32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47A3A52F-BCB3-444D-9372-EE018B135C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>
            <a:off x="8535970" y="4114799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91E32C13-DED6-4967-85B8-68DD77103F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38DDA515-BC6A-47FB-951E-E1E7928750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B97EEFA7-6787-4EC0-8284-6D3D273061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1A9621AC-50AB-4B43-896D-78FE571A38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27425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F75AD06-DFC4-4B3A-8490-330823D081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C587C93-0840-40DF-96D5-D1F2137E64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6838D7-B6C0-A665-40ED-94A300E4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198" y="1482689"/>
            <a:ext cx="3655144" cy="4054282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chemeClr val="tx2"/>
                </a:solidFill>
              </a:rPr>
              <a:t>Nacionalna</a:t>
            </a:r>
            <a:r>
              <a:rPr lang="en-US" sz="3600" b="1" dirty="0">
                <a:solidFill>
                  <a:schemeClr val="tx2"/>
                </a:solidFill>
              </a:rPr>
              <a:t> </a:t>
            </a:r>
            <a:r>
              <a:rPr lang="en-US" sz="3600" b="1" dirty="0" err="1">
                <a:solidFill>
                  <a:schemeClr val="tx2"/>
                </a:solidFill>
              </a:rPr>
              <a:t>mreža</a:t>
            </a:r>
            <a:r>
              <a:rPr lang="en-US" sz="3600" b="1" dirty="0">
                <a:solidFill>
                  <a:schemeClr val="tx2"/>
                </a:solidFill>
              </a:rPr>
              <a:t> zaštićenih područja Crne Gore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5E02D55A-F529-4B19-BAF9-F63240A7B4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13839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60367E3C-3947-493D-9458-5955DB20AE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1E8D9785-21DB-4CE6-B138-2999AD6161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43AA5AD5-8F29-4165-8112-305DDDDDD0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A4EC0CF-F38F-4D7F-B48D-9A26E814DF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9F75DF-634E-55FD-3AD1-4E0A0CBAE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4608" y="723899"/>
            <a:ext cx="7286842" cy="5705475"/>
          </a:xfrm>
        </p:spPr>
        <p:txBody>
          <a:bodyPr anchor="ctr">
            <a:normAutofit fontScale="77500" lnSpcReduction="20000"/>
          </a:bodyPr>
          <a:lstStyle/>
          <a:p>
            <a:r>
              <a:rPr lang="sr-Latn-ME" sz="3400" dirty="0">
                <a:solidFill>
                  <a:schemeClr val="tx2"/>
                </a:solidFill>
              </a:rPr>
              <a:t>D</a:t>
            </a:r>
            <a:r>
              <a:rPr lang="en-US" sz="3400" dirty="0" err="1">
                <a:solidFill>
                  <a:schemeClr val="tx2"/>
                </a:solidFill>
              </a:rPr>
              <a:t>anas</a:t>
            </a:r>
            <a:r>
              <a:rPr lang="en-US" sz="3400" dirty="0">
                <a:solidFill>
                  <a:schemeClr val="tx2"/>
                </a:solidFill>
              </a:rPr>
              <a:t> </a:t>
            </a:r>
            <a:r>
              <a:rPr lang="en-US" sz="3400" dirty="0" err="1">
                <a:solidFill>
                  <a:schemeClr val="tx2"/>
                </a:solidFill>
              </a:rPr>
              <a:t>broji</a:t>
            </a:r>
            <a:r>
              <a:rPr lang="en-US" sz="3400" dirty="0">
                <a:solidFill>
                  <a:schemeClr val="tx2"/>
                </a:solidFill>
              </a:rPr>
              <a:t> </a:t>
            </a:r>
            <a:r>
              <a:rPr lang="en-US" sz="3400" b="1" dirty="0">
                <a:solidFill>
                  <a:schemeClr val="tx2"/>
                </a:solidFill>
              </a:rPr>
              <a:t>80 područja  </a:t>
            </a:r>
            <a:r>
              <a:rPr lang="en-US" sz="3400" dirty="0">
                <a:solidFill>
                  <a:schemeClr val="tx2"/>
                </a:solidFill>
              </a:rPr>
              <a:t>i </a:t>
            </a:r>
            <a:r>
              <a:rPr lang="en-US" sz="3400" dirty="0" err="1">
                <a:solidFill>
                  <a:schemeClr val="tx2"/>
                </a:solidFill>
              </a:rPr>
              <a:t>pokriva</a:t>
            </a:r>
            <a:r>
              <a:rPr lang="en-US" sz="3400" dirty="0">
                <a:solidFill>
                  <a:schemeClr val="tx2"/>
                </a:solidFill>
              </a:rPr>
              <a:t> </a:t>
            </a:r>
            <a:r>
              <a:rPr lang="en-US" sz="3400" b="1" dirty="0">
                <a:solidFill>
                  <a:schemeClr val="tx2"/>
                </a:solidFill>
              </a:rPr>
              <a:t>190138.41 ha </a:t>
            </a:r>
            <a:r>
              <a:rPr lang="en-US" sz="3400" dirty="0" err="1">
                <a:solidFill>
                  <a:schemeClr val="tx2"/>
                </a:solidFill>
              </a:rPr>
              <a:t>odnosno</a:t>
            </a:r>
            <a:r>
              <a:rPr lang="en-US" sz="3400" dirty="0">
                <a:solidFill>
                  <a:schemeClr val="tx2"/>
                </a:solidFill>
              </a:rPr>
              <a:t> 182572.35 ha </a:t>
            </a:r>
            <a:r>
              <a:rPr lang="en-US" sz="3400" dirty="0" err="1">
                <a:solidFill>
                  <a:schemeClr val="tx2"/>
                </a:solidFill>
              </a:rPr>
              <a:t>na</a:t>
            </a:r>
            <a:r>
              <a:rPr lang="en-US" sz="3400" dirty="0">
                <a:solidFill>
                  <a:schemeClr val="tx2"/>
                </a:solidFill>
              </a:rPr>
              <a:t> </a:t>
            </a:r>
            <a:r>
              <a:rPr lang="en-US" sz="3400" dirty="0" err="1">
                <a:solidFill>
                  <a:schemeClr val="tx2"/>
                </a:solidFill>
              </a:rPr>
              <a:t>kopnu</a:t>
            </a:r>
            <a:r>
              <a:rPr lang="en-US" sz="3400" dirty="0">
                <a:solidFill>
                  <a:schemeClr val="tx2"/>
                </a:solidFill>
              </a:rPr>
              <a:t> </a:t>
            </a:r>
            <a:r>
              <a:rPr lang="en-US" sz="3400" b="1" dirty="0">
                <a:solidFill>
                  <a:schemeClr val="tx2"/>
                </a:solidFill>
              </a:rPr>
              <a:t>(13.22%) </a:t>
            </a:r>
            <a:r>
              <a:rPr lang="en-US" sz="3400" dirty="0">
                <a:solidFill>
                  <a:schemeClr val="tx2"/>
                </a:solidFill>
              </a:rPr>
              <a:t>i 4567.26 ha </a:t>
            </a:r>
            <a:r>
              <a:rPr lang="en-US" sz="3400" b="1" dirty="0">
                <a:solidFill>
                  <a:schemeClr val="tx2"/>
                </a:solidFill>
              </a:rPr>
              <a:t>(1,87%) </a:t>
            </a:r>
            <a:r>
              <a:rPr lang="en-US" sz="3400" dirty="0" err="1">
                <a:solidFill>
                  <a:schemeClr val="tx2"/>
                </a:solidFill>
              </a:rPr>
              <a:t>morske</a:t>
            </a:r>
            <a:r>
              <a:rPr lang="en-US" sz="3400" dirty="0">
                <a:solidFill>
                  <a:schemeClr val="tx2"/>
                </a:solidFill>
              </a:rPr>
              <a:t> </a:t>
            </a:r>
            <a:r>
              <a:rPr lang="en-US" sz="3400" dirty="0" err="1">
                <a:solidFill>
                  <a:schemeClr val="tx2"/>
                </a:solidFill>
              </a:rPr>
              <a:t>teritorije</a:t>
            </a:r>
            <a:r>
              <a:rPr lang="en-US" sz="3400" dirty="0">
                <a:solidFill>
                  <a:schemeClr val="tx2"/>
                </a:solidFill>
              </a:rPr>
              <a:t> Crne Gore, </a:t>
            </a:r>
            <a:endParaRPr lang="sr-Latn-ME" sz="3400" dirty="0">
              <a:solidFill>
                <a:schemeClr val="tx2"/>
              </a:solidFill>
            </a:endParaRPr>
          </a:p>
          <a:p>
            <a:r>
              <a:rPr lang="sr-Latn-ME" sz="3400" dirty="0">
                <a:solidFill>
                  <a:schemeClr val="tx2"/>
                </a:solidFill>
              </a:rPr>
              <a:t>N</a:t>
            </a:r>
            <a:r>
              <a:rPr lang="en-US" sz="3400" dirty="0" err="1">
                <a:solidFill>
                  <a:schemeClr val="tx2"/>
                </a:solidFill>
              </a:rPr>
              <a:t>ajveći</a:t>
            </a:r>
            <a:r>
              <a:rPr lang="en-US" sz="3400" dirty="0">
                <a:solidFill>
                  <a:schemeClr val="tx2"/>
                </a:solidFill>
              </a:rPr>
              <a:t> </a:t>
            </a:r>
            <a:r>
              <a:rPr lang="en-US" sz="3400" dirty="0" err="1">
                <a:solidFill>
                  <a:schemeClr val="tx2"/>
                </a:solidFill>
              </a:rPr>
              <a:t>dio</a:t>
            </a:r>
            <a:r>
              <a:rPr lang="en-US" sz="3400" dirty="0">
                <a:solidFill>
                  <a:schemeClr val="tx2"/>
                </a:solidFill>
              </a:rPr>
              <a:t> (100.427 ha </a:t>
            </a:r>
            <a:r>
              <a:rPr lang="en-US" sz="3400" dirty="0" err="1">
                <a:solidFill>
                  <a:schemeClr val="tx2"/>
                </a:solidFill>
              </a:rPr>
              <a:t>ili</a:t>
            </a:r>
            <a:r>
              <a:rPr lang="en-US" sz="3400" dirty="0">
                <a:solidFill>
                  <a:schemeClr val="tx2"/>
                </a:solidFill>
              </a:rPr>
              <a:t> 7,271%) </a:t>
            </a:r>
            <a:r>
              <a:rPr lang="en-US" sz="3400" dirty="0" err="1">
                <a:solidFill>
                  <a:schemeClr val="tx2"/>
                </a:solidFill>
              </a:rPr>
              <a:t>sastoji</a:t>
            </a:r>
            <a:r>
              <a:rPr lang="en-US" sz="3400" dirty="0">
                <a:solidFill>
                  <a:schemeClr val="tx2"/>
                </a:solidFill>
              </a:rPr>
              <a:t> od pet </a:t>
            </a:r>
            <a:r>
              <a:rPr lang="en-US" sz="3400" dirty="0" err="1">
                <a:solidFill>
                  <a:schemeClr val="tx2"/>
                </a:solidFill>
              </a:rPr>
              <a:t>nacionalnih</a:t>
            </a:r>
            <a:r>
              <a:rPr lang="en-US" sz="3400" dirty="0">
                <a:solidFill>
                  <a:schemeClr val="tx2"/>
                </a:solidFill>
              </a:rPr>
              <a:t> </a:t>
            </a:r>
            <a:r>
              <a:rPr lang="en-US" sz="3400" dirty="0" err="1">
                <a:solidFill>
                  <a:schemeClr val="tx2"/>
                </a:solidFill>
              </a:rPr>
              <a:t>parkova</a:t>
            </a:r>
            <a:r>
              <a:rPr lang="en-US" sz="3400" dirty="0">
                <a:solidFill>
                  <a:schemeClr val="tx2"/>
                </a:solidFill>
              </a:rPr>
              <a:t>: </a:t>
            </a:r>
            <a:r>
              <a:rPr lang="en-US" sz="3400" b="1" dirty="0">
                <a:solidFill>
                  <a:schemeClr val="tx2"/>
                </a:solidFill>
              </a:rPr>
              <a:t>„</a:t>
            </a:r>
            <a:r>
              <a:rPr lang="en-US" sz="3400" b="1" dirty="0" err="1">
                <a:solidFill>
                  <a:schemeClr val="tx2"/>
                </a:solidFill>
              </a:rPr>
              <a:t>Durmitor</a:t>
            </a:r>
            <a:r>
              <a:rPr lang="en-US" sz="3400" b="1" dirty="0">
                <a:solidFill>
                  <a:schemeClr val="tx2"/>
                </a:solidFill>
              </a:rPr>
              <a:t>”, „</a:t>
            </a:r>
            <a:r>
              <a:rPr lang="en-US" sz="3400" b="1" dirty="0" err="1">
                <a:solidFill>
                  <a:schemeClr val="tx2"/>
                </a:solidFill>
              </a:rPr>
              <a:t>Skadarsko</a:t>
            </a:r>
            <a:r>
              <a:rPr lang="en-US" sz="3400" b="1" dirty="0">
                <a:solidFill>
                  <a:schemeClr val="tx2"/>
                </a:solidFill>
              </a:rPr>
              <a:t> </a:t>
            </a:r>
            <a:r>
              <a:rPr lang="en-US" sz="3400" b="1" dirty="0" err="1">
                <a:solidFill>
                  <a:schemeClr val="tx2"/>
                </a:solidFill>
              </a:rPr>
              <a:t>jezero</a:t>
            </a:r>
            <a:r>
              <a:rPr lang="en-US" sz="3400" b="1" dirty="0">
                <a:solidFill>
                  <a:schemeClr val="tx2"/>
                </a:solidFill>
              </a:rPr>
              <a:t>”, „</a:t>
            </a:r>
            <a:r>
              <a:rPr lang="en-US" sz="3400" b="1" dirty="0" err="1">
                <a:solidFill>
                  <a:schemeClr val="tx2"/>
                </a:solidFill>
              </a:rPr>
              <a:t>Lovćen</a:t>
            </a:r>
            <a:r>
              <a:rPr lang="en-US" sz="3400" b="1" dirty="0">
                <a:solidFill>
                  <a:schemeClr val="tx2"/>
                </a:solidFill>
              </a:rPr>
              <a:t>”, „</a:t>
            </a:r>
            <a:r>
              <a:rPr lang="en-US" sz="3400" b="1" dirty="0" err="1">
                <a:solidFill>
                  <a:schemeClr val="tx2"/>
                </a:solidFill>
              </a:rPr>
              <a:t>Biogradska</a:t>
            </a:r>
            <a:r>
              <a:rPr lang="en-US" sz="3400" b="1" dirty="0">
                <a:solidFill>
                  <a:schemeClr val="tx2"/>
                </a:solidFill>
              </a:rPr>
              <a:t> </a:t>
            </a:r>
            <a:r>
              <a:rPr lang="en-US" sz="3400" b="1" dirty="0" err="1">
                <a:solidFill>
                  <a:schemeClr val="tx2"/>
                </a:solidFill>
              </a:rPr>
              <a:t>gora</a:t>
            </a:r>
            <a:r>
              <a:rPr lang="en-US" sz="3400" b="1" dirty="0">
                <a:solidFill>
                  <a:schemeClr val="tx2"/>
                </a:solidFill>
              </a:rPr>
              <a:t>” i „Prokletije”.</a:t>
            </a:r>
            <a:endParaRPr lang="sr-Latn-ME" sz="3400" b="1" dirty="0">
              <a:solidFill>
                <a:schemeClr val="tx2"/>
              </a:solidFill>
            </a:endParaRPr>
          </a:p>
          <a:p>
            <a:r>
              <a:rPr lang="sr-Latn-ME" sz="3400" dirty="0">
                <a:solidFill>
                  <a:schemeClr val="tx2"/>
                </a:solidFill>
              </a:rPr>
              <a:t>Upravljač JP za Nacionalne parkove Crne Gore</a:t>
            </a:r>
          </a:p>
          <a:p>
            <a:r>
              <a:rPr lang="en-US" sz="3400" dirty="0">
                <a:solidFill>
                  <a:schemeClr val="tx2"/>
                </a:solidFill>
              </a:rPr>
              <a:t>75 zaštićenih područja u </a:t>
            </a:r>
            <a:r>
              <a:rPr lang="en-US" sz="3400" dirty="0" err="1">
                <a:solidFill>
                  <a:schemeClr val="tx2"/>
                </a:solidFill>
              </a:rPr>
              <a:t>okviru</a:t>
            </a:r>
            <a:r>
              <a:rPr lang="en-US" sz="3400" dirty="0">
                <a:solidFill>
                  <a:schemeClr val="tx2"/>
                </a:solidFill>
              </a:rPr>
              <a:t> </a:t>
            </a:r>
            <a:r>
              <a:rPr lang="en-US" sz="3400" dirty="0" err="1">
                <a:solidFill>
                  <a:schemeClr val="tx2"/>
                </a:solidFill>
              </a:rPr>
              <a:t>sledećih</a:t>
            </a:r>
            <a:r>
              <a:rPr lang="en-US" sz="3400" dirty="0">
                <a:solidFill>
                  <a:schemeClr val="tx2"/>
                </a:solidFill>
              </a:rPr>
              <a:t> </a:t>
            </a:r>
            <a:r>
              <a:rPr lang="en-US" sz="3400" dirty="0" err="1">
                <a:solidFill>
                  <a:schemeClr val="tx2"/>
                </a:solidFill>
              </a:rPr>
              <a:t>kategorija</a:t>
            </a:r>
            <a:r>
              <a:rPr lang="en-US" sz="3400" dirty="0">
                <a:solidFill>
                  <a:schemeClr val="tx2"/>
                </a:solidFill>
              </a:rPr>
              <a:t>: </a:t>
            </a:r>
          </a:p>
          <a:p>
            <a:r>
              <a:rPr lang="en-US" sz="3400" dirty="0" err="1">
                <a:solidFill>
                  <a:schemeClr val="tx2"/>
                </a:solidFill>
              </a:rPr>
              <a:t>strogi</a:t>
            </a:r>
            <a:r>
              <a:rPr lang="en-US" sz="3400" dirty="0">
                <a:solidFill>
                  <a:schemeClr val="tx2"/>
                </a:solidFill>
              </a:rPr>
              <a:t> </a:t>
            </a:r>
            <a:r>
              <a:rPr lang="en-US" sz="3400" dirty="0" err="1">
                <a:solidFill>
                  <a:schemeClr val="tx2"/>
                </a:solidFill>
              </a:rPr>
              <a:t>rezervat</a:t>
            </a:r>
            <a:r>
              <a:rPr lang="en-US" sz="3400" dirty="0">
                <a:solidFill>
                  <a:schemeClr val="tx2"/>
                </a:solidFill>
              </a:rPr>
              <a:t> prirode (3), </a:t>
            </a:r>
          </a:p>
          <a:p>
            <a:r>
              <a:rPr lang="en-US" sz="3400" dirty="0" err="1">
                <a:solidFill>
                  <a:schemeClr val="tx2"/>
                </a:solidFill>
              </a:rPr>
              <a:t>posebni</a:t>
            </a:r>
            <a:r>
              <a:rPr lang="en-US" sz="3400" dirty="0">
                <a:solidFill>
                  <a:schemeClr val="tx2"/>
                </a:solidFill>
              </a:rPr>
              <a:t> </a:t>
            </a:r>
            <a:r>
              <a:rPr lang="en-US" sz="3400" dirty="0" err="1">
                <a:solidFill>
                  <a:schemeClr val="tx2"/>
                </a:solidFill>
              </a:rPr>
              <a:t>rezervat</a:t>
            </a:r>
            <a:r>
              <a:rPr lang="en-US" sz="3400" dirty="0">
                <a:solidFill>
                  <a:schemeClr val="tx2"/>
                </a:solidFill>
              </a:rPr>
              <a:t> prirode (</a:t>
            </a:r>
            <a:r>
              <a:rPr lang="sr-Latn-ME" sz="3400" dirty="0">
                <a:solidFill>
                  <a:schemeClr val="tx2"/>
                </a:solidFill>
              </a:rPr>
              <a:t>1</a:t>
            </a:r>
            <a:r>
              <a:rPr lang="en-US" sz="3400" dirty="0">
                <a:solidFill>
                  <a:schemeClr val="tx2"/>
                </a:solidFill>
              </a:rPr>
              <a:t>), </a:t>
            </a:r>
          </a:p>
          <a:p>
            <a:r>
              <a:rPr lang="en-US" sz="3400" dirty="0">
                <a:solidFill>
                  <a:schemeClr val="tx2"/>
                </a:solidFill>
              </a:rPr>
              <a:t>park prirode (9), </a:t>
            </a:r>
          </a:p>
          <a:p>
            <a:r>
              <a:rPr lang="en-US" sz="3400" dirty="0" err="1">
                <a:solidFill>
                  <a:schemeClr val="tx2"/>
                </a:solidFill>
              </a:rPr>
              <a:t>spomenik</a:t>
            </a:r>
            <a:r>
              <a:rPr lang="en-US" sz="3400" dirty="0">
                <a:solidFill>
                  <a:schemeClr val="tx2"/>
                </a:solidFill>
              </a:rPr>
              <a:t> prirode (59) i </a:t>
            </a:r>
          </a:p>
          <a:p>
            <a:r>
              <a:rPr lang="en-US" sz="3400" dirty="0" err="1">
                <a:solidFill>
                  <a:schemeClr val="tx2"/>
                </a:solidFill>
              </a:rPr>
              <a:t>predio</a:t>
            </a:r>
            <a:r>
              <a:rPr lang="en-US" sz="3400" dirty="0">
                <a:solidFill>
                  <a:schemeClr val="tx2"/>
                </a:solidFill>
              </a:rPr>
              <a:t> </a:t>
            </a:r>
            <a:r>
              <a:rPr lang="en-US" sz="3400" dirty="0" err="1">
                <a:solidFill>
                  <a:schemeClr val="tx2"/>
                </a:solidFill>
              </a:rPr>
              <a:t>izuzetnih</a:t>
            </a:r>
            <a:r>
              <a:rPr lang="en-US" sz="3400" dirty="0">
                <a:solidFill>
                  <a:schemeClr val="tx2"/>
                </a:solidFill>
              </a:rPr>
              <a:t> </a:t>
            </a:r>
            <a:r>
              <a:rPr lang="en-US" sz="3400" dirty="0" err="1">
                <a:solidFill>
                  <a:schemeClr val="tx2"/>
                </a:solidFill>
              </a:rPr>
              <a:t>odlika</a:t>
            </a:r>
            <a:r>
              <a:rPr lang="en-US" sz="3400" dirty="0">
                <a:solidFill>
                  <a:schemeClr val="tx2"/>
                </a:solidFill>
              </a:rPr>
              <a:t> (2). </a:t>
            </a:r>
          </a:p>
          <a:p>
            <a:endParaRPr lang="en-US" sz="15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47A3A52F-BCB3-444D-9372-EE018B135C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>
            <a:off x="8535970" y="4114799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91E32C13-DED6-4967-85B8-68DD77103F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38DDA515-BC6A-47FB-951E-E1E7928750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B97EEFA7-6787-4EC0-8284-6D3D273061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1A9621AC-50AB-4B43-896D-78FE571A38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54900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BC99CB9-DDAD-44A2-8A1C-E3AF4E72DF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4053CBF-3932-45FF-8285-EE5146085F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2E751C04-BEA6-446B-A678-9C74819EBD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2625A013-D9BE-43C4-AF21-6F2B003EFB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F7875715-EC2E-457F-851D-F6C817685F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F7E41CC6-0C83-40EE-80BB-79394D9E9B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00603498-5DFE-4D26-BFB5-C9269C9BDB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C1CC04-A24D-E4DB-E75D-A4A5A944D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175" y="43350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sr-Latn-ME" sz="3600" b="1" dirty="0">
                <a:solidFill>
                  <a:schemeClr val="tx2"/>
                </a:solidFill>
              </a:rPr>
              <a:t>Strogi rezervat prirode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9CE1DE-664C-B847-3C00-2CCA06E4A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2175" y="1417462"/>
            <a:ext cx="6626988" cy="4609545"/>
          </a:xfrm>
        </p:spPr>
        <p:txBody>
          <a:bodyPr anchor="t">
            <a:normAutofit/>
          </a:bodyPr>
          <a:lstStyle/>
          <a:p>
            <a:r>
              <a:rPr lang="sr-Latn-ME" sz="2400" dirty="0">
                <a:solidFill>
                  <a:schemeClr val="tx2"/>
                </a:solidFill>
              </a:rPr>
              <a:t>Manastirska tapija</a:t>
            </a:r>
          </a:p>
          <a:p>
            <a:r>
              <a:rPr lang="sr-Latn-ME" sz="2400" dirty="0">
                <a:solidFill>
                  <a:schemeClr val="tx2"/>
                </a:solidFill>
              </a:rPr>
              <a:t>Pančeva oka</a:t>
            </a:r>
          </a:p>
          <a:p>
            <a:r>
              <a:rPr lang="sr-Latn-ME" sz="2400" dirty="0">
                <a:solidFill>
                  <a:schemeClr val="tx2"/>
                </a:solidFill>
              </a:rPr>
              <a:t>Mrestilište ukljeve na Skadarskom jezeru</a:t>
            </a:r>
          </a:p>
          <a:p>
            <a:r>
              <a:rPr lang="sr-Latn-ME" sz="2400" dirty="0">
                <a:solidFill>
                  <a:schemeClr val="tx2"/>
                </a:solidFill>
              </a:rPr>
              <a:t>Upravljač JPNPCG</a:t>
            </a:r>
          </a:p>
          <a:p>
            <a:pPr marL="0" indent="0">
              <a:buNone/>
            </a:pPr>
            <a:r>
              <a:rPr lang="sr-Latn-ME" sz="3200" b="1" dirty="0">
                <a:solidFill>
                  <a:schemeClr val="tx2"/>
                </a:solidFill>
                <a:latin typeface="+mj-lt"/>
              </a:rPr>
              <a:t>      </a:t>
            </a:r>
            <a:r>
              <a:rPr lang="sr-Latn-ME" sz="3600" b="1" dirty="0">
                <a:solidFill>
                  <a:schemeClr val="tx2"/>
                </a:solidFill>
                <a:latin typeface="+mj-lt"/>
              </a:rPr>
              <a:t>Posebni rezervat prirode</a:t>
            </a:r>
          </a:p>
          <a:p>
            <a:r>
              <a:rPr lang="sr-Latn-ME" sz="2400" dirty="0" err="1">
                <a:solidFill>
                  <a:schemeClr val="tx2"/>
                </a:solidFill>
              </a:rPr>
              <a:t>Tivatska</a:t>
            </a:r>
            <a:r>
              <a:rPr lang="sr-Latn-ME" sz="2400" dirty="0">
                <a:solidFill>
                  <a:schemeClr val="tx2"/>
                </a:solidFill>
              </a:rPr>
              <a:t> solila</a:t>
            </a:r>
          </a:p>
          <a:p>
            <a:r>
              <a:rPr lang="sr-Latn-ME" sz="2400" dirty="0">
                <a:solidFill>
                  <a:schemeClr val="tx2"/>
                </a:solidFill>
              </a:rPr>
              <a:t>Upravljač JPMD</a:t>
            </a:r>
          </a:p>
          <a:p>
            <a:r>
              <a:rPr lang="sr-Latn-ME" sz="2000" dirty="0">
                <a:solidFill>
                  <a:schemeClr val="tx2"/>
                </a:solidFill>
              </a:rPr>
              <a:t>Lokaliteti </a:t>
            </a:r>
            <a:r>
              <a:rPr lang="sr-Latn-ME" sz="2000" dirty="0" err="1">
                <a:solidFill>
                  <a:schemeClr val="tx2"/>
                </a:solidFill>
              </a:rPr>
              <a:t>Sopot</a:t>
            </a:r>
            <a:r>
              <a:rPr lang="sr-Latn-ME" sz="2000" dirty="0">
                <a:solidFill>
                  <a:schemeClr val="tx2"/>
                </a:solidFill>
              </a:rPr>
              <a:t> i Dražin vrt u Bokokotorskom zalivu se nalaze pod preventivnom zaštitom kao posebni rezervati prirode</a:t>
            </a:r>
          </a:p>
          <a:p>
            <a:endParaRPr lang="en-US" sz="16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B63ACBA3-DEFD-4C6D-BBA0-64468FA99C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62F7819D-2B89-4D80-A1C3-8B318116BA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B7065990-2350-41B3-858B-20EF8744F2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58DA7EC7-CAA0-4665-AA29-BFBA806ECA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B1132A14-489F-4CED-B626-2A1711C987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97767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A23751-CF8C-E37D-D147-D6825BD58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292371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sr-Latn-ME" sz="3600" b="1" dirty="0">
                <a:solidFill>
                  <a:schemeClr val="tx2"/>
                </a:solidFill>
              </a:rPr>
              <a:t>Parkovi prirode</a:t>
            </a:r>
            <a:endParaRPr lang="en-US" sz="3600" b="1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F38A27-DB25-B558-49F2-DF33CCE59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0924" y="1910304"/>
            <a:ext cx="10391775" cy="468267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Katič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>
                <a:solidFill>
                  <a:schemeClr val="tx2"/>
                </a:solidFill>
              </a:rPr>
              <a:t>Platamuni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>
                <a:solidFill>
                  <a:schemeClr val="tx2"/>
                </a:solidFill>
              </a:rPr>
              <a:t>Stari</a:t>
            </a:r>
            <a:r>
              <a:rPr lang="en-US" dirty="0">
                <a:solidFill>
                  <a:schemeClr val="tx2"/>
                </a:solidFill>
              </a:rPr>
              <a:t> Ulcinj</a:t>
            </a:r>
          </a:p>
          <a:p>
            <a:r>
              <a:rPr lang="en-US" dirty="0">
                <a:solidFill>
                  <a:schemeClr val="tx2"/>
                </a:solidFill>
              </a:rPr>
              <a:t>Orjen</a:t>
            </a:r>
          </a:p>
          <a:p>
            <a:r>
              <a:rPr lang="en-US" dirty="0">
                <a:solidFill>
                  <a:schemeClr val="tx2"/>
                </a:solidFill>
              </a:rPr>
              <a:t>Rijeka Zeta</a:t>
            </a:r>
          </a:p>
          <a:p>
            <a:r>
              <a:rPr lang="en-US" dirty="0" err="1">
                <a:solidFill>
                  <a:schemeClr val="tx2"/>
                </a:solidFill>
              </a:rPr>
              <a:t>Ulcinjska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solana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>
                <a:solidFill>
                  <a:schemeClr val="tx2"/>
                </a:solidFill>
              </a:rPr>
              <a:t>Dragišnica</a:t>
            </a:r>
            <a:r>
              <a:rPr lang="en-US" dirty="0">
                <a:solidFill>
                  <a:schemeClr val="tx2"/>
                </a:solidFill>
              </a:rPr>
              <a:t> i </a:t>
            </a:r>
            <a:r>
              <a:rPr lang="en-US" dirty="0" err="1">
                <a:solidFill>
                  <a:schemeClr val="tx2"/>
                </a:solidFill>
              </a:rPr>
              <a:t>Komarnica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Komovi</a:t>
            </a:r>
          </a:p>
          <a:p>
            <a:r>
              <a:rPr lang="en-US" dirty="0">
                <a:solidFill>
                  <a:schemeClr val="tx2"/>
                </a:solidFill>
              </a:rPr>
              <a:t>Piva</a:t>
            </a:r>
          </a:p>
          <a:p>
            <a:endParaRPr lang="en-US" sz="11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7760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89C5E17-24D0-4696-A3C5-A2261FB455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929B58F-2358-44CC-ACE5-EF1BD3C6C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2BAD07-BA87-33B5-3AD2-C7C6A9831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03" y="1166813"/>
            <a:ext cx="3855720" cy="4371974"/>
          </a:xfrm>
        </p:spPr>
        <p:txBody>
          <a:bodyPr>
            <a:normAutofit/>
          </a:bodyPr>
          <a:lstStyle/>
          <a:p>
            <a:r>
              <a:rPr lang="sr-Latn-ME" sz="3600" b="1" dirty="0">
                <a:solidFill>
                  <a:schemeClr val="tx2"/>
                </a:solidFill>
              </a:rPr>
              <a:t>P</a:t>
            </a:r>
            <a:r>
              <a:rPr lang="en-US" sz="3600" b="1" dirty="0" err="1">
                <a:solidFill>
                  <a:schemeClr val="tx2"/>
                </a:solidFill>
              </a:rPr>
              <a:t>odručje</a:t>
            </a:r>
            <a:r>
              <a:rPr lang="en-US" sz="3600" b="1" dirty="0">
                <a:solidFill>
                  <a:schemeClr val="tx2"/>
                </a:solidFill>
              </a:rPr>
              <a:t> </a:t>
            </a:r>
            <a:r>
              <a:rPr lang="en-US" sz="3600" b="1" dirty="0" err="1">
                <a:solidFill>
                  <a:schemeClr val="tx2"/>
                </a:solidFill>
              </a:rPr>
              <a:t>ekološke</a:t>
            </a:r>
            <a:r>
              <a:rPr lang="en-US" sz="3600" b="1" dirty="0">
                <a:solidFill>
                  <a:schemeClr val="tx2"/>
                </a:solidFill>
              </a:rPr>
              <a:t> </a:t>
            </a:r>
            <a:r>
              <a:rPr lang="en-US" sz="3600" b="1" dirty="0" err="1">
                <a:solidFill>
                  <a:schemeClr val="tx2"/>
                </a:solidFill>
              </a:rPr>
              <a:t>mrež</a:t>
            </a:r>
            <a:r>
              <a:rPr lang="sr-Latn-ME" sz="3600" b="1" dirty="0">
                <a:solidFill>
                  <a:schemeClr val="tx2"/>
                </a:solidFill>
              </a:rPr>
              <a:t>e- NATURA 2000</a:t>
            </a:r>
            <a:endParaRPr lang="en-US" sz="3600" b="1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09DA5303-A1AF-4830-806C-51FCD9618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4FAAA8C8-4EB7-45F1-BF24-3EF0F4DC44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A77FC097-E4F2-4A45-82E8-3808FA553C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D0DF88B0-FA8A-47F5-8EAC-1880B1A51B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A8C325-386D-FE5C-5E3D-BFD555341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1761" y="438151"/>
            <a:ext cx="5778263" cy="5981700"/>
          </a:xfrm>
        </p:spPr>
        <p:txBody>
          <a:bodyPr anchor="ctr">
            <a:normAutofit/>
          </a:bodyPr>
          <a:lstStyle/>
          <a:p>
            <a:r>
              <a:rPr lang="sr-Latn-ME" sz="2000" dirty="0">
                <a:solidFill>
                  <a:schemeClr val="tx2"/>
                </a:solidFill>
              </a:rPr>
              <a:t>P</a:t>
            </a:r>
            <a:r>
              <a:rPr lang="en-US" sz="2000" dirty="0" err="1">
                <a:solidFill>
                  <a:schemeClr val="tx2"/>
                </a:solidFill>
              </a:rPr>
              <a:t>odručje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ekološke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mreže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proglašava</a:t>
            </a:r>
            <a:r>
              <a:rPr lang="en-US" sz="2000" dirty="0">
                <a:solidFill>
                  <a:schemeClr val="tx2"/>
                </a:solidFill>
              </a:rPr>
              <a:t> se u </a:t>
            </a:r>
            <a:r>
              <a:rPr lang="en-US" sz="2000" dirty="0" err="1">
                <a:solidFill>
                  <a:schemeClr val="tx2"/>
                </a:solidFill>
              </a:rPr>
              <a:t>cilju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zaštite</a:t>
            </a:r>
            <a:r>
              <a:rPr lang="en-US" sz="2000" dirty="0">
                <a:solidFill>
                  <a:schemeClr val="tx2"/>
                </a:solidFill>
              </a:rPr>
              <a:t> i </a:t>
            </a:r>
            <a:r>
              <a:rPr lang="en-US" sz="2000" dirty="0" err="1">
                <a:solidFill>
                  <a:schemeClr val="tx2"/>
                </a:solidFill>
              </a:rPr>
              <a:t>očuvanja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određenih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stanišnih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tipova</a:t>
            </a:r>
            <a:r>
              <a:rPr lang="en-US" sz="2000" dirty="0">
                <a:solidFill>
                  <a:schemeClr val="tx2"/>
                </a:solidFill>
              </a:rPr>
              <a:t> i </a:t>
            </a:r>
            <a:r>
              <a:rPr lang="en-US" sz="2000" dirty="0" err="1">
                <a:solidFill>
                  <a:schemeClr val="tx2"/>
                </a:solidFill>
              </a:rPr>
              <a:t>vrsta</a:t>
            </a:r>
            <a:r>
              <a:rPr lang="en-US" sz="2000" dirty="0">
                <a:solidFill>
                  <a:schemeClr val="tx2"/>
                </a:solidFill>
              </a:rPr>
              <a:t> od </a:t>
            </a:r>
            <a:r>
              <a:rPr lang="en-US" sz="2000" dirty="0" err="1">
                <a:solidFill>
                  <a:schemeClr val="tx2"/>
                </a:solidFill>
              </a:rPr>
              <a:t>interesa</a:t>
            </a:r>
            <a:r>
              <a:rPr lang="en-US" sz="2000" dirty="0">
                <a:solidFill>
                  <a:schemeClr val="tx2"/>
                </a:solidFill>
              </a:rPr>
              <a:t> za</a:t>
            </a:r>
            <a:r>
              <a:rPr lang="sr-Latn-ME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Crnu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Goru</a:t>
            </a:r>
            <a:r>
              <a:rPr lang="en-US" sz="2000" dirty="0">
                <a:solidFill>
                  <a:schemeClr val="tx2"/>
                </a:solidFill>
              </a:rPr>
              <a:t> i </a:t>
            </a:r>
            <a:r>
              <a:rPr lang="en-US" sz="2000" dirty="0" err="1">
                <a:solidFill>
                  <a:schemeClr val="tx2"/>
                </a:solidFill>
              </a:rPr>
              <a:t>Evropsku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uniju</a:t>
            </a:r>
            <a:r>
              <a:rPr lang="en-US" sz="2000" dirty="0">
                <a:solidFill>
                  <a:schemeClr val="tx2"/>
                </a:solidFill>
              </a:rPr>
              <a:t> u </a:t>
            </a:r>
            <a:r>
              <a:rPr lang="en-US" sz="2000" dirty="0" err="1">
                <a:solidFill>
                  <a:schemeClr val="tx2"/>
                </a:solidFill>
              </a:rPr>
              <a:t>skladu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zakonom</a:t>
            </a:r>
            <a:r>
              <a:rPr lang="en-US" sz="2000" dirty="0">
                <a:solidFill>
                  <a:schemeClr val="tx2"/>
                </a:solidFill>
              </a:rPr>
              <a:t> i </a:t>
            </a:r>
            <a:r>
              <a:rPr lang="en-US" sz="2000" dirty="0" err="1">
                <a:solidFill>
                  <a:schemeClr val="tx2"/>
                </a:solidFill>
              </a:rPr>
              <a:t>potvrđenim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međunarodnim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ugovorima</a:t>
            </a:r>
            <a:endParaRPr lang="sr-Latn-ME" sz="2000" dirty="0">
              <a:solidFill>
                <a:schemeClr val="tx2"/>
              </a:solidFill>
            </a:endParaRPr>
          </a:p>
          <a:p>
            <a:r>
              <a:rPr lang="sr-Latn-ME" sz="2000" dirty="0">
                <a:solidFill>
                  <a:schemeClr val="tx2"/>
                </a:solidFill>
              </a:rPr>
              <a:t>P</a:t>
            </a:r>
            <a:r>
              <a:rPr lang="en-US" sz="2000" dirty="0" err="1">
                <a:solidFill>
                  <a:schemeClr val="tx2"/>
                </a:solidFill>
              </a:rPr>
              <a:t>odručja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ekološke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mreže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obuhvataju</a:t>
            </a:r>
            <a:r>
              <a:rPr lang="en-US" sz="2000" dirty="0">
                <a:solidFill>
                  <a:schemeClr val="tx2"/>
                </a:solidFill>
              </a:rPr>
              <a:t> i </a:t>
            </a:r>
            <a:r>
              <a:rPr lang="en-US" sz="2000" dirty="0" err="1">
                <a:solidFill>
                  <a:schemeClr val="tx2"/>
                </a:solidFill>
              </a:rPr>
              <a:t>prirodne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koridore</a:t>
            </a:r>
            <a:r>
              <a:rPr lang="en-US" sz="2000" dirty="0">
                <a:solidFill>
                  <a:schemeClr val="tx2"/>
                </a:solidFill>
              </a:rPr>
              <a:t> za </a:t>
            </a:r>
            <a:r>
              <a:rPr lang="en-US" sz="2000" dirty="0" err="1">
                <a:solidFill>
                  <a:schemeClr val="tx2"/>
                </a:solidFill>
              </a:rPr>
              <a:t>prolaz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odredjenih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divljih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vrsta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životinja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r>
              <a:rPr lang="en-US" sz="2000" dirty="0">
                <a:solidFill>
                  <a:schemeClr val="tx2"/>
                </a:solidFill>
              </a:rPr>
              <a:t>Područja </a:t>
            </a:r>
            <a:r>
              <a:rPr lang="en-US" sz="2000" dirty="0" err="1">
                <a:solidFill>
                  <a:schemeClr val="tx2"/>
                </a:solidFill>
              </a:rPr>
              <a:t>ekološke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mreže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su</a:t>
            </a:r>
            <a:r>
              <a:rPr lang="en-US" sz="2000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- područja </a:t>
            </a:r>
            <a:r>
              <a:rPr lang="en-US" sz="2000" dirty="0" err="1">
                <a:solidFill>
                  <a:schemeClr val="tx2"/>
                </a:solidFill>
              </a:rPr>
              <a:t>važna</a:t>
            </a:r>
            <a:r>
              <a:rPr lang="en-US" sz="2000" dirty="0">
                <a:solidFill>
                  <a:schemeClr val="tx2"/>
                </a:solidFill>
              </a:rPr>
              <a:t> za </a:t>
            </a:r>
            <a:r>
              <a:rPr lang="en-US" sz="2000" dirty="0" err="1">
                <a:solidFill>
                  <a:schemeClr val="tx2"/>
                </a:solidFill>
              </a:rPr>
              <a:t>očuvanje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ptičijih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staništa</a:t>
            </a:r>
            <a:r>
              <a:rPr lang="en-US" sz="2000" dirty="0">
                <a:solidFill>
                  <a:schemeClr val="tx2"/>
                </a:solidFill>
              </a:rPr>
              <a:t> i </a:t>
            </a:r>
            <a:r>
              <a:rPr lang="en-US" sz="2000" dirty="0" err="1">
                <a:solidFill>
                  <a:schemeClr val="tx2"/>
                </a:solidFill>
              </a:rPr>
              <a:t>ptičijih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vrsta</a:t>
            </a:r>
            <a:r>
              <a:rPr lang="en-US" sz="2000" dirty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- područja </a:t>
            </a:r>
            <a:r>
              <a:rPr lang="en-US" sz="2000" dirty="0" err="1">
                <a:solidFill>
                  <a:schemeClr val="tx2"/>
                </a:solidFill>
              </a:rPr>
              <a:t>važna</a:t>
            </a:r>
            <a:r>
              <a:rPr lang="en-US" sz="2000" dirty="0">
                <a:solidFill>
                  <a:schemeClr val="tx2"/>
                </a:solidFill>
              </a:rPr>
              <a:t> za </a:t>
            </a:r>
            <a:r>
              <a:rPr lang="en-US" sz="2000" dirty="0" err="1">
                <a:solidFill>
                  <a:schemeClr val="tx2"/>
                </a:solidFill>
              </a:rPr>
              <a:t>očuvanje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staništa</a:t>
            </a:r>
            <a:r>
              <a:rPr lang="en-US" sz="2000" dirty="0">
                <a:solidFill>
                  <a:schemeClr val="tx2"/>
                </a:solidFill>
              </a:rPr>
              <a:t> i </a:t>
            </a:r>
            <a:r>
              <a:rPr lang="en-US" sz="2000" dirty="0" err="1">
                <a:solidFill>
                  <a:schemeClr val="tx2"/>
                </a:solidFill>
              </a:rPr>
              <a:t>divljih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vrsta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biljaka</a:t>
            </a:r>
            <a:r>
              <a:rPr lang="en-US" sz="2000" dirty="0">
                <a:solidFill>
                  <a:schemeClr val="tx2"/>
                </a:solidFill>
              </a:rPr>
              <a:t> i </a:t>
            </a:r>
            <a:r>
              <a:rPr lang="en-US" sz="2000" dirty="0" err="1">
                <a:solidFill>
                  <a:schemeClr val="tx2"/>
                </a:solidFill>
              </a:rPr>
              <a:t>životinja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r>
              <a:rPr lang="en-US" sz="2000" dirty="0">
                <a:solidFill>
                  <a:schemeClr val="tx2"/>
                </a:solidFill>
              </a:rPr>
              <a:t>Na </a:t>
            </a:r>
            <a:r>
              <a:rPr lang="en-US" sz="2000" dirty="0" err="1">
                <a:solidFill>
                  <a:schemeClr val="tx2"/>
                </a:solidFill>
              </a:rPr>
              <a:t>područjima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ekološke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mreže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sprovode</a:t>
            </a:r>
            <a:r>
              <a:rPr lang="en-US" sz="2000" dirty="0">
                <a:solidFill>
                  <a:schemeClr val="tx2"/>
                </a:solidFill>
              </a:rPr>
              <a:t> se </a:t>
            </a:r>
            <a:r>
              <a:rPr lang="en-US" sz="2000" dirty="0" err="1">
                <a:solidFill>
                  <a:schemeClr val="tx2"/>
                </a:solidFill>
              </a:rPr>
              <a:t>mjere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zaštite</a:t>
            </a:r>
            <a:r>
              <a:rPr lang="en-US" sz="2000" dirty="0">
                <a:solidFill>
                  <a:schemeClr val="tx2"/>
                </a:solidFill>
              </a:rPr>
              <a:t> za </a:t>
            </a:r>
            <a:r>
              <a:rPr lang="en-US" sz="2000" dirty="0" err="1">
                <a:solidFill>
                  <a:schemeClr val="tx2"/>
                </a:solidFill>
              </a:rPr>
              <a:t>očuvanje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ili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obnavljanje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stanja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ciljnih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tipova</a:t>
            </a:r>
            <a:r>
              <a:rPr lang="sr-Latn-ME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staništa</a:t>
            </a:r>
            <a:r>
              <a:rPr lang="en-US" sz="2000" dirty="0">
                <a:solidFill>
                  <a:schemeClr val="tx2"/>
                </a:solidFill>
              </a:rPr>
              <a:t> i </a:t>
            </a:r>
            <a:r>
              <a:rPr lang="en-US" sz="2000" dirty="0" err="1">
                <a:solidFill>
                  <a:schemeClr val="tx2"/>
                </a:solidFill>
              </a:rPr>
              <a:t>ciljnih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vrsta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biljaka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ptica</a:t>
            </a:r>
            <a:r>
              <a:rPr lang="en-US" sz="2000" dirty="0">
                <a:solidFill>
                  <a:schemeClr val="tx2"/>
                </a:solidFill>
              </a:rPr>
              <a:t> i </a:t>
            </a:r>
            <a:r>
              <a:rPr lang="en-US" sz="2000" dirty="0" err="1">
                <a:solidFill>
                  <a:schemeClr val="tx2"/>
                </a:solidFill>
              </a:rPr>
              <a:t>drugih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životinja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zbog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kojih</a:t>
            </a:r>
            <a:r>
              <a:rPr lang="en-US" sz="2000" dirty="0">
                <a:solidFill>
                  <a:schemeClr val="tx2"/>
                </a:solidFill>
              </a:rPr>
              <a:t> je to </a:t>
            </a:r>
            <a:r>
              <a:rPr lang="en-US" sz="2000" dirty="0" err="1">
                <a:solidFill>
                  <a:schemeClr val="tx2"/>
                </a:solidFill>
              </a:rPr>
              <a:t>područje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proglašeno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kao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područje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ekološke</a:t>
            </a:r>
            <a:r>
              <a:rPr lang="sr-Latn-ME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mreže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889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8873D23-2DCF-4B31-A009-95721C06E8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13EF075-D4EF-4929-ADBC-91B27DA199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AA26DFA-AAB2-4973-9C17-16D587C7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3F407F11-7321-4BF6-8536-CCE8E34245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06AC5DCC-C3CC-4FD5-AD4E-13A1BE5F7F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4BBCC2F4-EFA7-4AF4-B538-AC4022D90F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A9D1364-B6A3-44CB-9FBA-C528F0CE9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3275DB-D004-07F3-A49D-FA1DB8E9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sr-Latn-ME" sz="3600" b="1">
                <a:solidFill>
                  <a:schemeClr val="tx2"/>
                </a:solidFill>
              </a:rPr>
              <a:t>Međunarodno zaštićena područja</a:t>
            </a:r>
            <a:endParaRPr lang="en-US" sz="3600" b="1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7F0F22-1BB2-A4BE-C7B1-01AAFBE55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993604"/>
            <a:ext cx="5221224" cy="5230368"/>
          </a:xfrm>
        </p:spPr>
        <p:txBody>
          <a:bodyPr anchor="ctr">
            <a:normAutofit fontScale="92500"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UNESCO </a:t>
            </a:r>
            <a:r>
              <a:rPr lang="en-US" sz="2400" dirty="0" err="1">
                <a:solidFill>
                  <a:schemeClr val="tx2"/>
                </a:solidFill>
              </a:rPr>
              <a:t>sajtovi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su</a:t>
            </a:r>
            <a:r>
              <a:rPr lang="en-US" sz="2400" dirty="0">
                <a:solidFill>
                  <a:schemeClr val="tx2"/>
                </a:solidFill>
              </a:rPr>
              <a:t>: </a:t>
            </a:r>
            <a:r>
              <a:rPr lang="en-US" sz="2400" b="1" dirty="0">
                <a:solidFill>
                  <a:schemeClr val="tx2"/>
                </a:solidFill>
              </a:rPr>
              <a:t>Nacionalni park </a:t>
            </a:r>
            <a:r>
              <a:rPr lang="en-US" sz="2400" b="1" dirty="0" err="1">
                <a:solidFill>
                  <a:schemeClr val="tx2"/>
                </a:solidFill>
              </a:rPr>
              <a:t>Durmitor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sr-Latn-ME" sz="2400" b="1" dirty="0">
                <a:solidFill>
                  <a:schemeClr val="tx2"/>
                </a:solidFill>
              </a:rPr>
              <a:t>sa kanjonom rijeke Tare </a:t>
            </a:r>
            <a:r>
              <a:rPr lang="en-US" sz="2400" dirty="0">
                <a:solidFill>
                  <a:schemeClr val="tx2"/>
                </a:solidFill>
              </a:rPr>
              <a:t>(koji je </a:t>
            </a:r>
            <a:r>
              <a:rPr lang="en-US" sz="2400" dirty="0" err="1">
                <a:solidFill>
                  <a:schemeClr val="tx2"/>
                </a:solidFill>
              </a:rPr>
              <a:t>na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listi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svjetske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baštine</a:t>
            </a:r>
            <a:r>
              <a:rPr lang="en-US" sz="2400" dirty="0">
                <a:solidFill>
                  <a:schemeClr val="tx2"/>
                </a:solidFill>
              </a:rPr>
              <a:t> od 1980. </a:t>
            </a:r>
            <a:r>
              <a:rPr lang="en-US" sz="2400" dirty="0" err="1">
                <a:solidFill>
                  <a:schemeClr val="tx2"/>
                </a:solidFill>
              </a:rPr>
              <a:t>godine</a:t>
            </a:r>
            <a:r>
              <a:rPr lang="en-US" sz="2400" dirty="0">
                <a:solidFill>
                  <a:schemeClr val="tx2"/>
                </a:solidFill>
              </a:rPr>
              <a:t>) i </a:t>
            </a:r>
            <a:r>
              <a:rPr lang="en-US" sz="2400" b="1" dirty="0" err="1">
                <a:solidFill>
                  <a:schemeClr val="tx2"/>
                </a:solidFill>
              </a:rPr>
              <a:t>Kotorsko-Risanski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zaliv</a:t>
            </a:r>
            <a:r>
              <a:rPr lang="en-US" sz="2400" dirty="0">
                <a:solidFill>
                  <a:schemeClr val="tx2"/>
                </a:solidFill>
              </a:rPr>
              <a:t>, koji je </a:t>
            </a:r>
            <a:r>
              <a:rPr lang="en-US" sz="2400" dirty="0" err="1">
                <a:solidFill>
                  <a:schemeClr val="tx2"/>
                </a:solidFill>
              </a:rPr>
              <a:t>na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listi</a:t>
            </a:r>
            <a:r>
              <a:rPr lang="en-US" sz="2400" dirty="0">
                <a:solidFill>
                  <a:schemeClr val="tx2"/>
                </a:solidFill>
              </a:rPr>
              <a:t> od 1979. </a:t>
            </a:r>
            <a:r>
              <a:rPr lang="en-US" sz="2400" dirty="0" err="1">
                <a:solidFill>
                  <a:schemeClr val="tx2"/>
                </a:solidFill>
              </a:rPr>
              <a:t>godine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  <a:endParaRPr lang="sr-Latn-ME" sz="2400" dirty="0">
              <a:solidFill>
                <a:schemeClr val="tx2"/>
              </a:solidFill>
            </a:endParaRPr>
          </a:p>
          <a:p>
            <a:r>
              <a:rPr lang="sr-Latn-ME" sz="2400" dirty="0">
                <a:solidFill>
                  <a:schemeClr val="tx2"/>
                </a:solidFill>
              </a:rPr>
              <a:t>Sliv rijeke Tare od 1977. ima status Svjetskog rezervata biosfere prema kriterijumima UNESCO programa „Čovjek i biosfera“- </a:t>
            </a:r>
            <a:r>
              <a:rPr lang="sr-Latn-ME" sz="2400" dirty="0" err="1">
                <a:solidFill>
                  <a:schemeClr val="tx2"/>
                </a:solidFill>
              </a:rPr>
              <a:t>MaB</a:t>
            </a:r>
            <a:endParaRPr lang="sr-Latn-ME" sz="2400" dirty="0">
              <a:solidFill>
                <a:schemeClr val="tx2"/>
              </a:solidFill>
            </a:endParaRPr>
          </a:p>
          <a:p>
            <a:r>
              <a:rPr lang="sr-Latn-ME" sz="2400" dirty="0">
                <a:solidFill>
                  <a:schemeClr val="tx2"/>
                </a:solidFill>
              </a:rPr>
              <a:t>Ramsar područja su: Specijalni (posebni) rezervat za floru i faunu </a:t>
            </a:r>
            <a:r>
              <a:rPr lang="sr-Latn-ME" sz="2400" b="1" dirty="0" err="1">
                <a:solidFill>
                  <a:schemeClr val="tx2"/>
                </a:solidFill>
              </a:rPr>
              <a:t>Tivatska</a:t>
            </a:r>
            <a:r>
              <a:rPr lang="sr-Latn-ME" sz="2400" b="1" dirty="0">
                <a:solidFill>
                  <a:schemeClr val="tx2"/>
                </a:solidFill>
              </a:rPr>
              <a:t> solila</a:t>
            </a:r>
            <a:r>
              <a:rPr lang="sr-Latn-ME" sz="2400" dirty="0">
                <a:solidFill>
                  <a:schemeClr val="tx2"/>
                </a:solidFill>
              </a:rPr>
              <a:t>, proglašena 2013. godine, i nalaze se u priobalnom pojasu </a:t>
            </a:r>
            <a:r>
              <a:rPr lang="sr-Latn-ME" sz="2400" dirty="0" err="1">
                <a:solidFill>
                  <a:schemeClr val="tx2"/>
                </a:solidFill>
              </a:rPr>
              <a:t>tivatskog</a:t>
            </a:r>
            <a:r>
              <a:rPr lang="sr-Latn-ME" sz="2400" dirty="0">
                <a:solidFill>
                  <a:schemeClr val="tx2"/>
                </a:solidFill>
              </a:rPr>
              <a:t> zaliva, zatim crnogorski dio </a:t>
            </a:r>
            <a:r>
              <a:rPr lang="sr-Latn-ME" sz="2400" b="1" dirty="0">
                <a:solidFill>
                  <a:schemeClr val="tx2"/>
                </a:solidFill>
              </a:rPr>
              <a:t>Skadarskog jezera </a:t>
            </a:r>
            <a:r>
              <a:rPr lang="sr-Latn-ME" sz="2400" dirty="0">
                <a:solidFill>
                  <a:schemeClr val="tx2"/>
                </a:solidFill>
              </a:rPr>
              <a:t>koji je Ramsar područje od 2006. godine i </a:t>
            </a:r>
            <a:r>
              <a:rPr lang="sr-Latn-ME" sz="2400" b="1" dirty="0">
                <a:solidFill>
                  <a:schemeClr val="tx2"/>
                </a:solidFill>
              </a:rPr>
              <a:t>Ulcinjska solana</a:t>
            </a:r>
            <a:r>
              <a:rPr lang="sr-Latn-ME" sz="2400" dirty="0">
                <a:solidFill>
                  <a:schemeClr val="tx2"/>
                </a:solidFill>
              </a:rPr>
              <a:t>. 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93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8873D23-2DCF-4B31-A009-95721C06E8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13EF075-D4EF-4929-ADBC-91B27DA199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AA26DFA-AAB2-4973-9C17-16D587C7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3F407F11-7321-4BF6-8536-CCE8E34245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06AC5DCC-C3CC-4FD5-AD4E-13A1BE5F7F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4BBCC2F4-EFA7-4AF4-B538-AC4022D90F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A9D1364-B6A3-44CB-9FBA-C528F0CE9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0B10D8-643A-C9CB-154E-2238D78DA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sr-Latn-ME" sz="3600" b="1" dirty="0">
                <a:solidFill>
                  <a:schemeClr val="tx2"/>
                </a:solidFill>
              </a:rPr>
              <a:t>Upravljači zaštićenog područja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32214C-CA5E-88AB-EB4D-479C55E11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sr-Latn-ME" dirty="0">
                <a:solidFill>
                  <a:schemeClr val="tx2"/>
                </a:solidFill>
              </a:rPr>
              <a:t>Jedan od osnovnih preduslova za održivo upravljanje zaštićenog područja upravo postojanje upravljača</a:t>
            </a:r>
          </a:p>
          <a:p>
            <a:r>
              <a:rPr lang="sr-Latn-ME" dirty="0">
                <a:solidFill>
                  <a:schemeClr val="tx2"/>
                </a:solidFill>
              </a:rPr>
              <a:t>Imenuju se Aktom o proglašenju zaštićenog područja</a:t>
            </a:r>
          </a:p>
          <a:p>
            <a:r>
              <a:rPr lang="pl-PL" dirty="0">
                <a:solidFill>
                  <a:schemeClr val="tx2"/>
                </a:solidFill>
              </a:rPr>
              <a:t>Trenutno su upravljači imenovani za 53 od 80 područja (66%)</a:t>
            </a:r>
          </a:p>
          <a:p>
            <a:r>
              <a:rPr lang="pl-PL" dirty="0">
                <a:solidFill>
                  <a:schemeClr val="tx2"/>
                </a:solidFill>
              </a:rPr>
              <a:t>Potrebno imenovati upravljače za 27 zaštićenih područja, svi u kategoriji spomenik prirode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27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A3C7DEA-BCC2-4295-8850-1479932961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289949D-B9F6-468A-86FE-2694DC5AE7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365FA9-3FCC-6B1C-508B-7519529E9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00" y="-43031"/>
            <a:ext cx="9833548" cy="1066802"/>
          </a:xfrm>
        </p:spPr>
        <p:txBody>
          <a:bodyPr anchor="b">
            <a:normAutofit/>
          </a:bodyPr>
          <a:lstStyle/>
          <a:p>
            <a:r>
              <a:rPr lang="en-US" sz="3600" dirty="0" err="1">
                <a:solidFill>
                  <a:schemeClr val="tx2"/>
                </a:solidFill>
              </a:rPr>
              <a:t>Obaveze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upravljača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E4DF0958-0C87-4C28-9554-2FADC788C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DEC53B48-7B73-49D1-A6FD-9DBF5141EA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7DEDDC41-2C98-4AF1-A0EA-AEEC34827C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D2208F20-F93C-4530-8370-FC7818BABB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E52F51E0-B50B-43EA-B6AC-C16BD29C3E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AEE411-30B9-8AC5-B12F-4E1C88819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023772"/>
            <a:ext cx="10393649" cy="5662778"/>
          </a:xfrm>
        </p:spPr>
        <p:txBody>
          <a:bodyPr anchor="ctr">
            <a:normAutofit lnSpcReduction="10000"/>
          </a:bodyPr>
          <a:lstStyle/>
          <a:p>
            <a:r>
              <a:rPr lang="sr-Latn-ME" sz="1800" dirty="0">
                <a:solidFill>
                  <a:schemeClr val="tx2"/>
                </a:solidFill>
              </a:rPr>
              <a:t>D</a:t>
            </a:r>
            <a:r>
              <a:rPr lang="en-US" sz="1800" dirty="0" err="1">
                <a:solidFill>
                  <a:schemeClr val="tx2"/>
                </a:solidFill>
              </a:rPr>
              <a:t>užan</a:t>
            </a:r>
            <a:r>
              <a:rPr lang="en-US" sz="1800" dirty="0">
                <a:solidFill>
                  <a:schemeClr val="tx2"/>
                </a:solidFill>
              </a:rPr>
              <a:t> je da: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- </a:t>
            </a:r>
            <a:r>
              <a:rPr lang="en-US" sz="1800" dirty="0" err="1">
                <a:solidFill>
                  <a:schemeClr val="tx2"/>
                </a:solidFill>
              </a:rPr>
              <a:t>donese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godišnji</a:t>
            </a:r>
            <a:r>
              <a:rPr lang="en-US" sz="1800" dirty="0">
                <a:solidFill>
                  <a:schemeClr val="tx2"/>
                </a:solidFill>
              </a:rPr>
              <a:t> program </a:t>
            </a:r>
            <a:r>
              <a:rPr lang="en-US" sz="1800" dirty="0" err="1">
                <a:solidFill>
                  <a:schemeClr val="tx2"/>
                </a:solidFill>
              </a:rPr>
              <a:t>upravljanja</a:t>
            </a:r>
            <a:r>
              <a:rPr lang="en-US" sz="1800" dirty="0">
                <a:solidFill>
                  <a:schemeClr val="tx2"/>
                </a:solidFill>
              </a:rPr>
              <a:t> i </a:t>
            </a:r>
            <a:r>
              <a:rPr lang="en-US" sz="1800" dirty="0" err="1">
                <a:solidFill>
                  <a:schemeClr val="tx2"/>
                </a:solidFill>
              </a:rPr>
              <a:t>akt</a:t>
            </a:r>
            <a:r>
              <a:rPr lang="en-US" sz="1800" dirty="0">
                <a:solidFill>
                  <a:schemeClr val="tx2"/>
                </a:solidFill>
              </a:rPr>
              <a:t> o </a:t>
            </a:r>
            <a:r>
              <a:rPr lang="en-US" sz="1800" dirty="0" err="1">
                <a:solidFill>
                  <a:schemeClr val="tx2"/>
                </a:solidFill>
              </a:rPr>
              <a:t>unutrašnjem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redu</a:t>
            </a:r>
            <a:r>
              <a:rPr lang="en-US" sz="1800" dirty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- </a:t>
            </a:r>
            <a:r>
              <a:rPr lang="en-US" sz="1800" dirty="0" err="1">
                <a:solidFill>
                  <a:schemeClr val="tx2"/>
                </a:solidFill>
              </a:rPr>
              <a:t>obezbijedi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službu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zaštite</a:t>
            </a:r>
            <a:r>
              <a:rPr lang="en-US" sz="1800" dirty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- </a:t>
            </a:r>
            <a:r>
              <a:rPr lang="en-US" sz="1800" dirty="0" err="1">
                <a:solidFill>
                  <a:schemeClr val="tx2"/>
                </a:solidFill>
              </a:rPr>
              <a:t>donese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finansijski</a:t>
            </a:r>
            <a:r>
              <a:rPr lang="en-US" sz="1800" dirty="0">
                <a:solidFill>
                  <a:schemeClr val="tx2"/>
                </a:solidFill>
              </a:rPr>
              <a:t> plan </a:t>
            </a:r>
            <a:r>
              <a:rPr lang="en-US" sz="1800" dirty="0" err="1">
                <a:solidFill>
                  <a:schemeClr val="tx2"/>
                </a:solidFill>
              </a:rPr>
              <a:t>zaštite</a:t>
            </a:r>
            <a:r>
              <a:rPr lang="en-US" sz="1800" dirty="0">
                <a:solidFill>
                  <a:schemeClr val="tx2"/>
                </a:solidFill>
              </a:rPr>
              <a:t> i </a:t>
            </a:r>
            <a:r>
              <a:rPr lang="en-US" sz="1800" dirty="0" err="1">
                <a:solidFill>
                  <a:schemeClr val="tx2"/>
                </a:solidFill>
              </a:rPr>
              <a:t>razvoja</a:t>
            </a:r>
            <a:r>
              <a:rPr lang="en-US" sz="1800" dirty="0">
                <a:solidFill>
                  <a:schemeClr val="tx2"/>
                </a:solidFill>
              </a:rPr>
              <a:t> područja;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- </a:t>
            </a:r>
            <a:r>
              <a:rPr lang="en-US" sz="1800" dirty="0" err="1">
                <a:solidFill>
                  <a:schemeClr val="tx2"/>
                </a:solidFill>
              </a:rPr>
              <a:t>donese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godišnji</a:t>
            </a:r>
            <a:r>
              <a:rPr lang="en-US" sz="1800" dirty="0">
                <a:solidFill>
                  <a:schemeClr val="tx2"/>
                </a:solidFill>
              </a:rPr>
              <a:t> plan </a:t>
            </a:r>
            <a:r>
              <a:rPr lang="en-US" sz="1800" dirty="0" err="1">
                <a:solidFill>
                  <a:schemeClr val="tx2"/>
                </a:solidFill>
              </a:rPr>
              <a:t>razvoja</a:t>
            </a:r>
            <a:r>
              <a:rPr lang="en-US" sz="1800" dirty="0">
                <a:solidFill>
                  <a:schemeClr val="tx2"/>
                </a:solidFill>
              </a:rPr>
              <a:t> i </a:t>
            </a:r>
            <a:r>
              <a:rPr lang="en-US" sz="1800" dirty="0" err="1">
                <a:solidFill>
                  <a:schemeClr val="tx2"/>
                </a:solidFill>
              </a:rPr>
              <a:t>obuke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kadrova</a:t>
            </a:r>
            <a:r>
              <a:rPr lang="en-US" sz="1800" dirty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- </a:t>
            </a:r>
            <a:r>
              <a:rPr lang="en-US" sz="1800" dirty="0" err="1">
                <a:solidFill>
                  <a:schemeClr val="tx2"/>
                </a:solidFill>
              </a:rPr>
              <a:t>obezbijedi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sprovođenje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mjera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zaštite</a:t>
            </a:r>
            <a:r>
              <a:rPr lang="en-US" sz="1800" dirty="0">
                <a:solidFill>
                  <a:schemeClr val="tx2"/>
                </a:solidFill>
              </a:rPr>
              <a:t> prirode u </a:t>
            </a:r>
            <a:r>
              <a:rPr lang="en-US" sz="1800" dirty="0" err="1">
                <a:solidFill>
                  <a:schemeClr val="tx2"/>
                </a:solidFill>
              </a:rPr>
              <a:t>skladu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ciljevima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zaštite</a:t>
            </a:r>
            <a:r>
              <a:rPr lang="en-US" sz="1800" dirty="0">
                <a:solidFill>
                  <a:schemeClr val="tx2"/>
                </a:solidFill>
              </a:rPr>
              <a:t>, </a:t>
            </a:r>
            <a:r>
              <a:rPr lang="en-US" sz="1800" dirty="0" err="1">
                <a:solidFill>
                  <a:schemeClr val="tx2"/>
                </a:solidFill>
              </a:rPr>
              <a:t>zonama</a:t>
            </a:r>
            <a:r>
              <a:rPr lang="en-US" sz="1800" dirty="0">
                <a:solidFill>
                  <a:schemeClr val="tx2"/>
                </a:solidFill>
              </a:rPr>
              <a:t> i </a:t>
            </a:r>
            <a:r>
              <a:rPr lang="en-US" sz="1800" dirty="0" err="1">
                <a:solidFill>
                  <a:schemeClr val="tx2"/>
                </a:solidFill>
              </a:rPr>
              <a:t>režimima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zaštite</a:t>
            </a:r>
            <a:r>
              <a:rPr lang="en-US" sz="1800" dirty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- </a:t>
            </a:r>
            <a:r>
              <a:rPr lang="en-US" sz="1800" dirty="0" err="1">
                <a:solidFill>
                  <a:schemeClr val="tx2"/>
                </a:solidFill>
              </a:rPr>
              <a:t>čuva</a:t>
            </a:r>
            <a:r>
              <a:rPr lang="en-US" sz="1800" dirty="0">
                <a:solidFill>
                  <a:schemeClr val="tx2"/>
                </a:solidFill>
              </a:rPr>
              <a:t>, </a:t>
            </a:r>
            <a:r>
              <a:rPr lang="en-US" sz="1800" dirty="0" err="1">
                <a:solidFill>
                  <a:schemeClr val="tx2"/>
                </a:solidFill>
              </a:rPr>
              <a:t>unaprjeđuje</a:t>
            </a:r>
            <a:r>
              <a:rPr lang="en-US" sz="1800" dirty="0">
                <a:solidFill>
                  <a:schemeClr val="tx2"/>
                </a:solidFill>
              </a:rPr>
              <a:t> i </a:t>
            </a:r>
            <a:r>
              <a:rPr lang="en-US" sz="1800" dirty="0" err="1">
                <a:solidFill>
                  <a:schemeClr val="tx2"/>
                </a:solidFill>
              </a:rPr>
              <a:t>promoviše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zaštićeno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područje</a:t>
            </a:r>
            <a:r>
              <a:rPr lang="en-US" sz="1800" dirty="0">
                <a:solidFill>
                  <a:schemeClr val="tx2"/>
                </a:solidFill>
              </a:rPr>
              <a:t> i/</a:t>
            </a:r>
            <a:r>
              <a:rPr lang="en-US" sz="1800" dirty="0" err="1">
                <a:solidFill>
                  <a:schemeClr val="tx2"/>
                </a:solidFill>
              </a:rPr>
              <a:t>ili</a:t>
            </a:r>
            <a:r>
              <a:rPr lang="en-US" sz="1800" dirty="0">
                <a:solidFill>
                  <a:schemeClr val="tx2"/>
                </a:solidFill>
              </a:rPr>
              <a:t> područja </a:t>
            </a:r>
            <a:r>
              <a:rPr lang="en-US" sz="1800" dirty="0" err="1">
                <a:solidFill>
                  <a:schemeClr val="tx2"/>
                </a:solidFill>
              </a:rPr>
              <a:t>ekološke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mreže</a:t>
            </a:r>
            <a:r>
              <a:rPr lang="en-US" sz="1800" dirty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r>
              <a:rPr lang="sr-Latn-ME" sz="1800" dirty="0">
                <a:solidFill>
                  <a:schemeClr val="tx2"/>
                </a:solidFill>
              </a:rPr>
              <a:t>- </a:t>
            </a:r>
            <a:r>
              <a:rPr lang="en-US" sz="1800" dirty="0" err="1">
                <a:solidFill>
                  <a:schemeClr val="tx2"/>
                </a:solidFill>
              </a:rPr>
              <a:t>obilježi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zaštićeno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područje</a:t>
            </a:r>
            <a:r>
              <a:rPr lang="en-US" sz="1800" dirty="0">
                <a:solidFill>
                  <a:schemeClr val="tx2"/>
                </a:solidFill>
              </a:rPr>
              <a:t> i/</a:t>
            </a:r>
            <a:r>
              <a:rPr lang="en-US" sz="1800" dirty="0" err="1">
                <a:solidFill>
                  <a:schemeClr val="tx2"/>
                </a:solidFill>
              </a:rPr>
              <a:t>ili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područje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ekološke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mreže</a:t>
            </a:r>
            <a:endParaRPr lang="sr-Latn-ME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r-Latn-ME" sz="1800" dirty="0">
                <a:solidFill>
                  <a:schemeClr val="tx2"/>
                </a:solidFill>
              </a:rPr>
              <a:t>- osigura nesmetano odvijanje prirodnih procesa i održivog korišćenja zaštićenog područja i/ili područja ekološke mreže;</a:t>
            </a:r>
          </a:p>
          <a:p>
            <a:pPr marL="0" indent="0">
              <a:buNone/>
            </a:pPr>
            <a:r>
              <a:rPr lang="sr-Latn-ME" sz="1800" dirty="0">
                <a:solidFill>
                  <a:schemeClr val="tx2"/>
                </a:solidFill>
              </a:rPr>
              <a:t>- prati stanje u zaštićenom području i/ili području ekološke mreže i dostavlja podatke organu uprave;</a:t>
            </a:r>
          </a:p>
          <a:p>
            <a:pPr marL="0" indent="0">
              <a:buNone/>
            </a:pPr>
            <a:r>
              <a:rPr lang="sr-Latn-ME" sz="1800" dirty="0">
                <a:solidFill>
                  <a:schemeClr val="tx2"/>
                </a:solidFill>
              </a:rPr>
              <a:t>- dostavlja godišnji izvještaj Ministarstvu odnosno nadležnom organu lokalne uprave o realizaciji plana</a:t>
            </a:r>
          </a:p>
          <a:p>
            <a:pPr marL="0" indent="0">
              <a:buNone/>
            </a:pPr>
            <a:r>
              <a:rPr lang="sr-Latn-ME" sz="1800" dirty="0">
                <a:solidFill>
                  <a:schemeClr val="tx2"/>
                </a:solidFill>
              </a:rPr>
              <a:t>- upravljanja zaštićenim područjima i područjima ekološke mreže (u daljem tekstu: plan upravljanja) odnosno</a:t>
            </a:r>
          </a:p>
          <a:p>
            <a:pPr marL="0" indent="0">
              <a:buNone/>
            </a:pPr>
            <a:r>
              <a:rPr lang="sr-Latn-ME" sz="1800" dirty="0">
                <a:solidFill>
                  <a:schemeClr val="tx2"/>
                </a:solidFill>
              </a:rPr>
              <a:t>- godišnjeg programa upravljanja, sprovedenim mjerama, finansijskim sredstvima utrošenim za sprovođenje mjera;</a:t>
            </a:r>
          </a:p>
          <a:p>
            <a:pPr marL="0" indent="0">
              <a:buNone/>
            </a:pPr>
            <a:r>
              <a:rPr lang="sr-Latn-ME" sz="1800" dirty="0">
                <a:solidFill>
                  <a:schemeClr val="tx2"/>
                </a:solidFill>
              </a:rPr>
              <a:t>- obavlja i druge poslove utvrđene zakonom i aktom o osnivanju</a:t>
            </a:r>
          </a:p>
          <a:p>
            <a:pPr>
              <a:buFontTx/>
              <a:buChar char="-"/>
            </a:pPr>
            <a:endParaRPr lang="en-US" sz="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821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8873D23-2DCF-4B31-A009-95721C06E8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13EF075-D4EF-4929-ADBC-91B27DA199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AA26DFA-AAB2-4973-9C17-16D587C7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3F407F11-7321-4BF6-8536-CCE8E34245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06AC5DCC-C3CC-4FD5-AD4E-13A1BE5F7F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4BBCC2F4-EFA7-4AF4-B538-AC4022D90F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A9D1364-B6A3-44CB-9FBA-C528F0CE9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BF4B75-3CBB-0F7E-9788-50E62C4BB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sr-Latn-ME" sz="3600">
                <a:solidFill>
                  <a:schemeClr val="tx2"/>
                </a:solidFill>
              </a:rPr>
              <a:t>S</a:t>
            </a:r>
            <a:r>
              <a:rPr lang="en-US" sz="3600">
                <a:solidFill>
                  <a:schemeClr val="tx2"/>
                </a:solidFill>
              </a:rPr>
              <a:t>redstva za rad upravljača obezbjeđuju se iz</a:t>
            </a:r>
            <a:r>
              <a:rPr lang="sr-Latn-ME" sz="3600">
                <a:solidFill>
                  <a:schemeClr val="tx2"/>
                </a:solidFill>
              </a:rPr>
              <a:t>: 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EF9B62-C636-F277-3B4B-9B3B244B6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Autofit/>
          </a:bodyPr>
          <a:lstStyle/>
          <a:p>
            <a:r>
              <a:rPr lang="sr-Latn-ME" sz="3200" dirty="0">
                <a:solidFill>
                  <a:schemeClr val="tx2"/>
                </a:solidFill>
              </a:rPr>
              <a:t>B</a:t>
            </a:r>
            <a:r>
              <a:rPr lang="en-US" sz="3200" dirty="0" err="1">
                <a:solidFill>
                  <a:schemeClr val="tx2"/>
                </a:solidFill>
              </a:rPr>
              <a:t>udžeta</a:t>
            </a:r>
            <a:r>
              <a:rPr lang="en-US" sz="3200" dirty="0">
                <a:solidFill>
                  <a:schemeClr val="tx2"/>
                </a:solidFill>
              </a:rPr>
              <a:t> Crne Gore, </a:t>
            </a:r>
            <a:r>
              <a:rPr lang="en-US" sz="3200" dirty="0" err="1">
                <a:solidFill>
                  <a:schemeClr val="tx2"/>
                </a:solidFill>
              </a:rPr>
              <a:t>odnosno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budžeta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jedinice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lokalne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samouprave</a:t>
            </a:r>
            <a:r>
              <a:rPr lang="en-US" sz="3200" dirty="0">
                <a:solidFill>
                  <a:schemeClr val="tx2"/>
                </a:solidFill>
              </a:rPr>
              <a:t> u </a:t>
            </a:r>
            <a:r>
              <a:rPr lang="en-US" sz="3200" dirty="0" err="1">
                <a:solidFill>
                  <a:schemeClr val="tx2"/>
                </a:solidFill>
              </a:rPr>
              <a:t>skladu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sa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godišnjim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programom</a:t>
            </a:r>
            <a:r>
              <a:rPr lang="en-US" sz="3200" dirty="0">
                <a:solidFill>
                  <a:schemeClr val="tx2"/>
                </a:solidFill>
              </a:rPr>
              <a:t> i </a:t>
            </a:r>
            <a:r>
              <a:rPr lang="en-US" sz="3200" dirty="0" err="1">
                <a:solidFill>
                  <a:schemeClr val="tx2"/>
                </a:solidFill>
              </a:rPr>
              <a:t>planom</a:t>
            </a:r>
            <a:r>
              <a:rPr lang="sr-Latn-ME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upravljanja</a:t>
            </a:r>
            <a:r>
              <a:rPr lang="en-US" sz="3200" dirty="0">
                <a:solidFill>
                  <a:schemeClr val="tx2"/>
                </a:solidFill>
              </a:rPr>
              <a:t>;</a:t>
            </a:r>
          </a:p>
          <a:p>
            <a:r>
              <a:rPr lang="en-US" sz="3200" dirty="0" err="1">
                <a:solidFill>
                  <a:schemeClr val="tx2"/>
                </a:solidFill>
              </a:rPr>
              <a:t>naknada</a:t>
            </a:r>
            <a:r>
              <a:rPr lang="en-US" sz="3200" dirty="0">
                <a:solidFill>
                  <a:schemeClr val="tx2"/>
                </a:solidFill>
              </a:rPr>
              <a:t> za </a:t>
            </a:r>
            <a:r>
              <a:rPr lang="en-US" sz="3200" dirty="0" err="1">
                <a:solidFill>
                  <a:schemeClr val="tx2"/>
                </a:solidFill>
              </a:rPr>
              <a:t>korišćenje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zaštićenog</a:t>
            </a:r>
            <a:r>
              <a:rPr lang="en-US" sz="3200" dirty="0">
                <a:solidFill>
                  <a:schemeClr val="tx2"/>
                </a:solidFill>
              </a:rPr>
              <a:t> područja i/</a:t>
            </a:r>
            <a:r>
              <a:rPr lang="en-US" sz="3200" dirty="0" err="1">
                <a:solidFill>
                  <a:schemeClr val="tx2"/>
                </a:solidFill>
              </a:rPr>
              <a:t>ili</a:t>
            </a:r>
            <a:r>
              <a:rPr lang="en-US" sz="3200" dirty="0">
                <a:solidFill>
                  <a:schemeClr val="tx2"/>
                </a:solidFill>
              </a:rPr>
              <a:t> područja </a:t>
            </a:r>
            <a:r>
              <a:rPr lang="en-US" sz="3200" dirty="0" err="1">
                <a:solidFill>
                  <a:schemeClr val="tx2"/>
                </a:solidFill>
              </a:rPr>
              <a:t>ekološke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mreže</a:t>
            </a:r>
            <a:r>
              <a:rPr lang="en-US" sz="3200" dirty="0">
                <a:solidFill>
                  <a:schemeClr val="tx2"/>
                </a:solidFill>
              </a:rPr>
              <a:t>;</a:t>
            </a:r>
          </a:p>
          <a:p>
            <a:r>
              <a:rPr lang="en-US" sz="3200" dirty="0" err="1">
                <a:solidFill>
                  <a:schemeClr val="tx2"/>
                </a:solidFill>
              </a:rPr>
              <a:t>donacija</a:t>
            </a:r>
            <a:r>
              <a:rPr lang="en-US" sz="3200" dirty="0">
                <a:solidFill>
                  <a:schemeClr val="tx2"/>
                </a:solidFill>
              </a:rPr>
              <a:t>;</a:t>
            </a:r>
          </a:p>
          <a:p>
            <a:r>
              <a:rPr lang="en-US" sz="3200" dirty="0" err="1">
                <a:solidFill>
                  <a:schemeClr val="tx2"/>
                </a:solidFill>
              </a:rPr>
              <a:t>drugih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izvora</a:t>
            </a:r>
            <a:r>
              <a:rPr lang="en-US" sz="3200" dirty="0">
                <a:solidFill>
                  <a:schemeClr val="tx2"/>
                </a:solidFill>
              </a:rPr>
              <a:t> u </a:t>
            </a:r>
            <a:r>
              <a:rPr lang="en-US" sz="3200" dirty="0" err="1">
                <a:solidFill>
                  <a:schemeClr val="tx2"/>
                </a:solidFill>
              </a:rPr>
              <a:t>skladu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sa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zakonom</a:t>
            </a:r>
            <a:r>
              <a:rPr lang="sr-Latn-ME" sz="3200" dirty="0">
                <a:solidFill>
                  <a:schemeClr val="tx2"/>
                </a:solidFill>
              </a:rPr>
              <a:t>.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899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161A4E-B2F2-FECD-0B85-CE590824C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451" y="240615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sr-Latn-ME" sz="3600" b="1" dirty="0">
                <a:solidFill>
                  <a:schemeClr val="tx2"/>
                </a:solidFill>
              </a:rPr>
              <a:t>K</a:t>
            </a:r>
            <a:r>
              <a:rPr lang="en-US" sz="3600" b="1" dirty="0" err="1">
                <a:solidFill>
                  <a:schemeClr val="tx2"/>
                </a:solidFill>
              </a:rPr>
              <a:t>orišćenje</a:t>
            </a:r>
            <a:r>
              <a:rPr lang="en-US" sz="3600" b="1" dirty="0">
                <a:solidFill>
                  <a:schemeClr val="tx2"/>
                </a:solidFill>
              </a:rPr>
              <a:t> zaštićenih </a:t>
            </a:r>
            <a:r>
              <a:rPr lang="en-US" sz="3600" b="1" dirty="0" err="1">
                <a:solidFill>
                  <a:schemeClr val="tx2"/>
                </a:solidFill>
              </a:rPr>
              <a:t>područj</a:t>
            </a:r>
            <a:r>
              <a:rPr lang="sr-Latn-ME" sz="3600" b="1" dirty="0">
                <a:solidFill>
                  <a:schemeClr val="tx2"/>
                </a:solidFill>
              </a:rPr>
              <a:t>a</a:t>
            </a:r>
            <a:endParaRPr lang="en-US" sz="3600" b="1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1D3EFA-AF0A-72A4-A833-64734778C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3" y="1907880"/>
            <a:ext cx="9833548" cy="4492385"/>
          </a:xfrm>
        </p:spPr>
        <p:txBody>
          <a:bodyPr>
            <a:noAutofit/>
          </a:bodyPr>
          <a:lstStyle/>
          <a:p>
            <a:r>
              <a:rPr lang="sr-Latn-ME" sz="2400" dirty="0">
                <a:solidFill>
                  <a:schemeClr val="tx2"/>
                </a:solidFill>
              </a:rPr>
              <a:t>Z</a:t>
            </a:r>
            <a:r>
              <a:rPr lang="en-US" sz="2400" dirty="0" err="1">
                <a:solidFill>
                  <a:schemeClr val="tx2"/>
                </a:solidFill>
              </a:rPr>
              <a:t>aštićena</a:t>
            </a:r>
            <a:r>
              <a:rPr lang="en-US" sz="2400" dirty="0">
                <a:solidFill>
                  <a:schemeClr val="tx2"/>
                </a:solidFill>
              </a:rPr>
              <a:t> područja </a:t>
            </a:r>
            <a:r>
              <a:rPr lang="en-US" sz="2400" dirty="0" err="1">
                <a:solidFill>
                  <a:schemeClr val="tx2"/>
                </a:solidFill>
              </a:rPr>
              <a:t>mogu</a:t>
            </a:r>
            <a:r>
              <a:rPr lang="en-US" sz="2400" dirty="0">
                <a:solidFill>
                  <a:schemeClr val="tx2"/>
                </a:solidFill>
              </a:rPr>
              <a:t> se </a:t>
            </a:r>
            <a:r>
              <a:rPr lang="en-US" sz="2400" dirty="0" err="1">
                <a:solidFill>
                  <a:schemeClr val="tx2"/>
                </a:solidFill>
              </a:rPr>
              <a:t>koristiti</a:t>
            </a:r>
            <a:r>
              <a:rPr lang="en-US" sz="2400" dirty="0">
                <a:solidFill>
                  <a:schemeClr val="tx2"/>
                </a:solidFill>
              </a:rPr>
              <a:t> u </a:t>
            </a:r>
            <a:r>
              <a:rPr lang="en-US" sz="2400" dirty="0" err="1">
                <a:solidFill>
                  <a:schemeClr val="tx2"/>
                </a:solidFill>
              </a:rPr>
              <a:t>skladu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studijom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zaštite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odnosno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prostornim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planom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posebne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namjene</a:t>
            </a:r>
            <a:r>
              <a:rPr lang="en-US" sz="2400" dirty="0">
                <a:solidFill>
                  <a:schemeClr val="tx2"/>
                </a:solidFill>
              </a:rPr>
              <a:t>,</a:t>
            </a:r>
            <a:r>
              <a:rPr lang="sr-Latn-ME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planom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upravljanja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zaštićenog</a:t>
            </a:r>
            <a:r>
              <a:rPr lang="en-US" sz="2400" dirty="0">
                <a:solidFill>
                  <a:schemeClr val="tx2"/>
                </a:solidFill>
              </a:rPr>
              <a:t> područja i </a:t>
            </a:r>
            <a:r>
              <a:rPr lang="en-US" sz="2400" dirty="0" err="1">
                <a:solidFill>
                  <a:schemeClr val="tx2"/>
                </a:solidFill>
              </a:rPr>
              <a:t>na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osnovu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dozvola</a:t>
            </a:r>
            <a:r>
              <a:rPr lang="en-US" sz="2400" dirty="0">
                <a:solidFill>
                  <a:schemeClr val="tx2"/>
                </a:solidFill>
              </a:rPr>
              <a:t> u </a:t>
            </a:r>
            <a:r>
              <a:rPr lang="en-US" sz="2400" dirty="0" err="1">
                <a:solidFill>
                  <a:schemeClr val="tx2"/>
                </a:solidFill>
              </a:rPr>
              <a:t>skladu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zakono</a:t>
            </a:r>
            <a:r>
              <a:rPr lang="sr-Latn-ME" sz="2400" dirty="0">
                <a:solidFill>
                  <a:schemeClr val="tx2"/>
                </a:solidFill>
              </a:rPr>
              <a:t>m o zaštiti prirode</a:t>
            </a:r>
          </a:p>
          <a:p>
            <a:r>
              <a:rPr lang="sr-Latn-ME" sz="2400" dirty="0">
                <a:solidFill>
                  <a:schemeClr val="tx2"/>
                </a:solidFill>
              </a:rPr>
              <a:t>Z</a:t>
            </a:r>
            <a:r>
              <a:rPr lang="en-US" sz="2400" dirty="0" err="1">
                <a:solidFill>
                  <a:schemeClr val="tx2"/>
                </a:solidFill>
              </a:rPr>
              <a:t>abranjeno</a:t>
            </a:r>
            <a:r>
              <a:rPr lang="en-US" sz="2400" dirty="0">
                <a:solidFill>
                  <a:schemeClr val="tx2"/>
                </a:solidFill>
              </a:rPr>
              <a:t> je </a:t>
            </a:r>
            <a:r>
              <a:rPr lang="en-US" sz="2400" dirty="0" err="1">
                <a:solidFill>
                  <a:schemeClr val="tx2"/>
                </a:solidFill>
              </a:rPr>
              <a:t>korišćenje</a:t>
            </a:r>
            <a:r>
              <a:rPr lang="en-US" sz="2400" dirty="0">
                <a:solidFill>
                  <a:schemeClr val="tx2"/>
                </a:solidFill>
              </a:rPr>
              <a:t> zaštićenih područja </a:t>
            </a:r>
            <a:r>
              <a:rPr lang="en-US" sz="2400" dirty="0" err="1">
                <a:solidFill>
                  <a:schemeClr val="tx2"/>
                </a:solidFill>
              </a:rPr>
              <a:t>na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način</a:t>
            </a:r>
            <a:r>
              <a:rPr lang="en-US" sz="2400" dirty="0">
                <a:solidFill>
                  <a:schemeClr val="tx2"/>
                </a:solidFill>
              </a:rPr>
              <a:t> koji </a:t>
            </a:r>
            <a:r>
              <a:rPr lang="en-US" sz="2400" dirty="0" err="1">
                <a:solidFill>
                  <a:schemeClr val="tx2"/>
                </a:solidFill>
              </a:rPr>
              <a:t>prouzrokuje</a:t>
            </a:r>
            <a:r>
              <a:rPr lang="en-US" sz="2400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- </a:t>
            </a:r>
            <a:r>
              <a:rPr lang="en-US" sz="2400" dirty="0" err="1">
                <a:solidFill>
                  <a:schemeClr val="tx2"/>
                </a:solidFill>
              </a:rPr>
              <a:t>oštećenje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zemljišta</a:t>
            </a:r>
            <a:r>
              <a:rPr lang="en-US" sz="2400" dirty="0">
                <a:solidFill>
                  <a:schemeClr val="tx2"/>
                </a:solidFill>
              </a:rPr>
              <a:t> i </a:t>
            </a:r>
            <a:r>
              <a:rPr lang="en-US" sz="2400" dirty="0" err="1">
                <a:solidFill>
                  <a:schemeClr val="tx2"/>
                </a:solidFill>
              </a:rPr>
              <a:t>gubitak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njegove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prirodne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plodnosti</a:t>
            </a:r>
            <a:r>
              <a:rPr lang="en-US" sz="2400" dirty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- </a:t>
            </a:r>
            <a:r>
              <a:rPr lang="en-US" sz="2400" dirty="0" err="1">
                <a:solidFill>
                  <a:schemeClr val="tx2"/>
                </a:solidFill>
              </a:rPr>
              <a:t>oštećenje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površinskih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ili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podzemnih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geoloških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hidrogeoloških</a:t>
            </a:r>
            <a:r>
              <a:rPr lang="en-US" sz="2400" dirty="0">
                <a:solidFill>
                  <a:schemeClr val="tx2"/>
                </a:solidFill>
              </a:rPr>
              <a:t> i </a:t>
            </a:r>
            <a:r>
              <a:rPr lang="en-US" sz="2400" dirty="0" err="1">
                <a:solidFill>
                  <a:schemeClr val="tx2"/>
                </a:solidFill>
              </a:rPr>
              <a:t>geomorfoloških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vrijednosti</a:t>
            </a:r>
            <a:r>
              <a:rPr lang="en-US" sz="2400" dirty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- </a:t>
            </a:r>
            <a:r>
              <a:rPr lang="en-US" sz="2400" dirty="0" err="1">
                <a:solidFill>
                  <a:schemeClr val="tx2"/>
                </a:solidFill>
              </a:rPr>
              <a:t>oštećenje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morskih</a:t>
            </a:r>
            <a:r>
              <a:rPr lang="en-US" sz="2400" dirty="0">
                <a:solidFill>
                  <a:schemeClr val="tx2"/>
                </a:solidFill>
              </a:rPr>
              <a:t> zaštićenih područja;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- </a:t>
            </a:r>
            <a:r>
              <a:rPr lang="en-US" sz="2400" dirty="0" err="1">
                <a:solidFill>
                  <a:schemeClr val="tx2"/>
                </a:solidFill>
              </a:rPr>
              <a:t>osiromašenje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prirodnog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fonda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divljih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vrsta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biljaka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životinja</a:t>
            </a:r>
            <a:r>
              <a:rPr lang="en-US" sz="2400" dirty="0">
                <a:solidFill>
                  <a:schemeClr val="tx2"/>
                </a:solidFill>
              </a:rPr>
              <a:t> i </a:t>
            </a:r>
            <a:r>
              <a:rPr lang="en-US" sz="2400" dirty="0" err="1">
                <a:solidFill>
                  <a:schemeClr val="tx2"/>
                </a:solidFill>
              </a:rPr>
              <a:t>gljiva</a:t>
            </a:r>
            <a:r>
              <a:rPr lang="en-US" sz="2400" dirty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- </a:t>
            </a:r>
            <a:r>
              <a:rPr lang="en-US" sz="2400" dirty="0" err="1">
                <a:solidFill>
                  <a:schemeClr val="tx2"/>
                </a:solidFill>
              </a:rPr>
              <a:t>smanjenje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biološke</a:t>
            </a:r>
            <a:r>
              <a:rPr lang="en-US" sz="2400" dirty="0">
                <a:solidFill>
                  <a:schemeClr val="tx2"/>
                </a:solidFill>
              </a:rPr>
              <a:t> i </a:t>
            </a:r>
            <a:r>
              <a:rPr lang="en-US" sz="2400" dirty="0" err="1">
                <a:solidFill>
                  <a:schemeClr val="tx2"/>
                </a:solidFill>
              </a:rPr>
              <a:t>predione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raznovrsnosti</a:t>
            </a:r>
            <a:r>
              <a:rPr lang="en-US" sz="2400" dirty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- </a:t>
            </a:r>
            <a:r>
              <a:rPr lang="en-US" sz="2400" dirty="0" err="1">
                <a:solidFill>
                  <a:schemeClr val="tx2"/>
                </a:solidFill>
              </a:rPr>
              <a:t>zagađivanje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ili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ugrožavanje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podzemnih</a:t>
            </a:r>
            <a:r>
              <a:rPr lang="en-US" sz="2400" dirty="0">
                <a:solidFill>
                  <a:schemeClr val="tx2"/>
                </a:solidFill>
              </a:rPr>
              <a:t> i </a:t>
            </a:r>
            <a:r>
              <a:rPr lang="en-US" sz="2400" dirty="0" err="1">
                <a:solidFill>
                  <a:schemeClr val="tx2"/>
                </a:solidFill>
              </a:rPr>
              <a:t>površinskih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voda</a:t>
            </a:r>
            <a:endParaRPr lang="en-US" sz="24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701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73D65D-AA41-468E-5701-6F15B74D5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6905" y="545842"/>
            <a:ext cx="265715" cy="182127"/>
          </a:xfrm>
        </p:spPr>
        <p:txBody>
          <a:bodyPr anchor="b">
            <a:normAutofit fontScale="90000"/>
          </a:bodyPr>
          <a:lstStyle/>
          <a:p>
            <a:pPr algn="ctr"/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6730F7-C4AD-4ECC-708A-870EB8169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667" y="817116"/>
            <a:ext cx="9833548" cy="4360851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chemeClr val="tx2"/>
                </a:solidFill>
              </a:rPr>
              <a:t>Zaštićeno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područje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dirty="0">
                <a:solidFill>
                  <a:schemeClr val="tx2"/>
                </a:solidFill>
              </a:rPr>
              <a:t>je </a:t>
            </a:r>
            <a:r>
              <a:rPr lang="en-US" sz="3200" dirty="0" err="1">
                <a:solidFill>
                  <a:schemeClr val="tx2"/>
                </a:solidFill>
              </a:rPr>
              <a:t>jasno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defini</a:t>
            </a:r>
            <a:r>
              <a:rPr lang="sr-Latn-ME" sz="3200" dirty="0">
                <a:solidFill>
                  <a:schemeClr val="tx2"/>
                </a:solidFill>
              </a:rPr>
              <a:t>s</a:t>
            </a:r>
            <a:r>
              <a:rPr lang="en-US" sz="3200" dirty="0" err="1">
                <a:solidFill>
                  <a:schemeClr val="tx2"/>
                </a:solidFill>
              </a:rPr>
              <a:t>ano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područje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koje</a:t>
            </a:r>
            <a:r>
              <a:rPr lang="en-US" sz="3200" dirty="0">
                <a:solidFill>
                  <a:schemeClr val="tx2"/>
                </a:solidFill>
              </a:rPr>
              <a:t> je </a:t>
            </a:r>
            <a:r>
              <a:rPr lang="en-US" sz="3200" dirty="0" err="1">
                <a:solidFill>
                  <a:schemeClr val="tx2"/>
                </a:solidFill>
              </a:rPr>
              <a:t>priznato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sa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svrhom</a:t>
            </a:r>
            <a:r>
              <a:rPr lang="en-US" sz="3200" dirty="0">
                <a:solidFill>
                  <a:schemeClr val="tx2"/>
                </a:solidFill>
              </a:rPr>
              <a:t> i </a:t>
            </a:r>
            <a:r>
              <a:rPr lang="en-US" sz="3200" dirty="0" err="1">
                <a:solidFill>
                  <a:schemeClr val="tx2"/>
                </a:solidFill>
              </a:rPr>
              <a:t>kojim</a:t>
            </a:r>
            <a:r>
              <a:rPr lang="en-US" sz="3200" dirty="0">
                <a:solidFill>
                  <a:schemeClr val="tx2"/>
                </a:solidFill>
              </a:rPr>
              <a:t> se </a:t>
            </a:r>
            <a:r>
              <a:rPr lang="en-US" sz="3200" dirty="0" err="1">
                <a:solidFill>
                  <a:schemeClr val="tx2"/>
                </a:solidFill>
              </a:rPr>
              <a:t>upravlja</a:t>
            </a:r>
            <a:r>
              <a:rPr lang="en-US" sz="3200" dirty="0">
                <a:solidFill>
                  <a:schemeClr val="tx2"/>
                </a:solidFill>
              </a:rPr>
              <a:t> s </a:t>
            </a:r>
            <a:r>
              <a:rPr lang="en-US" sz="3200" dirty="0" err="1">
                <a:solidFill>
                  <a:schemeClr val="tx2"/>
                </a:solidFill>
              </a:rPr>
              <a:t>ciljem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trajnog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očuvanja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cjelokupne</a:t>
            </a:r>
            <a:r>
              <a:rPr lang="en-US" sz="3200" dirty="0">
                <a:solidFill>
                  <a:schemeClr val="tx2"/>
                </a:solidFill>
              </a:rPr>
              <a:t> prirode, </a:t>
            </a:r>
            <a:r>
              <a:rPr lang="en-US" sz="3200" dirty="0" err="1">
                <a:solidFill>
                  <a:schemeClr val="tx2"/>
                </a:solidFill>
              </a:rPr>
              <a:t>usluga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ekos</a:t>
            </a:r>
            <a:r>
              <a:rPr lang="sr-Latn-ME" sz="3200" dirty="0" err="1">
                <a:solidFill>
                  <a:schemeClr val="tx2"/>
                </a:solidFill>
              </a:rPr>
              <a:t>istema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koje</a:t>
            </a:r>
            <a:r>
              <a:rPr lang="en-US" sz="3200" dirty="0">
                <a:solidFill>
                  <a:schemeClr val="tx2"/>
                </a:solidFill>
              </a:rPr>
              <a:t> ono </a:t>
            </a:r>
            <a:r>
              <a:rPr lang="en-US" sz="3200" dirty="0" err="1">
                <a:solidFill>
                  <a:schemeClr val="tx2"/>
                </a:solidFill>
              </a:rPr>
              <a:t>osigurava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pripadajućih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kulturnih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vrijednosti</a:t>
            </a:r>
            <a:r>
              <a:rPr lang="en-US" sz="3200" dirty="0">
                <a:solidFill>
                  <a:schemeClr val="tx2"/>
                </a:solidFill>
              </a:rPr>
              <a:t>, </a:t>
            </a:r>
            <a:r>
              <a:rPr lang="en-US" sz="3200" dirty="0" err="1">
                <a:solidFill>
                  <a:schemeClr val="tx2"/>
                </a:solidFill>
              </a:rPr>
              <a:t>na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zakonski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ili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drugi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sr-Latn-ME" sz="3200" dirty="0">
                <a:solidFill>
                  <a:schemeClr val="tx2"/>
                </a:solidFill>
              </a:rPr>
              <a:t>efikasan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način</a:t>
            </a:r>
            <a:r>
              <a:rPr lang="en-US" sz="3200" dirty="0">
                <a:solidFill>
                  <a:schemeClr val="tx2"/>
                </a:solidFill>
              </a:rPr>
              <a:t>. </a:t>
            </a:r>
            <a:endParaRPr lang="sr-Latn-ME" sz="3200" dirty="0">
              <a:solidFill>
                <a:schemeClr val="tx2"/>
              </a:solidFill>
            </a:endParaRPr>
          </a:p>
          <a:p>
            <a:r>
              <a:rPr lang="en-US" sz="3200" dirty="0" err="1">
                <a:solidFill>
                  <a:schemeClr val="tx2"/>
                </a:solidFill>
              </a:rPr>
              <a:t>Prvi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nacrt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ove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definicije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nastao</a:t>
            </a:r>
            <a:r>
              <a:rPr lang="en-US" sz="3200" dirty="0">
                <a:solidFill>
                  <a:schemeClr val="tx2"/>
                </a:solidFill>
              </a:rPr>
              <a:t> 2007. </a:t>
            </a:r>
            <a:r>
              <a:rPr lang="en-US" sz="3200" dirty="0" err="1">
                <a:solidFill>
                  <a:schemeClr val="tx2"/>
                </a:solidFill>
              </a:rPr>
              <a:t>godine</a:t>
            </a:r>
            <a:r>
              <a:rPr lang="en-US" sz="3200" dirty="0">
                <a:solidFill>
                  <a:schemeClr val="tx2"/>
                </a:solidFill>
              </a:rPr>
              <a:t>, i od </a:t>
            </a:r>
            <a:r>
              <a:rPr lang="en-US" sz="3200" dirty="0" err="1">
                <a:solidFill>
                  <a:schemeClr val="tx2"/>
                </a:solidFill>
              </a:rPr>
              <a:t>tada</a:t>
            </a:r>
            <a:r>
              <a:rPr lang="en-US" sz="3200" dirty="0">
                <a:solidFill>
                  <a:schemeClr val="tx2"/>
                </a:solidFill>
              </a:rPr>
              <a:t> je bio </a:t>
            </a:r>
            <a:r>
              <a:rPr lang="en-US" sz="3200" dirty="0" err="1">
                <a:solidFill>
                  <a:schemeClr val="tx2"/>
                </a:solidFill>
              </a:rPr>
              <a:t>podvrgnut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revizijama</a:t>
            </a:r>
            <a:r>
              <a:rPr lang="en-US" sz="3200" dirty="0">
                <a:solidFill>
                  <a:schemeClr val="tx2"/>
                </a:solidFill>
              </a:rPr>
              <a:t> i </a:t>
            </a:r>
            <a:r>
              <a:rPr lang="en-US" sz="3200" dirty="0" err="1">
                <a:solidFill>
                  <a:schemeClr val="tx2"/>
                </a:solidFill>
              </a:rPr>
              <a:t>izmjenama</a:t>
            </a:r>
            <a:r>
              <a:rPr lang="en-US" sz="3200" dirty="0">
                <a:solidFill>
                  <a:schemeClr val="tx2"/>
                </a:solidFill>
              </a:rPr>
              <a:t> od </a:t>
            </a:r>
            <a:r>
              <a:rPr lang="en-US" sz="3200" dirty="0" err="1">
                <a:solidFill>
                  <a:schemeClr val="tx2"/>
                </a:solidFill>
              </a:rPr>
              <a:t>strane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brojnih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stručnjaka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unutar</a:t>
            </a:r>
            <a:r>
              <a:rPr lang="en-US" sz="3200" dirty="0">
                <a:solidFill>
                  <a:schemeClr val="tx2"/>
                </a:solidFill>
              </a:rPr>
              <a:t> IUCN-a i </a:t>
            </a:r>
            <a:r>
              <a:rPr lang="en-US" sz="3200" dirty="0" err="1">
                <a:solidFill>
                  <a:schemeClr val="tx2"/>
                </a:solidFill>
              </a:rPr>
              <a:t>Svjetske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komisije</a:t>
            </a:r>
            <a:r>
              <a:rPr lang="en-US" sz="3200" dirty="0">
                <a:solidFill>
                  <a:schemeClr val="tx2"/>
                </a:solidFill>
              </a:rPr>
              <a:t> za </a:t>
            </a:r>
            <a:r>
              <a:rPr lang="en-US" sz="3200" dirty="0" err="1">
                <a:solidFill>
                  <a:schemeClr val="tx2"/>
                </a:solidFill>
              </a:rPr>
              <a:t>zaštićena</a:t>
            </a:r>
            <a:r>
              <a:rPr lang="en-US" sz="3200" dirty="0">
                <a:solidFill>
                  <a:schemeClr val="tx2"/>
                </a:solidFill>
              </a:rPr>
              <a:t> područja (WCPA)</a:t>
            </a:r>
            <a:endParaRPr lang="sr-Latn-ME" sz="3200" dirty="0">
              <a:solidFill>
                <a:schemeClr val="tx2"/>
              </a:solidFill>
            </a:endParaRPr>
          </a:p>
          <a:p>
            <a:r>
              <a:rPr lang="sr-Latn-ME" sz="3200" dirty="0">
                <a:solidFill>
                  <a:schemeClr val="tx2"/>
                </a:solidFill>
              </a:rPr>
              <a:t>U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svojoj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konačnoj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verziji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prihvaćen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na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Svjetskom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kongresu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zaštite</a:t>
            </a:r>
            <a:r>
              <a:rPr lang="en-US" sz="3200" dirty="0">
                <a:solidFill>
                  <a:schemeClr val="tx2"/>
                </a:solidFill>
              </a:rPr>
              <a:t> prirode (World Conservation Congress) u Bar</a:t>
            </a:r>
            <a:r>
              <a:rPr lang="sr-Latn-ME" sz="3200" dirty="0">
                <a:solidFill>
                  <a:schemeClr val="tx2"/>
                </a:solidFill>
              </a:rPr>
              <a:t>s</a:t>
            </a:r>
            <a:r>
              <a:rPr lang="en-US" sz="3200" dirty="0" err="1">
                <a:solidFill>
                  <a:schemeClr val="tx2"/>
                </a:solidFill>
              </a:rPr>
              <a:t>eloni</a:t>
            </a:r>
            <a:r>
              <a:rPr lang="en-US" sz="3200" dirty="0">
                <a:solidFill>
                  <a:schemeClr val="tx2"/>
                </a:solidFill>
              </a:rPr>
              <a:t>, u </a:t>
            </a:r>
            <a:r>
              <a:rPr lang="sr-Latn-ME" sz="3200" dirty="0">
                <a:solidFill>
                  <a:schemeClr val="tx2"/>
                </a:solidFill>
              </a:rPr>
              <a:t>oktobru</a:t>
            </a:r>
            <a:r>
              <a:rPr lang="en-US" sz="3200" dirty="0">
                <a:solidFill>
                  <a:schemeClr val="tx2"/>
                </a:solidFill>
              </a:rPr>
              <a:t> 2008. </a:t>
            </a:r>
            <a:r>
              <a:rPr lang="en-US" sz="3200" dirty="0" err="1">
                <a:solidFill>
                  <a:schemeClr val="tx2"/>
                </a:solidFill>
              </a:rPr>
              <a:t>godine</a:t>
            </a:r>
            <a:endParaRPr lang="en-US" sz="32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15522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8873D23-2DCF-4B31-A009-95721C06E8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13EF075-D4EF-4929-ADBC-91B27DA199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AA26DFA-AAB2-4973-9C17-16D587C7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3F407F11-7321-4BF6-8536-CCE8E34245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06AC5DCC-C3CC-4FD5-AD4E-13A1BE5F7F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4BBCC2F4-EFA7-4AF4-B538-AC4022D90F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A9D1364-B6A3-44CB-9FBA-C528F0CE9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8DFA16-1358-7FAE-C404-7FCED1AFD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sr-Latn-ME" sz="3600" dirty="0">
                <a:solidFill>
                  <a:schemeClr val="tx2"/>
                </a:solidFill>
              </a:rPr>
              <a:t>P</a:t>
            </a:r>
            <a:r>
              <a:rPr lang="en-US" sz="3600" dirty="0" err="1">
                <a:solidFill>
                  <a:schemeClr val="tx2"/>
                </a:solidFill>
              </a:rPr>
              <a:t>ostupak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proglašavanja</a:t>
            </a:r>
            <a:r>
              <a:rPr lang="en-US" sz="3600" dirty="0">
                <a:solidFill>
                  <a:schemeClr val="tx2"/>
                </a:solidFill>
              </a:rPr>
              <a:t> zaštićenih </a:t>
            </a:r>
            <a:r>
              <a:rPr lang="en-US" sz="3600" dirty="0" err="1">
                <a:solidFill>
                  <a:schemeClr val="tx2"/>
                </a:solidFill>
              </a:rPr>
              <a:t>područj</a:t>
            </a:r>
            <a:r>
              <a:rPr lang="sr-Latn-ME" sz="3600" dirty="0">
                <a:solidFill>
                  <a:schemeClr val="tx2"/>
                </a:solidFill>
              </a:rPr>
              <a:t>a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CCEEBE-E956-50A6-D6D5-422738DC1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5811" y="555094"/>
            <a:ext cx="6471364" cy="5921906"/>
          </a:xfrm>
        </p:spPr>
        <p:txBody>
          <a:bodyPr anchor="ctr">
            <a:noAutofit/>
          </a:bodyPr>
          <a:lstStyle/>
          <a:p>
            <a:r>
              <a:rPr lang="sr-Latn-ME" sz="2400" dirty="0">
                <a:solidFill>
                  <a:schemeClr val="tx2"/>
                </a:solidFill>
              </a:rPr>
              <a:t>P</a:t>
            </a:r>
            <a:r>
              <a:rPr lang="en-US" sz="2400" dirty="0" err="1">
                <a:solidFill>
                  <a:schemeClr val="tx2"/>
                </a:solidFill>
              </a:rPr>
              <a:t>ostupak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proglašavanja</a:t>
            </a:r>
            <a:r>
              <a:rPr lang="en-US" sz="2400" dirty="0">
                <a:solidFill>
                  <a:schemeClr val="tx2"/>
                </a:solidFill>
              </a:rPr>
              <a:t> zaštićenih područja </a:t>
            </a:r>
            <a:r>
              <a:rPr lang="en-US" sz="2400" dirty="0" err="1">
                <a:solidFill>
                  <a:schemeClr val="tx2"/>
                </a:solidFill>
              </a:rPr>
              <a:t>pokreće</a:t>
            </a:r>
            <a:r>
              <a:rPr lang="en-US" sz="2400" dirty="0">
                <a:solidFill>
                  <a:schemeClr val="tx2"/>
                </a:solidFill>
              </a:rPr>
              <a:t> se </a:t>
            </a:r>
            <a:r>
              <a:rPr lang="en-US" sz="2400" dirty="0" err="1">
                <a:solidFill>
                  <a:schemeClr val="tx2"/>
                </a:solidFill>
              </a:rPr>
              <a:t>zahtjevom</a:t>
            </a:r>
            <a:r>
              <a:rPr lang="en-US" sz="2400" dirty="0">
                <a:solidFill>
                  <a:schemeClr val="tx2"/>
                </a:solidFill>
              </a:rPr>
              <a:t> za </a:t>
            </a:r>
            <a:r>
              <a:rPr lang="en-US" sz="2400" dirty="0" err="1">
                <a:solidFill>
                  <a:schemeClr val="tx2"/>
                </a:solidFill>
              </a:rPr>
              <a:t>izradu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stručne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studije</a:t>
            </a:r>
            <a:r>
              <a:rPr lang="sr-Latn-ME" sz="2400" dirty="0">
                <a:solidFill>
                  <a:schemeClr val="tx2"/>
                </a:solidFill>
              </a:rPr>
              <a:t>/studija zaštite</a:t>
            </a:r>
          </a:p>
          <a:p>
            <a:r>
              <a:rPr lang="sr-Latn-ME" sz="2400" dirty="0">
                <a:solidFill>
                  <a:schemeClr val="tx2"/>
                </a:solidFill>
              </a:rPr>
              <a:t>Opravdani i ubjedljivi razlozi, preovlađujući javni interes, naučna istraživanja, usklađenost sa strateškim i planskim dokumentima</a:t>
            </a:r>
          </a:p>
          <a:p>
            <a:r>
              <a:rPr lang="sr-Latn-ME" sz="2400" dirty="0">
                <a:solidFill>
                  <a:schemeClr val="tx2"/>
                </a:solidFill>
              </a:rPr>
              <a:t>Z</a:t>
            </a:r>
            <a:r>
              <a:rPr lang="en-US" sz="2400" dirty="0" err="1">
                <a:solidFill>
                  <a:schemeClr val="tx2"/>
                </a:solidFill>
              </a:rPr>
              <a:t>ahtjev</a:t>
            </a:r>
            <a:r>
              <a:rPr lang="en-US" sz="2400" dirty="0">
                <a:solidFill>
                  <a:schemeClr val="tx2"/>
                </a:solidFill>
              </a:rPr>
              <a:t> za </a:t>
            </a:r>
            <a:r>
              <a:rPr lang="en-US" sz="2400" dirty="0" err="1">
                <a:solidFill>
                  <a:schemeClr val="tx2"/>
                </a:solidFill>
              </a:rPr>
              <a:t>dostavljanje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ponude</a:t>
            </a:r>
            <a:r>
              <a:rPr lang="en-US" sz="2400" dirty="0">
                <a:solidFill>
                  <a:schemeClr val="tx2"/>
                </a:solidFill>
              </a:rPr>
              <a:t> i </a:t>
            </a:r>
            <a:r>
              <a:rPr lang="en-US" sz="2400" dirty="0" err="1">
                <a:solidFill>
                  <a:schemeClr val="tx2"/>
                </a:solidFill>
              </a:rPr>
              <a:t>definisanje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vremenskog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okvira</a:t>
            </a:r>
            <a:r>
              <a:rPr lang="en-US" sz="2400" dirty="0">
                <a:solidFill>
                  <a:schemeClr val="tx2"/>
                </a:solidFill>
              </a:rPr>
              <a:t> za </a:t>
            </a:r>
            <a:r>
              <a:rPr lang="en-US" sz="2400" dirty="0" err="1">
                <a:solidFill>
                  <a:schemeClr val="tx2"/>
                </a:solidFill>
              </a:rPr>
              <a:t>izradu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studije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zaštite</a:t>
            </a:r>
            <a:r>
              <a:rPr lang="en-US" sz="2400" dirty="0">
                <a:solidFill>
                  <a:schemeClr val="tx2"/>
                </a:solidFill>
              </a:rPr>
              <a:t> za </a:t>
            </a:r>
            <a:r>
              <a:rPr lang="en-US" sz="2400" dirty="0" err="1">
                <a:solidFill>
                  <a:schemeClr val="tx2"/>
                </a:solidFill>
              </a:rPr>
              <a:t>uspostavljanje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zaštićenog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prirodnog</a:t>
            </a:r>
            <a:r>
              <a:rPr lang="en-US" sz="2400" dirty="0">
                <a:solidFill>
                  <a:schemeClr val="tx2"/>
                </a:solidFill>
              </a:rPr>
              <a:t> dobra podnosi </a:t>
            </a:r>
            <a:r>
              <a:rPr lang="en-US" sz="2400" dirty="0" err="1">
                <a:solidFill>
                  <a:schemeClr val="tx2"/>
                </a:solidFill>
              </a:rPr>
              <a:t>Ministarstvo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odnosno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nadležni</a:t>
            </a:r>
            <a:r>
              <a:rPr lang="en-US" sz="2400" dirty="0">
                <a:solidFill>
                  <a:schemeClr val="tx2"/>
                </a:solidFill>
              </a:rPr>
              <a:t> organ </a:t>
            </a:r>
            <a:r>
              <a:rPr lang="en-US" sz="2400" dirty="0" err="1">
                <a:solidFill>
                  <a:schemeClr val="tx2"/>
                </a:solidFill>
              </a:rPr>
              <a:t>jedinice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lokalne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samouprave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Studiju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zaštite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izrađuje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sr-Latn-ME" sz="2400" dirty="0">
                <a:solidFill>
                  <a:schemeClr val="tx2"/>
                </a:solidFill>
              </a:rPr>
              <a:t>Agencija za zaštitu životne sredine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Sredstva</a:t>
            </a:r>
            <a:r>
              <a:rPr lang="en-US" sz="2400" dirty="0">
                <a:solidFill>
                  <a:schemeClr val="tx2"/>
                </a:solidFill>
              </a:rPr>
              <a:t> za </a:t>
            </a:r>
            <a:r>
              <a:rPr lang="en-US" sz="2400" dirty="0" err="1">
                <a:solidFill>
                  <a:schemeClr val="tx2"/>
                </a:solidFill>
              </a:rPr>
              <a:t>izradu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studije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zaštite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obezbjeđuju</a:t>
            </a:r>
            <a:r>
              <a:rPr lang="en-US" sz="2400" dirty="0">
                <a:solidFill>
                  <a:schemeClr val="tx2"/>
                </a:solidFill>
              </a:rPr>
              <a:t> se </a:t>
            </a:r>
            <a:r>
              <a:rPr lang="en-US" sz="2400" dirty="0" err="1">
                <a:solidFill>
                  <a:schemeClr val="tx2"/>
                </a:solidFill>
              </a:rPr>
              <a:t>iz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budžeta</a:t>
            </a:r>
            <a:r>
              <a:rPr lang="en-US" sz="2400" dirty="0">
                <a:solidFill>
                  <a:schemeClr val="tx2"/>
                </a:solidFill>
              </a:rPr>
              <a:t> Crne Gore, </a:t>
            </a:r>
            <a:r>
              <a:rPr lang="en-US" sz="2400" dirty="0" err="1">
                <a:solidFill>
                  <a:schemeClr val="tx2"/>
                </a:solidFill>
              </a:rPr>
              <a:t>fondova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Evropske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unije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donacija</a:t>
            </a:r>
            <a:r>
              <a:rPr lang="sr-Latn-ME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međunarodnih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organizacija</a:t>
            </a:r>
            <a:r>
              <a:rPr lang="en-US" sz="2400" dirty="0">
                <a:solidFill>
                  <a:schemeClr val="tx2"/>
                </a:solidFill>
              </a:rPr>
              <a:t> i </a:t>
            </a:r>
            <a:r>
              <a:rPr lang="en-US" sz="2400" dirty="0" err="1">
                <a:solidFill>
                  <a:schemeClr val="tx2"/>
                </a:solidFill>
              </a:rPr>
              <a:t>drugih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izvora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0241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889C5E17-24D0-4696-A3C5-A2261FB455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6929B58F-2358-44CC-ACE5-EF1BD3C6C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DBCAAA-C825-F80D-7709-C1C44C44B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43013"/>
            <a:ext cx="3855720" cy="4371974"/>
          </a:xfrm>
        </p:spPr>
        <p:txBody>
          <a:bodyPr>
            <a:normAutofit/>
          </a:bodyPr>
          <a:lstStyle/>
          <a:p>
            <a:r>
              <a:rPr lang="sr-Latn-ME" sz="4000" b="1" dirty="0">
                <a:solidFill>
                  <a:schemeClr val="tx2"/>
                </a:solidFill>
              </a:rPr>
              <a:t>Preporuke </a:t>
            </a:r>
            <a:endParaRPr lang="en-US" sz="4000" b="1" dirty="0">
              <a:solidFill>
                <a:schemeClr val="tx2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09DA5303-A1AF-4830-806C-51FCD9618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4FAAA8C8-4EB7-45F1-BF24-3EF0F4DC44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A77FC097-E4F2-4A45-82E8-3808FA553C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0DF88B0-FA8A-47F5-8EAC-1880B1A51B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17C706-7D82-9E51-0AA4-1C30797A9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2812" y="1032987"/>
            <a:ext cx="4919108" cy="4792027"/>
          </a:xfrm>
        </p:spPr>
        <p:txBody>
          <a:bodyPr anchor="ctr">
            <a:normAutofit/>
          </a:bodyPr>
          <a:lstStyle/>
          <a:p>
            <a:r>
              <a:rPr lang="sr-Latn-ME" sz="3200" dirty="0">
                <a:solidFill>
                  <a:schemeClr val="tx2"/>
                </a:solidFill>
              </a:rPr>
              <a:t>Inicijator postupka/</a:t>
            </a:r>
            <a:r>
              <a:rPr lang="sr-Latn-ME" sz="3200" dirty="0" err="1">
                <a:solidFill>
                  <a:schemeClr val="tx2"/>
                </a:solidFill>
              </a:rPr>
              <a:t>naručioc</a:t>
            </a:r>
            <a:r>
              <a:rPr lang="sr-Latn-ME" sz="3200" dirty="0">
                <a:solidFill>
                  <a:schemeClr val="tx2"/>
                </a:solidFill>
              </a:rPr>
              <a:t> studije zaštite da uzme aktivnu ulogu u procesu izrade studije</a:t>
            </a:r>
          </a:p>
          <a:p>
            <a:r>
              <a:rPr lang="sr-Latn-ME" sz="3200" dirty="0">
                <a:solidFill>
                  <a:schemeClr val="tx2"/>
                </a:solidFill>
              </a:rPr>
              <a:t>Uključivanje lokalne zajednice, informisanje, konsultovanje</a:t>
            </a:r>
          </a:p>
          <a:p>
            <a:r>
              <a:rPr lang="sr-Latn-ME" sz="3200" dirty="0">
                <a:solidFill>
                  <a:schemeClr val="tx2"/>
                </a:solidFill>
              </a:rPr>
              <a:t>Javna rasprava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327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BC99CB9-DDAD-44A2-8A1C-E3AF4E72DF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4053CBF-3932-45FF-8285-EE5146085F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2E751C04-BEA6-446B-A678-9C74819EBD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2625A013-D9BE-43C4-AF21-6F2B003EFB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F7875715-EC2E-457F-851D-F6C817685F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F7E41CC6-0C83-40EE-80BB-79394D9E9B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00603498-5DFE-4D26-BFB5-C9269C9BDB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AB71C6-6B7F-8BC9-14A6-3A30180DA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FB9B35-4D81-A2CE-6886-F4C7B8EB2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86" y="2930878"/>
            <a:ext cx="5709721" cy="24308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sr-Latn-ME" sz="6000" dirty="0">
                <a:solidFill>
                  <a:schemeClr val="tx2"/>
                </a:solidFill>
              </a:rPr>
              <a:t>Hvala na pažnji</a:t>
            </a:r>
            <a:endParaRPr lang="en-US" sz="60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B63ACBA3-DEFD-4C6D-BBA0-64468FA99C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62F7819D-2B89-4D80-A1C3-8B318116BA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B7065990-2350-41B3-858B-20EF8744F2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58DA7EC7-CAA0-4665-AA29-BFBA806ECA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B1132A14-489F-4CED-B626-2A1711C987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3920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8873D23-2DCF-4B31-A009-95721C06E8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13EF075-D4EF-4929-ADBC-91B27DA199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AA26DFA-AAB2-4973-9C17-16D587C7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3F407F11-7321-4BF6-8536-CCE8E34245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06AC5DCC-C3CC-4FD5-AD4E-13A1BE5F7F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4BBCC2F4-EFA7-4AF4-B538-AC4022D90F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A9D1364-B6A3-44CB-9FBA-C528F0CE9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E2CA4F-DDBD-64DC-C0A1-76CE36F71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chemeClr val="tx2"/>
                </a:solidFill>
              </a:rPr>
              <a:t>Vrste</a:t>
            </a:r>
            <a:r>
              <a:rPr lang="en-US" sz="3600" b="1" dirty="0">
                <a:solidFill>
                  <a:schemeClr val="tx2"/>
                </a:solidFill>
              </a:rPr>
              <a:t> ZPD </a:t>
            </a:r>
            <a:r>
              <a:rPr lang="en-US" sz="3600" b="1" dirty="0" err="1">
                <a:solidFill>
                  <a:schemeClr val="tx2"/>
                </a:solidFill>
              </a:rPr>
              <a:t>prema</a:t>
            </a:r>
            <a:r>
              <a:rPr lang="en-US" sz="3600" b="1" dirty="0">
                <a:solidFill>
                  <a:schemeClr val="tx2"/>
                </a:solidFill>
              </a:rPr>
              <a:t> IU</a:t>
            </a:r>
            <a:r>
              <a:rPr lang="sr-Latn-ME" sz="3600" b="1" dirty="0">
                <a:solidFill>
                  <a:schemeClr val="tx2"/>
                </a:solidFill>
              </a:rPr>
              <a:t>C</a:t>
            </a:r>
            <a:r>
              <a:rPr lang="en-US" sz="3600" b="1" dirty="0">
                <a:solidFill>
                  <a:schemeClr val="tx2"/>
                </a:solidFill>
              </a:rPr>
              <a:t>N (</a:t>
            </a:r>
            <a:r>
              <a:rPr lang="en-US" sz="3600" b="1" dirty="0" err="1">
                <a:solidFill>
                  <a:schemeClr val="tx2"/>
                </a:solidFill>
              </a:rPr>
              <a:t>Međunarodnoj</a:t>
            </a:r>
            <a:r>
              <a:rPr lang="en-US" sz="3600" b="1" dirty="0">
                <a:solidFill>
                  <a:schemeClr val="tx2"/>
                </a:solidFill>
              </a:rPr>
              <a:t> </a:t>
            </a:r>
            <a:r>
              <a:rPr lang="en-US" sz="3600" b="1" dirty="0" err="1">
                <a:solidFill>
                  <a:schemeClr val="tx2"/>
                </a:solidFill>
              </a:rPr>
              <a:t>uniji</a:t>
            </a:r>
            <a:r>
              <a:rPr lang="en-US" sz="3600" b="1" dirty="0">
                <a:solidFill>
                  <a:schemeClr val="tx2"/>
                </a:solidFill>
              </a:rPr>
              <a:t> za </a:t>
            </a:r>
            <a:r>
              <a:rPr lang="en-US" sz="3600" b="1" dirty="0" err="1">
                <a:solidFill>
                  <a:schemeClr val="tx2"/>
                </a:solidFill>
              </a:rPr>
              <a:t>zaštitu</a:t>
            </a:r>
            <a:r>
              <a:rPr lang="en-US" sz="3600" b="1" dirty="0">
                <a:solidFill>
                  <a:schemeClr val="tx2"/>
                </a:solidFill>
              </a:rPr>
              <a:t> prirode)</a:t>
            </a:r>
            <a:r>
              <a:rPr lang="en-US" sz="3600" dirty="0">
                <a:solidFill>
                  <a:schemeClr val="tx2"/>
                </a:solidFill>
              </a:rPr>
              <a:t/>
            </a:r>
            <a:br>
              <a:rPr lang="en-US" sz="3600" dirty="0">
                <a:solidFill>
                  <a:schemeClr val="tx2"/>
                </a:solidFill>
              </a:rPr>
            </a:b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C41DA9-160F-DE71-50AE-EEABEFFD8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2575" y="555093"/>
            <a:ext cx="6429375" cy="5969531"/>
          </a:xfrm>
        </p:spPr>
        <p:txBody>
          <a:bodyPr anchor="ctr">
            <a:normAutofit/>
          </a:bodyPr>
          <a:lstStyle/>
          <a:p>
            <a:r>
              <a:rPr lang="sr-Latn-ME" sz="2000" b="1" dirty="0">
                <a:solidFill>
                  <a:schemeClr val="tx2"/>
                </a:solidFill>
              </a:rPr>
              <a:t>G</a:t>
            </a:r>
            <a:r>
              <a:rPr lang="en-US" sz="2000" b="1" dirty="0" err="1">
                <a:solidFill>
                  <a:schemeClr val="tx2"/>
                </a:solidFill>
              </a:rPr>
              <a:t>lobalni</a:t>
            </a:r>
            <a:r>
              <a:rPr lang="en-US" sz="2000" b="1" dirty="0">
                <a:solidFill>
                  <a:schemeClr val="tx2"/>
                </a:solidFill>
              </a:rPr>
              <a:t> standard za </a:t>
            </a:r>
            <a:r>
              <a:rPr lang="en-US" sz="2000" b="1" dirty="0" err="1">
                <a:solidFill>
                  <a:schemeClr val="tx2"/>
                </a:solidFill>
              </a:rPr>
              <a:t>defini</a:t>
            </a:r>
            <a:r>
              <a:rPr lang="sr-Latn-ME" sz="2000" b="1" dirty="0">
                <a:solidFill>
                  <a:schemeClr val="tx2"/>
                </a:solidFill>
              </a:rPr>
              <a:t>s</a:t>
            </a:r>
            <a:r>
              <a:rPr lang="en-US" sz="2000" b="1" dirty="0" err="1">
                <a:solidFill>
                  <a:schemeClr val="tx2"/>
                </a:solidFill>
              </a:rPr>
              <a:t>anje</a:t>
            </a:r>
            <a:r>
              <a:rPr lang="en-US" sz="2000" b="1" dirty="0">
                <a:solidFill>
                  <a:schemeClr val="tx2"/>
                </a:solidFill>
              </a:rPr>
              <a:t> i </a:t>
            </a:r>
            <a:r>
              <a:rPr lang="en-US" sz="2000" b="1" dirty="0" err="1">
                <a:solidFill>
                  <a:schemeClr val="tx2"/>
                </a:solidFill>
              </a:rPr>
              <a:t>evidentiranje</a:t>
            </a:r>
            <a:r>
              <a:rPr lang="en-US" sz="2000" b="1" dirty="0">
                <a:solidFill>
                  <a:schemeClr val="tx2"/>
                </a:solidFill>
              </a:rPr>
              <a:t> zaštićenih područja</a:t>
            </a:r>
            <a:endParaRPr lang="sr-Latn-ME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I </a:t>
            </a:r>
            <a:r>
              <a:rPr lang="en-US" sz="2000" b="1" dirty="0" err="1">
                <a:solidFill>
                  <a:schemeClr val="tx2"/>
                </a:solidFill>
              </a:rPr>
              <a:t>Strogi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prirodni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rezervat</a:t>
            </a:r>
            <a:r>
              <a:rPr lang="en-US" sz="2000" b="1" dirty="0">
                <a:solidFill>
                  <a:schemeClr val="tx2"/>
                </a:solidFill>
              </a:rPr>
              <a:t> / </a:t>
            </a:r>
            <a:r>
              <a:rPr lang="en-US" sz="2000" b="1" dirty="0" err="1">
                <a:solidFill>
                  <a:schemeClr val="tx2"/>
                </a:solidFill>
              </a:rPr>
              <a:t>Područje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divljine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(</a:t>
            </a:r>
            <a:r>
              <a:rPr lang="en-US" sz="2000" dirty="0" err="1">
                <a:solidFill>
                  <a:schemeClr val="tx2"/>
                </a:solidFill>
              </a:rPr>
              <a:t>Cilj</a:t>
            </a:r>
            <a:r>
              <a:rPr lang="en-US" sz="2000" dirty="0">
                <a:solidFill>
                  <a:schemeClr val="tx2"/>
                </a:solidFill>
              </a:rPr>
              <a:t>: </a:t>
            </a:r>
            <a:r>
              <a:rPr lang="en-US" sz="2000" dirty="0" err="1">
                <a:solidFill>
                  <a:schemeClr val="tx2"/>
                </a:solidFill>
              </a:rPr>
              <a:t>naučno-istraživački</a:t>
            </a:r>
            <a:r>
              <a:rPr lang="en-US" sz="2000" dirty="0">
                <a:solidFill>
                  <a:schemeClr val="tx2"/>
                </a:solidFill>
              </a:rPr>
              <a:t> rad, </a:t>
            </a:r>
            <a:r>
              <a:rPr lang="en-US" sz="2000" dirty="0" err="1">
                <a:solidFill>
                  <a:schemeClr val="tx2"/>
                </a:solidFill>
              </a:rPr>
              <a:t>potpuno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očuvana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priroda</a:t>
            </a:r>
            <a:r>
              <a:rPr lang="en-US" sz="2000" dirty="0">
                <a:solidFill>
                  <a:schemeClr val="tx2"/>
                </a:solidFill>
              </a:rPr>
              <a:t>)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Ia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Strogi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rezervat</a:t>
            </a:r>
            <a:r>
              <a:rPr lang="en-US" sz="2000" b="1" dirty="0">
                <a:solidFill>
                  <a:schemeClr val="tx2"/>
                </a:solidFill>
              </a:rPr>
              <a:t> prirode </a:t>
            </a:r>
            <a:r>
              <a:rPr lang="en-US" sz="2000" dirty="0">
                <a:solidFill>
                  <a:schemeClr val="tx2"/>
                </a:solidFill>
              </a:rPr>
              <a:t>– pos</a:t>
            </a:r>
            <a:r>
              <a:rPr lang="sr-Latn-ME" sz="2000" dirty="0">
                <a:solidFill>
                  <a:schemeClr val="tx2"/>
                </a:solidFill>
              </a:rPr>
              <a:t>j</a:t>
            </a:r>
            <a:r>
              <a:rPr lang="en-US" sz="2000" dirty="0" err="1">
                <a:solidFill>
                  <a:schemeClr val="tx2"/>
                </a:solidFill>
              </a:rPr>
              <a:t>eduje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neke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izuzetne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ili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reprezentativne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ekosisteme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Ib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Područje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divljine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– </a:t>
            </a:r>
            <a:r>
              <a:rPr lang="en-US" sz="2000" dirty="0" err="1">
                <a:solidFill>
                  <a:schemeClr val="tx2"/>
                </a:solidFill>
              </a:rPr>
              <a:t>neizmenjeno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područje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uglavnom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nenaseljeno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II Nacionalni park </a:t>
            </a:r>
            <a:r>
              <a:rPr lang="en-US" sz="2000" dirty="0">
                <a:solidFill>
                  <a:schemeClr val="tx2"/>
                </a:solidFill>
              </a:rPr>
              <a:t>(</a:t>
            </a:r>
            <a:r>
              <a:rPr lang="en-US" sz="2000" dirty="0" err="1">
                <a:solidFill>
                  <a:schemeClr val="tx2"/>
                </a:solidFill>
              </a:rPr>
              <a:t>Cilj</a:t>
            </a:r>
            <a:r>
              <a:rPr lang="en-US" sz="2000" dirty="0">
                <a:solidFill>
                  <a:schemeClr val="tx2"/>
                </a:solidFill>
              </a:rPr>
              <a:t>: </a:t>
            </a:r>
            <a:r>
              <a:rPr lang="en-US" sz="2000" dirty="0" err="1">
                <a:solidFill>
                  <a:schemeClr val="tx2"/>
                </a:solidFill>
              </a:rPr>
              <a:t>zaštita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ekosistema</a:t>
            </a:r>
            <a:r>
              <a:rPr lang="en-US" sz="2000" dirty="0">
                <a:solidFill>
                  <a:schemeClr val="tx2"/>
                </a:solidFill>
              </a:rPr>
              <a:t> i </a:t>
            </a:r>
            <a:r>
              <a:rPr lang="en-US" sz="2000" dirty="0" err="1">
                <a:solidFill>
                  <a:schemeClr val="tx2"/>
                </a:solidFill>
              </a:rPr>
              <a:t>rekreacija</a:t>
            </a:r>
            <a:r>
              <a:rPr lang="en-US" sz="2000" dirty="0">
                <a:solidFill>
                  <a:schemeClr val="tx2"/>
                </a:solidFill>
              </a:rPr>
              <a:t>)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III </a:t>
            </a:r>
            <a:r>
              <a:rPr lang="en-US" sz="2000" b="1" dirty="0" err="1">
                <a:solidFill>
                  <a:schemeClr val="tx2"/>
                </a:solidFill>
              </a:rPr>
              <a:t>Spomenik</a:t>
            </a:r>
            <a:r>
              <a:rPr lang="en-US" sz="2000" b="1" dirty="0">
                <a:solidFill>
                  <a:schemeClr val="tx2"/>
                </a:solidFill>
              </a:rPr>
              <a:t> prirode </a:t>
            </a:r>
            <a:r>
              <a:rPr lang="en-US" sz="2000" dirty="0">
                <a:solidFill>
                  <a:schemeClr val="tx2"/>
                </a:solidFill>
              </a:rPr>
              <a:t>(</a:t>
            </a:r>
            <a:r>
              <a:rPr lang="en-US" sz="2000" dirty="0" err="1">
                <a:solidFill>
                  <a:schemeClr val="tx2"/>
                </a:solidFill>
              </a:rPr>
              <a:t>Cilj</a:t>
            </a:r>
            <a:r>
              <a:rPr lang="en-US" sz="2000" dirty="0">
                <a:solidFill>
                  <a:schemeClr val="tx2"/>
                </a:solidFill>
              </a:rPr>
              <a:t>: </a:t>
            </a:r>
            <a:r>
              <a:rPr lang="en-US" sz="2000" dirty="0" err="1">
                <a:solidFill>
                  <a:schemeClr val="tx2"/>
                </a:solidFill>
              </a:rPr>
              <a:t>zaštita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specifičnih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prirodnih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oblika</a:t>
            </a:r>
            <a:r>
              <a:rPr lang="en-US" sz="2000" dirty="0">
                <a:solidFill>
                  <a:schemeClr val="tx2"/>
                </a:solidFill>
              </a:rPr>
              <a:t>)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IV </a:t>
            </a:r>
            <a:r>
              <a:rPr lang="en-US" sz="2000" b="1" dirty="0" err="1">
                <a:solidFill>
                  <a:schemeClr val="tx2"/>
                </a:solidFill>
              </a:rPr>
              <a:t>Područje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upravljanja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staništem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ili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vrstama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(</a:t>
            </a:r>
            <a:r>
              <a:rPr lang="en-US" sz="2000" dirty="0" err="1">
                <a:solidFill>
                  <a:schemeClr val="tx2"/>
                </a:solidFill>
              </a:rPr>
              <a:t>Cilj</a:t>
            </a:r>
            <a:r>
              <a:rPr lang="en-US" sz="2000" dirty="0">
                <a:solidFill>
                  <a:schemeClr val="tx2"/>
                </a:solidFill>
              </a:rPr>
              <a:t>: </a:t>
            </a:r>
            <a:r>
              <a:rPr lang="en-US" sz="2000" dirty="0" err="1">
                <a:solidFill>
                  <a:schemeClr val="tx2"/>
                </a:solidFill>
              </a:rPr>
              <a:t>zaštita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putem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aktivnih</a:t>
            </a:r>
            <a:r>
              <a:rPr lang="en-US" sz="2000" dirty="0">
                <a:solidFill>
                  <a:schemeClr val="tx2"/>
                </a:solidFill>
              </a:rPr>
              <a:t> m</a:t>
            </a:r>
            <a:r>
              <a:rPr lang="sr-Latn-ME" sz="2000" dirty="0">
                <a:solidFill>
                  <a:schemeClr val="tx2"/>
                </a:solidFill>
              </a:rPr>
              <a:t>j</a:t>
            </a:r>
            <a:r>
              <a:rPr lang="en-US" sz="2000" dirty="0">
                <a:solidFill>
                  <a:schemeClr val="tx2"/>
                </a:solidFill>
              </a:rPr>
              <a:t>era)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V </a:t>
            </a:r>
            <a:r>
              <a:rPr lang="en-US" sz="2000" b="1" dirty="0" err="1">
                <a:solidFill>
                  <a:schemeClr val="tx2"/>
                </a:solidFill>
              </a:rPr>
              <a:t>Zaštićeni</a:t>
            </a:r>
            <a:r>
              <a:rPr lang="en-US" sz="2000" b="1" dirty="0">
                <a:solidFill>
                  <a:schemeClr val="tx2"/>
                </a:solidFill>
              </a:rPr>
              <a:t> pred</a:t>
            </a:r>
            <a:r>
              <a:rPr lang="sr-Latn-ME" sz="2000" b="1" dirty="0">
                <a:solidFill>
                  <a:schemeClr val="tx2"/>
                </a:solidFill>
              </a:rPr>
              <a:t>i</a:t>
            </a:r>
            <a:r>
              <a:rPr lang="en-US" sz="2000" b="1" dirty="0">
                <a:solidFill>
                  <a:schemeClr val="tx2"/>
                </a:solidFill>
              </a:rPr>
              <a:t>o </a:t>
            </a:r>
            <a:r>
              <a:rPr lang="en-US" sz="2000" b="1" dirty="0" err="1">
                <a:solidFill>
                  <a:schemeClr val="tx2"/>
                </a:solidFill>
              </a:rPr>
              <a:t>ili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marinski</a:t>
            </a:r>
            <a:r>
              <a:rPr lang="en-US" sz="2000" b="1" dirty="0">
                <a:solidFill>
                  <a:schemeClr val="tx2"/>
                </a:solidFill>
              </a:rPr>
              <a:t> pred</a:t>
            </a:r>
            <a:r>
              <a:rPr lang="sr-Latn-ME" sz="2000" b="1" dirty="0">
                <a:solidFill>
                  <a:schemeClr val="tx2"/>
                </a:solidFill>
              </a:rPr>
              <a:t>i</a:t>
            </a:r>
            <a:r>
              <a:rPr lang="en-US" sz="2000" b="1" dirty="0">
                <a:solidFill>
                  <a:schemeClr val="tx2"/>
                </a:solidFill>
              </a:rPr>
              <a:t>o </a:t>
            </a:r>
            <a:r>
              <a:rPr lang="en-US" sz="2000" dirty="0">
                <a:solidFill>
                  <a:schemeClr val="tx2"/>
                </a:solidFill>
              </a:rPr>
              <a:t>(</a:t>
            </a:r>
            <a:r>
              <a:rPr lang="en-US" sz="2000" dirty="0" err="1">
                <a:solidFill>
                  <a:schemeClr val="tx2"/>
                </a:solidFill>
              </a:rPr>
              <a:t>Cilj</a:t>
            </a:r>
            <a:r>
              <a:rPr lang="en-US" sz="2000" dirty="0">
                <a:solidFill>
                  <a:schemeClr val="tx2"/>
                </a:solidFill>
              </a:rPr>
              <a:t>: </a:t>
            </a:r>
            <a:r>
              <a:rPr lang="en-US" sz="2000" dirty="0" err="1">
                <a:solidFill>
                  <a:schemeClr val="tx2"/>
                </a:solidFill>
              </a:rPr>
              <a:t>zaštita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predela</a:t>
            </a:r>
            <a:r>
              <a:rPr lang="en-US" sz="2000" dirty="0">
                <a:solidFill>
                  <a:schemeClr val="tx2"/>
                </a:solidFill>
              </a:rPr>
              <a:t> i </a:t>
            </a:r>
            <a:r>
              <a:rPr lang="en-US" sz="2000" dirty="0" err="1">
                <a:solidFill>
                  <a:schemeClr val="tx2"/>
                </a:solidFill>
              </a:rPr>
              <a:t>rekreacija</a:t>
            </a:r>
            <a:r>
              <a:rPr lang="en-US" sz="2000" dirty="0">
                <a:solidFill>
                  <a:schemeClr val="tx2"/>
                </a:solidFill>
              </a:rPr>
              <a:t>)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VI </a:t>
            </a:r>
            <a:r>
              <a:rPr lang="en-US" sz="2000" b="1" dirty="0" err="1">
                <a:solidFill>
                  <a:schemeClr val="tx2"/>
                </a:solidFill>
              </a:rPr>
              <a:t>Zaštita</a:t>
            </a:r>
            <a:r>
              <a:rPr lang="en-US" sz="2000" b="1" dirty="0">
                <a:solidFill>
                  <a:schemeClr val="tx2"/>
                </a:solidFill>
              </a:rPr>
              <a:t> područja za </a:t>
            </a:r>
            <a:r>
              <a:rPr lang="en-US" sz="2000" b="1" dirty="0" err="1">
                <a:solidFill>
                  <a:schemeClr val="tx2"/>
                </a:solidFill>
              </a:rPr>
              <a:t>upravljanje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resursima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(</a:t>
            </a:r>
            <a:r>
              <a:rPr lang="en-US" sz="2000" dirty="0" err="1">
                <a:solidFill>
                  <a:schemeClr val="tx2"/>
                </a:solidFill>
              </a:rPr>
              <a:t>Cilj</a:t>
            </a:r>
            <a:r>
              <a:rPr lang="en-US" sz="2000" dirty="0">
                <a:solidFill>
                  <a:schemeClr val="tx2"/>
                </a:solidFill>
              </a:rPr>
              <a:t>: </a:t>
            </a:r>
            <a:r>
              <a:rPr lang="en-US" sz="2000" dirty="0" err="1">
                <a:solidFill>
                  <a:schemeClr val="tx2"/>
                </a:solidFill>
              </a:rPr>
              <a:t>usaglašeno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korišćenje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prirodnih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resursa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30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8873D23-2DCF-4B31-A009-95721C06E8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13EF075-D4EF-4929-ADBC-91B27DA199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AA26DFA-AAB2-4973-9C17-16D587C7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3F407F11-7321-4BF6-8536-CCE8E34245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06AC5DCC-C3CC-4FD5-AD4E-13A1BE5F7F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4BBCC2F4-EFA7-4AF4-B538-AC4022D90F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A9D1364-B6A3-44CB-9FBA-C528F0CE9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4EFA8-B3E9-8B64-5D9D-9A5DE5A23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sr-Latn-ME" sz="3600" b="1" dirty="0">
                <a:solidFill>
                  <a:schemeClr val="tx2"/>
                </a:solidFill>
              </a:rPr>
              <a:t>Zakon o zaštiti prirode- član 20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4FFADD-849F-6C84-4A48-F43B6FFBF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975" y="577061"/>
            <a:ext cx="6334125" cy="6171438"/>
          </a:xfrm>
        </p:spPr>
        <p:txBody>
          <a:bodyPr anchor="ctr">
            <a:normAutofit/>
          </a:bodyPr>
          <a:lstStyle/>
          <a:p>
            <a:r>
              <a:rPr lang="sr-Latn-ME" sz="2400" dirty="0">
                <a:solidFill>
                  <a:schemeClr val="tx2"/>
                </a:solidFill>
              </a:rPr>
              <a:t>Z</a:t>
            </a:r>
            <a:r>
              <a:rPr lang="en-US" sz="2400" dirty="0" err="1">
                <a:solidFill>
                  <a:schemeClr val="tx2"/>
                </a:solidFill>
              </a:rPr>
              <a:t>aštićenim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prirodnim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dobrima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mogu</a:t>
            </a:r>
            <a:r>
              <a:rPr lang="en-US" sz="2400" dirty="0">
                <a:solidFill>
                  <a:schemeClr val="tx2"/>
                </a:solidFill>
              </a:rPr>
              <a:t> se </a:t>
            </a:r>
            <a:r>
              <a:rPr lang="en-US" sz="2400" dirty="0" err="1">
                <a:solidFill>
                  <a:schemeClr val="tx2"/>
                </a:solidFill>
              </a:rPr>
              <a:t>proglasiti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djelovi</a:t>
            </a:r>
            <a:r>
              <a:rPr lang="en-US" sz="2400" dirty="0">
                <a:solidFill>
                  <a:schemeClr val="tx2"/>
                </a:solidFill>
              </a:rPr>
              <a:t> prirode </a:t>
            </a:r>
            <a:r>
              <a:rPr lang="en-US" sz="2400" dirty="0" err="1">
                <a:solidFill>
                  <a:schemeClr val="tx2"/>
                </a:solidFill>
              </a:rPr>
              <a:t>izuzetnih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vrijednosti</a:t>
            </a:r>
            <a:r>
              <a:rPr lang="en-US" sz="2400" dirty="0">
                <a:solidFill>
                  <a:schemeClr val="tx2"/>
                </a:solidFill>
              </a:rPr>
              <a:t>, koji se </a:t>
            </a:r>
            <a:r>
              <a:rPr lang="en-US" sz="2400" dirty="0" err="1">
                <a:solidFill>
                  <a:schemeClr val="tx2"/>
                </a:solidFill>
              </a:rPr>
              <a:t>odlikuju</a:t>
            </a:r>
            <a:r>
              <a:rPr lang="sr-Latn-ME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biološkom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geološkom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ekosistemskom</a:t>
            </a:r>
            <a:r>
              <a:rPr lang="en-US" sz="2400" dirty="0">
                <a:solidFill>
                  <a:schemeClr val="tx2"/>
                </a:solidFill>
              </a:rPr>
              <a:t> i </a:t>
            </a:r>
            <a:r>
              <a:rPr lang="en-US" sz="2400" dirty="0" err="1">
                <a:solidFill>
                  <a:schemeClr val="tx2"/>
                </a:solidFill>
              </a:rPr>
              <a:t>predionom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raznovrsnošću</a:t>
            </a:r>
            <a:endParaRPr lang="sr-Latn-ME" sz="2400" dirty="0">
              <a:solidFill>
                <a:schemeClr val="tx2"/>
              </a:solidFill>
            </a:endParaRPr>
          </a:p>
          <a:p>
            <a:r>
              <a:rPr lang="sr-Latn-ME" sz="2400" dirty="0">
                <a:solidFill>
                  <a:schemeClr val="tx2"/>
                </a:solidFill>
              </a:rPr>
              <a:t>Z</a:t>
            </a:r>
            <a:r>
              <a:rPr lang="en-US" sz="2400" dirty="0" err="1">
                <a:solidFill>
                  <a:schemeClr val="tx2"/>
                </a:solidFill>
              </a:rPr>
              <a:t>aštićena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prirodna</a:t>
            </a:r>
            <a:r>
              <a:rPr lang="en-US" sz="2400" dirty="0">
                <a:solidFill>
                  <a:schemeClr val="tx2"/>
                </a:solidFill>
              </a:rPr>
              <a:t> dobra </a:t>
            </a:r>
            <a:r>
              <a:rPr lang="en-US" sz="2400" dirty="0" err="1">
                <a:solidFill>
                  <a:schemeClr val="tx2"/>
                </a:solidFill>
              </a:rPr>
              <a:t>su</a:t>
            </a:r>
            <a:r>
              <a:rPr lang="en-US" sz="2400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1) </a:t>
            </a:r>
            <a:r>
              <a:rPr lang="en-US" sz="2400" dirty="0" err="1">
                <a:solidFill>
                  <a:schemeClr val="tx2"/>
                </a:solidFill>
              </a:rPr>
              <a:t>zaštićena</a:t>
            </a:r>
            <a:r>
              <a:rPr lang="en-US" sz="2400" dirty="0">
                <a:solidFill>
                  <a:schemeClr val="tx2"/>
                </a:solidFill>
              </a:rPr>
              <a:t> područja:</a:t>
            </a:r>
          </a:p>
          <a:p>
            <a:r>
              <a:rPr lang="en-US" sz="2400" dirty="0">
                <a:solidFill>
                  <a:schemeClr val="tx2"/>
                </a:solidFill>
              </a:rPr>
              <a:t>- </a:t>
            </a:r>
            <a:r>
              <a:rPr lang="en-US" sz="2400" dirty="0" err="1">
                <a:solidFill>
                  <a:schemeClr val="tx2"/>
                </a:solidFill>
              </a:rPr>
              <a:t>strogi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rezervat</a:t>
            </a:r>
            <a:r>
              <a:rPr lang="en-US" sz="2400" dirty="0">
                <a:solidFill>
                  <a:schemeClr val="tx2"/>
                </a:solidFill>
              </a:rPr>
              <a:t> prirode,</a:t>
            </a:r>
          </a:p>
          <a:p>
            <a:r>
              <a:rPr lang="en-US" sz="2400" dirty="0">
                <a:solidFill>
                  <a:schemeClr val="tx2"/>
                </a:solidFill>
              </a:rPr>
              <a:t>- </a:t>
            </a:r>
            <a:r>
              <a:rPr lang="en-US" sz="2400" dirty="0" err="1">
                <a:solidFill>
                  <a:schemeClr val="tx2"/>
                </a:solidFill>
              </a:rPr>
              <a:t>nacionalni</a:t>
            </a:r>
            <a:r>
              <a:rPr lang="en-US" sz="2400" dirty="0">
                <a:solidFill>
                  <a:schemeClr val="tx2"/>
                </a:solidFill>
              </a:rPr>
              <a:t> park,</a:t>
            </a:r>
          </a:p>
          <a:p>
            <a:r>
              <a:rPr lang="en-US" sz="2400" dirty="0">
                <a:solidFill>
                  <a:schemeClr val="tx2"/>
                </a:solidFill>
              </a:rPr>
              <a:t>- </a:t>
            </a:r>
            <a:r>
              <a:rPr lang="en-US" sz="2400" dirty="0" err="1">
                <a:solidFill>
                  <a:schemeClr val="tx2"/>
                </a:solidFill>
              </a:rPr>
              <a:t>posebni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rezervat</a:t>
            </a:r>
            <a:r>
              <a:rPr lang="en-US" sz="2400" dirty="0">
                <a:solidFill>
                  <a:schemeClr val="tx2"/>
                </a:solidFill>
              </a:rPr>
              <a:t> prirode,</a:t>
            </a:r>
          </a:p>
          <a:p>
            <a:r>
              <a:rPr lang="en-US" sz="2400" dirty="0">
                <a:solidFill>
                  <a:schemeClr val="tx2"/>
                </a:solidFill>
              </a:rPr>
              <a:t>- park prirode,</a:t>
            </a:r>
          </a:p>
          <a:p>
            <a:r>
              <a:rPr lang="en-US" sz="2400" dirty="0">
                <a:solidFill>
                  <a:schemeClr val="tx2"/>
                </a:solidFill>
              </a:rPr>
              <a:t>- </a:t>
            </a:r>
            <a:r>
              <a:rPr lang="en-US" sz="2400" dirty="0" err="1">
                <a:solidFill>
                  <a:schemeClr val="tx2"/>
                </a:solidFill>
              </a:rPr>
              <a:t>spomenik</a:t>
            </a:r>
            <a:r>
              <a:rPr lang="en-US" sz="2400" dirty="0">
                <a:solidFill>
                  <a:schemeClr val="tx2"/>
                </a:solidFill>
              </a:rPr>
              <a:t> prirode i</a:t>
            </a:r>
          </a:p>
          <a:p>
            <a:r>
              <a:rPr lang="en-US" sz="2400" dirty="0">
                <a:solidFill>
                  <a:schemeClr val="tx2"/>
                </a:solidFill>
              </a:rPr>
              <a:t>- </a:t>
            </a:r>
            <a:r>
              <a:rPr lang="en-US" sz="2400" dirty="0" err="1">
                <a:solidFill>
                  <a:schemeClr val="tx2"/>
                </a:solidFill>
              </a:rPr>
              <a:t>predio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izuzetnih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odlika</a:t>
            </a:r>
            <a:endParaRPr lang="sr-Latn-ME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r-Latn-ME" sz="2400" dirty="0">
                <a:solidFill>
                  <a:schemeClr val="tx2"/>
                </a:solidFill>
              </a:rPr>
              <a:t>2</a:t>
            </a:r>
            <a:r>
              <a:rPr lang="en-US" sz="2400" dirty="0">
                <a:solidFill>
                  <a:schemeClr val="tx2"/>
                </a:solidFill>
              </a:rPr>
              <a:t>) područja </a:t>
            </a:r>
            <a:r>
              <a:rPr lang="en-US" sz="2400" dirty="0" err="1">
                <a:solidFill>
                  <a:schemeClr val="tx2"/>
                </a:solidFill>
              </a:rPr>
              <a:t>ekološke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mrež</a:t>
            </a:r>
            <a:r>
              <a:rPr lang="sr-Latn-ME" sz="2400" dirty="0">
                <a:solidFill>
                  <a:schemeClr val="tx2"/>
                </a:solidFill>
              </a:rPr>
              <a:t>e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6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F75AD06-DFC4-4B3A-8490-330823D081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C587C93-0840-40DF-96D5-D1F2137E64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098AB6-8D47-8D12-F032-B82CB63CE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01859"/>
            <a:ext cx="4130185" cy="4054282"/>
          </a:xfrm>
        </p:spPr>
        <p:txBody>
          <a:bodyPr>
            <a:normAutofit/>
          </a:bodyPr>
          <a:lstStyle/>
          <a:p>
            <a:r>
              <a:rPr lang="sr-Latn-ME" sz="3600" b="1">
                <a:solidFill>
                  <a:schemeClr val="tx2"/>
                </a:solidFill>
              </a:rPr>
              <a:t>S</a:t>
            </a:r>
            <a:r>
              <a:rPr lang="en-US" sz="3600" b="1">
                <a:solidFill>
                  <a:schemeClr val="tx2"/>
                </a:solidFill>
              </a:rPr>
              <a:t>trogi rezervat prirod</a:t>
            </a:r>
            <a:r>
              <a:rPr lang="sr-Latn-ME" sz="3600" b="1">
                <a:solidFill>
                  <a:schemeClr val="tx2"/>
                </a:solidFill>
              </a:rPr>
              <a:t>e</a:t>
            </a:r>
            <a:endParaRPr lang="en-US" sz="3600" b="1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5E02D55A-F529-4B19-BAF9-F63240A7B4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13839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60367E3C-3947-493D-9458-5955DB20AE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1E8D9785-21DB-4CE6-B138-2999AD6161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43AA5AD5-8F29-4165-8112-305DDDDDD0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A4EC0CF-F38F-4D7F-B48D-9A26E814DF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1EAFA5-CA12-2945-2780-933DB70BA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376" y="723900"/>
            <a:ext cx="7858124" cy="5768788"/>
          </a:xfrm>
        </p:spPr>
        <p:txBody>
          <a:bodyPr anchor="ctr">
            <a:normAutofit/>
          </a:bodyPr>
          <a:lstStyle/>
          <a:p>
            <a:r>
              <a:rPr lang="sr-Latn-ME" sz="2400" dirty="0">
                <a:solidFill>
                  <a:schemeClr val="tx2"/>
                </a:solidFill>
              </a:rPr>
              <a:t>S</a:t>
            </a:r>
            <a:r>
              <a:rPr lang="en-US" sz="2400" dirty="0" err="1">
                <a:solidFill>
                  <a:schemeClr val="tx2"/>
                </a:solidFill>
              </a:rPr>
              <a:t>trogi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rezervat</a:t>
            </a:r>
            <a:r>
              <a:rPr lang="en-US" sz="2400" dirty="0">
                <a:solidFill>
                  <a:schemeClr val="tx2"/>
                </a:solidFill>
              </a:rPr>
              <a:t> prirode je </a:t>
            </a:r>
            <a:r>
              <a:rPr lang="en-US" sz="2400" dirty="0" err="1">
                <a:solidFill>
                  <a:schemeClr val="tx2"/>
                </a:solidFill>
              </a:rPr>
              <a:t>područje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kopna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ili</a:t>
            </a:r>
            <a:r>
              <a:rPr lang="en-US" sz="2400" dirty="0">
                <a:solidFill>
                  <a:schemeClr val="tx2"/>
                </a:solidFill>
              </a:rPr>
              <a:t> mora, </a:t>
            </a:r>
            <a:r>
              <a:rPr lang="en-US" sz="2400" dirty="0" err="1">
                <a:solidFill>
                  <a:schemeClr val="tx2"/>
                </a:solidFill>
              </a:rPr>
              <a:t>odnosno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kopna</a:t>
            </a:r>
            <a:r>
              <a:rPr lang="en-US" sz="2400" dirty="0">
                <a:solidFill>
                  <a:schemeClr val="tx2"/>
                </a:solidFill>
              </a:rPr>
              <a:t> i mora </a:t>
            </a:r>
            <a:r>
              <a:rPr lang="en-US" sz="2400" dirty="0" err="1">
                <a:solidFill>
                  <a:schemeClr val="tx2"/>
                </a:solidFill>
              </a:rPr>
              <a:t>sa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izuzetnim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ili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reprezentativnim</a:t>
            </a:r>
            <a:r>
              <a:rPr lang="sr-Latn-ME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ekosistemima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neizmijenjenom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ili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neznatno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izmijenjenom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ukupnom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prirodom</a:t>
            </a:r>
            <a:r>
              <a:rPr lang="en-US" sz="2400" dirty="0">
                <a:solidFill>
                  <a:schemeClr val="tx2"/>
                </a:solidFill>
              </a:rPr>
              <a:t>, a </a:t>
            </a:r>
            <a:r>
              <a:rPr lang="en-US" sz="2400" dirty="0" err="1">
                <a:solidFill>
                  <a:schemeClr val="tx2"/>
                </a:solidFill>
              </a:rPr>
              <a:t>namijenjen</a:t>
            </a:r>
            <a:r>
              <a:rPr lang="en-US" sz="2400" dirty="0">
                <a:solidFill>
                  <a:schemeClr val="tx2"/>
                </a:solidFill>
              </a:rPr>
              <a:t> je </a:t>
            </a:r>
            <a:r>
              <a:rPr lang="en-US" sz="2400" dirty="0" err="1">
                <a:solidFill>
                  <a:schemeClr val="tx2"/>
                </a:solidFill>
              </a:rPr>
              <a:t>isključivo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praćenju</a:t>
            </a:r>
            <a:r>
              <a:rPr lang="sr-Latn-ME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stanja</a:t>
            </a:r>
            <a:r>
              <a:rPr lang="en-US" sz="2400" dirty="0">
                <a:solidFill>
                  <a:schemeClr val="tx2"/>
                </a:solidFill>
              </a:rPr>
              <a:t> i </a:t>
            </a:r>
            <a:r>
              <a:rPr lang="en-US" sz="2400" dirty="0" err="1">
                <a:solidFill>
                  <a:schemeClr val="tx2"/>
                </a:solidFill>
              </a:rPr>
              <a:t>očuvanju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izvorne</a:t>
            </a:r>
            <a:r>
              <a:rPr lang="en-US" sz="2400" dirty="0">
                <a:solidFill>
                  <a:schemeClr val="tx2"/>
                </a:solidFill>
              </a:rPr>
              <a:t> prirode i </a:t>
            </a:r>
            <a:r>
              <a:rPr lang="en-US" sz="2400" dirty="0" err="1">
                <a:solidFill>
                  <a:schemeClr val="tx2"/>
                </a:solidFill>
              </a:rPr>
              <a:t>naučnom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istraživanju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kojim</a:t>
            </a:r>
            <a:r>
              <a:rPr lang="en-US" sz="2400" dirty="0">
                <a:solidFill>
                  <a:schemeClr val="tx2"/>
                </a:solidFill>
              </a:rPr>
              <a:t> se ne </a:t>
            </a:r>
            <a:r>
              <a:rPr lang="en-US" sz="2400" dirty="0" err="1">
                <a:solidFill>
                  <a:schemeClr val="tx2"/>
                </a:solidFill>
              </a:rPr>
              <a:t>mijenjaju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osnovna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obilježja</a:t>
            </a:r>
            <a:r>
              <a:rPr lang="en-US" sz="2400" dirty="0">
                <a:solidFill>
                  <a:schemeClr val="tx2"/>
                </a:solidFill>
              </a:rPr>
              <a:t> i ne </a:t>
            </a:r>
            <a:r>
              <a:rPr lang="en-US" sz="2400" dirty="0" err="1">
                <a:solidFill>
                  <a:schemeClr val="tx2"/>
                </a:solidFill>
              </a:rPr>
              <a:t>ugrožava</a:t>
            </a:r>
            <a:r>
              <a:rPr lang="sr-Latn-ME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slobodno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odvijanje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prirodnih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pojava</a:t>
            </a:r>
            <a:r>
              <a:rPr lang="en-US" sz="2400" dirty="0">
                <a:solidFill>
                  <a:schemeClr val="tx2"/>
                </a:solidFill>
              </a:rPr>
              <a:t> i </a:t>
            </a:r>
            <a:r>
              <a:rPr lang="en-US" sz="2400" dirty="0" err="1">
                <a:solidFill>
                  <a:schemeClr val="tx2"/>
                </a:solidFill>
              </a:rPr>
              <a:t>procesa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>
                <a:solidFill>
                  <a:schemeClr val="tx2"/>
                </a:solidFill>
              </a:rPr>
              <a:t>U </a:t>
            </a:r>
            <a:r>
              <a:rPr lang="en-US" sz="2400" dirty="0" err="1">
                <a:solidFill>
                  <a:schemeClr val="tx2"/>
                </a:solidFill>
              </a:rPr>
              <a:t>strogom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rezervatu</a:t>
            </a:r>
            <a:r>
              <a:rPr lang="en-US" sz="2400" dirty="0">
                <a:solidFill>
                  <a:schemeClr val="tx2"/>
                </a:solidFill>
              </a:rPr>
              <a:t> prirode </a:t>
            </a:r>
            <a:r>
              <a:rPr lang="en-US" sz="2400" dirty="0" err="1">
                <a:solidFill>
                  <a:schemeClr val="tx2"/>
                </a:solidFill>
              </a:rPr>
              <a:t>zabranjeno</a:t>
            </a:r>
            <a:r>
              <a:rPr lang="en-US" sz="2400" dirty="0">
                <a:solidFill>
                  <a:schemeClr val="tx2"/>
                </a:solidFill>
              </a:rPr>
              <a:t> je </a:t>
            </a:r>
            <a:r>
              <a:rPr lang="en-US" sz="2400" dirty="0" err="1">
                <a:solidFill>
                  <a:schemeClr val="tx2"/>
                </a:solidFill>
              </a:rPr>
              <a:t>vršiti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radnje</a:t>
            </a:r>
            <a:r>
              <a:rPr lang="en-US" sz="2400" dirty="0">
                <a:solidFill>
                  <a:schemeClr val="tx2"/>
                </a:solidFill>
              </a:rPr>
              <a:t> i </a:t>
            </a:r>
            <a:r>
              <a:rPr lang="en-US" sz="2400" dirty="0" err="1">
                <a:solidFill>
                  <a:schemeClr val="tx2"/>
                </a:solidFill>
              </a:rPr>
              <a:t>aktivnosti</a:t>
            </a:r>
            <a:r>
              <a:rPr lang="en-US" sz="2400" dirty="0">
                <a:solidFill>
                  <a:schemeClr val="tx2"/>
                </a:solidFill>
              </a:rPr>
              <a:t> i </a:t>
            </a:r>
            <a:r>
              <a:rPr lang="en-US" sz="2400" dirty="0" err="1">
                <a:solidFill>
                  <a:schemeClr val="tx2"/>
                </a:solidFill>
              </a:rPr>
              <a:t>obavljati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djelatnosti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osim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posjećivanja</a:t>
            </a:r>
            <a:r>
              <a:rPr lang="en-US" sz="2400" dirty="0">
                <a:solidFill>
                  <a:schemeClr val="tx2"/>
                </a:solidFill>
              </a:rPr>
              <a:t> u</a:t>
            </a:r>
            <a:r>
              <a:rPr lang="sr-Latn-ME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cilju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obrazovanja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obavljanja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istraživanja</a:t>
            </a:r>
            <a:r>
              <a:rPr lang="en-US" sz="2400" dirty="0">
                <a:solidFill>
                  <a:schemeClr val="tx2"/>
                </a:solidFill>
              </a:rPr>
              <a:t> i </a:t>
            </a:r>
            <a:r>
              <a:rPr lang="en-US" sz="2400" dirty="0" err="1">
                <a:solidFill>
                  <a:schemeClr val="tx2"/>
                </a:solidFill>
              </a:rPr>
              <a:t>praćenja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stanja</a:t>
            </a:r>
            <a:r>
              <a:rPr lang="en-US" sz="2400" dirty="0">
                <a:solidFill>
                  <a:schemeClr val="tx2"/>
                </a:solidFill>
              </a:rPr>
              <a:t> prirode.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Posjećivanje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strogog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rezervata</a:t>
            </a:r>
            <a:r>
              <a:rPr lang="en-US" sz="2400" dirty="0">
                <a:solidFill>
                  <a:schemeClr val="tx2"/>
                </a:solidFill>
              </a:rPr>
              <a:t> prirode u </a:t>
            </a:r>
            <a:r>
              <a:rPr lang="en-US" sz="2400" dirty="0" err="1">
                <a:solidFill>
                  <a:schemeClr val="tx2"/>
                </a:solidFill>
              </a:rPr>
              <a:t>cilju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obrazovanja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istraživanja</a:t>
            </a:r>
            <a:r>
              <a:rPr lang="en-US" sz="2400" dirty="0">
                <a:solidFill>
                  <a:schemeClr val="tx2"/>
                </a:solidFill>
              </a:rPr>
              <a:t> i </a:t>
            </a:r>
            <a:r>
              <a:rPr lang="en-US" sz="2400" dirty="0" err="1">
                <a:solidFill>
                  <a:schemeClr val="tx2"/>
                </a:solidFill>
              </a:rPr>
              <a:t>praćenja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stanja</a:t>
            </a:r>
            <a:r>
              <a:rPr lang="en-US" sz="2400" dirty="0">
                <a:solidFill>
                  <a:schemeClr val="tx2"/>
                </a:solidFill>
              </a:rPr>
              <a:t> prirode </a:t>
            </a:r>
            <a:r>
              <a:rPr lang="en-US" sz="2400" dirty="0" err="1">
                <a:solidFill>
                  <a:schemeClr val="tx2"/>
                </a:solidFill>
              </a:rPr>
              <a:t>može</a:t>
            </a:r>
            <a:r>
              <a:rPr lang="en-US" sz="2400" dirty="0">
                <a:solidFill>
                  <a:schemeClr val="tx2"/>
                </a:solidFill>
              </a:rPr>
              <a:t> se </a:t>
            </a:r>
            <a:r>
              <a:rPr lang="en-US" sz="2400" dirty="0" err="1">
                <a:solidFill>
                  <a:schemeClr val="tx2"/>
                </a:solidFill>
              </a:rPr>
              <a:t>vršiti</a:t>
            </a:r>
            <a:r>
              <a:rPr lang="sr-Latn-ME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osnovu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odobrenja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pravnog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lica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koje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upravlja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zaštićenim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područjem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uz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prethodno</a:t>
            </a:r>
            <a:r>
              <a:rPr lang="sr-Latn-ME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pribavljeno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mišljenje</a:t>
            </a:r>
            <a:r>
              <a:rPr lang="en-US" sz="2400" dirty="0">
                <a:solidFill>
                  <a:schemeClr val="tx2"/>
                </a:solidFill>
              </a:rPr>
              <a:t> organa </a:t>
            </a:r>
            <a:r>
              <a:rPr lang="en-US" sz="2400" dirty="0" err="1">
                <a:solidFill>
                  <a:schemeClr val="tx2"/>
                </a:solidFill>
              </a:rPr>
              <a:t>uprave</a:t>
            </a:r>
            <a:endParaRPr lang="en-US" sz="24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47A3A52F-BCB3-444D-9372-EE018B135C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>
            <a:off x="8535970" y="4114799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91E32C13-DED6-4967-85B8-68DD77103F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38DDA515-BC6A-47FB-951E-E1E7928750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B97EEFA7-6787-4EC0-8284-6D3D273061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1A9621AC-50AB-4B43-896D-78FE571A38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1219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89C5E17-24D0-4696-A3C5-A2261FB455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929B58F-2358-44CC-ACE5-EF1BD3C6C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7148DA-4901-9717-020B-2FA18F515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15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chemeClr val="tx2"/>
                </a:solidFill>
                <a:effectLst/>
              </a:rPr>
              <a:t>Nacionalni par</a:t>
            </a:r>
            <a:r>
              <a:rPr lang="sr-Latn-ME" sz="3600" b="1" i="0" dirty="0">
                <a:solidFill>
                  <a:schemeClr val="tx2"/>
                </a:solidFill>
                <a:effectLst/>
              </a:rPr>
              <a:t>k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br>
              <a:rPr lang="en-US" sz="3600" dirty="0">
                <a:solidFill>
                  <a:schemeClr val="tx2"/>
                </a:solidFill>
              </a:rPr>
            </a:b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09DA5303-A1AF-4830-806C-51FCD9618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4FAAA8C8-4EB7-45F1-BF24-3EF0F4DC44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A77FC097-E4F2-4A45-82E8-3808FA553C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D0DF88B0-FA8A-47F5-8EAC-1880B1A51B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3EC655-ECE9-574C-637E-882AA1244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675" y="381000"/>
            <a:ext cx="7048500" cy="6105525"/>
          </a:xfrm>
        </p:spPr>
        <p:txBody>
          <a:bodyPr anchor="ctr">
            <a:normAutofit/>
          </a:bodyPr>
          <a:lstStyle/>
          <a:p>
            <a:r>
              <a:rPr lang="sr-Latn-ME" dirty="0">
                <a:solidFill>
                  <a:schemeClr val="tx2"/>
                </a:solidFill>
              </a:rPr>
              <a:t>N</a:t>
            </a:r>
            <a:r>
              <a:rPr lang="en-US" dirty="0" err="1">
                <a:solidFill>
                  <a:schemeClr val="tx2"/>
                </a:solidFill>
              </a:rPr>
              <a:t>acionalni</a:t>
            </a:r>
            <a:r>
              <a:rPr lang="en-US" dirty="0">
                <a:solidFill>
                  <a:schemeClr val="tx2"/>
                </a:solidFill>
              </a:rPr>
              <a:t> park je </a:t>
            </a:r>
            <a:r>
              <a:rPr lang="en-US" dirty="0" err="1">
                <a:solidFill>
                  <a:schemeClr val="tx2"/>
                </a:solidFill>
              </a:rPr>
              <a:t>prirodno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područje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kopna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ili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područje</a:t>
            </a:r>
            <a:r>
              <a:rPr lang="en-US" dirty="0">
                <a:solidFill>
                  <a:schemeClr val="tx2"/>
                </a:solidFill>
              </a:rPr>
              <a:t> mora, </a:t>
            </a:r>
            <a:r>
              <a:rPr lang="en-US" dirty="0" err="1">
                <a:solidFill>
                  <a:schemeClr val="tx2"/>
                </a:solidFill>
              </a:rPr>
              <a:t>odnosno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kopna</a:t>
            </a:r>
            <a:r>
              <a:rPr lang="en-US" dirty="0">
                <a:solidFill>
                  <a:schemeClr val="tx2"/>
                </a:solidFill>
              </a:rPr>
              <a:t> i mora </a:t>
            </a:r>
            <a:r>
              <a:rPr lang="en-US" dirty="0" err="1">
                <a:solidFill>
                  <a:schemeClr val="tx2"/>
                </a:solidFill>
              </a:rPr>
              <a:t>koje</a:t>
            </a:r>
            <a:r>
              <a:rPr lang="en-US" dirty="0">
                <a:solidFill>
                  <a:schemeClr val="tx2"/>
                </a:solidFill>
              </a:rPr>
              <a:t> je </a:t>
            </a:r>
            <a:r>
              <a:rPr lang="en-US" dirty="0" err="1">
                <a:solidFill>
                  <a:schemeClr val="tx2"/>
                </a:solidFill>
              </a:rPr>
              <a:t>određeno</a:t>
            </a:r>
            <a:r>
              <a:rPr lang="en-US" dirty="0">
                <a:solidFill>
                  <a:schemeClr val="tx2"/>
                </a:solidFill>
              </a:rPr>
              <a:t> da </a:t>
            </a:r>
            <a:r>
              <a:rPr lang="en-US" dirty="0" err="1">
                <a:solidFill>
                  <a:schemeClr val="tx2"/>
                </a:solidFill>
              </a:rPr>
              <a:t>štiti</a:t>
            </a:r>
            <a:r>
              <a:rPr lang="sr-Latn-ME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ekološki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integritet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jednog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ili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više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ekosistema</a:t>
            </a:r>
            <a:r>
              <a:rPr lang="en-US" dirty="0">
                <a:solidFill>
                  <a:schemeClr val="tx2"/>
                </a:solidFill>
              </a:rPr>
              <a:t> za </a:t>
            </a:r>
            <a:r>
              <a:rPr lang="en-US" dirty="0" err="1">
                <a:solidFill>
                  <a:schemeClr val="tx2"/>
                </a:solidFill>
              </a:rPr>
              <a:t>sadašnje</a:t>
            </a:r>
            <a:r>
              <a:rPr lang="en-US" dirty="0">
                <a:solidFill>
                  <a:schemeClr val="tx2"/>
                </a:solidFill>
              </a:rPr>
              <a:t> i </a:t>
            </a:r>
            <a:r>
              <a:rPr lang="en-US" dirty="0" err="1">
                <a:solidFill>
                  <a:schemeClr val="tx2"/>
                </a:solidFill>
              </a:rPr>
              <a:t>buduće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generacije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radi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onemogućavanja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neadekvatnog</a:t>
            </a:r>
            <a:r>
              <a:rPr lang="sr-Latn-ME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korišćenja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prirodnih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dobara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ili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drugih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štetnih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radnji</a:t>
            </a:r>
            <a:r>
              <a:rPr lang="en-US" dirty="0">
                <a:solidFill>
                  <a:schemeClr val="tx2"/>
                </a:solidFill>
              </a:rPr>
              <a:t> i </a:t>
            </a:r>
            <a:r>
              <a:rPr lang="en-US" dirty="0" err="1">
                <a:solidFill>
                  <a:schemeClr val="tx2"/>
                </a:solidFill>
              </a:rPr>
              <a:t>aktivnosti</a:t>
            </a:r>
            <a:r>
              <a:rPr lang="en-US" dirty="0">
                <a:solidFill>
                  <a:schemeClr val="tx2"/>
                </a:solidFill>
              </a:rPr>
              <a:t> i </a:t>
            </a:r>
            <a:r>
              <a:rPr lang="en-US" dirty="0" err="1">
                <a:solidFill>
                  <a:schemeClr val="tx2"/>
                </a:solidFill>
              </a:rPr>
              <a:t>obezbjeđivanja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duhovnih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naučnih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obrazovnih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sr-Latn-ME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rekreativnih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potreba</a:t>
            </a:r>
            <a:r>
              <a:rPr lang="en-US" dirty="0">
                <a:solidFill>
                  <a:schemeClr val="tx2"/>
                </a:solidFill>
              </a:rPr>
              <a:t> i </a:t>
            </a:r>
            <a:r>
              <a:rPr lang="en-US" dirty="0" err="1">
                <a:solidFill>
                  <a:schemeClr val="tx2"/>
                </a:solidFill>
              </a:rPr>
              <a:t>potreba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posjetilaca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koje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saglasne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očuvanjem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životne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sredine</a:t>
            </a:r>
            <a:r>
              <a:rPr lang="en-US" dirty="0">
                <a:solidFill>
                  <a:schemeClr val="tx2"/>
                </a:solidFill>
              </a:rPr>
              <a:t> i </a:t>
            </a:r>
            <a:r>
              <a:rPr lang="en-US" dirty="0" err="1">
                <a:solidFill>
                  <a:schemeClr val="tx2"/>
                </a:solidFill>
              </a:rPr>
              <a:t>kulture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r>
              <a:rPr lang="en-US" dirty="0">
                <a:solidFill>
                  <a:schemeClr val="tx2"/>
                </a:solidFill>
              </a:rPr>
              <a:t>U </a:t>
            </a:r>
            <a:r>
              <a:rPr lang="en-US" dirty="0" err="1">
                <a:solidFill>
                  <a:schemeClr val="tx2"/>
                </a:solidFill>
              </a:rPr>
              <a:t>nacionalnom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parku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zabranjeno</a:t>
            </a:r>
            <a:r>
              <a:rPr lang="en-US" dirty="0">
                <a:solidFill>
                  <a:schemeClr val="tx2"/>
                </a:solidFill>
              </a:rPr>
              <a:t> je </a:t>
            </a:r>
            <a:r>
              <a:rPr lang="en-US" dirty="0" err="1">
                <a:solidFill>
                  <a:schemeClr val="tx2"/>
                </a:solidFill>
              </a:rPr>
              <a:t>vršiti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radnje</a:t>
            </a:r>
            <a:r>
              <a:rPr lang="en-US" dirty="0">
                <a:solidFill>
                  <a:schemeClr val="tx2"/>
                </a:solidFill>
              </a:rPr>
              <a:t> i </a:t>
            </a:r>
            <a:r>
              <a:rPr lang="en-US" dirty="0" err="1">
                <a:solidFill>
                  <a:schemeClr val="tx2"/>
                </a:solidFill>
              </a:rPr>
              <a:t>aktivnosti</a:t>
            </a:r>
            <a:r>
              <a:rPr lang="en-US" dirty="0">
                <a:solidFill>
                  <a:schemeClr val="tx2"/>
                </a:solidFill>
              </a:rPr>
              <a:t> i </a:t>
            </a:r>
            <a:r>
              <a:rPr lang="en-US" dirty="0" err="1">
                <a:solidFill>
                  <a:schemeClr val="tx2"/>
                </a:solidFill>
              </a:rPr>
              <a:t>obavljati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djelatnosti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kojima</a:t>
            </a:r>
            <a:r>
              <a:rPr lang="en-US" dirty="0">
                <a:solidFill>
                  <a:schemeClr val="tx2"/>
                </a:solidFill>
              </a:rPr>
              <a:t> se </a:t>
            </a:r>
            <a:r>
              <a:rPr lang="en-US" dirty="0" err="1">
                <a:solidFill>
                  <a:schemeClr val="tx2"/>
                </a:solidFill>
              </a:rPr>
              <a:t>ugrožava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izvornost</a:t>
            </a:r>
            <a:r>
              <a:rPr lang="sr-Latn-ME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prirod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919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F75AD06-DFC4-4B3A-8490-330823D081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C587C93-0840-40DF-96D5-D1F2137E64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4F9FA2-2993-BB57-62F2-DD62B3BEA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01859"/>
            <a:ext cx="4130185" cy="4054282"/>
          </a:xfrm>
        </p:spPr>
        <p:txBody>
          <a:bodyPr>
            <a:normAutofit/>
          </a:bodyPr>
          <a:lstStyle/>
          <a:p>
            <a:r>
              <a:rPr lang="sr-Latn-ME" sz="3600" b="1">
                <a:solidFill>
                  <a:schemeClr val="tx2"/>
                </a:solidFill>
              </a:rPr>
              <a:t>P</a:t>
            </a:r>
            <a:r>
              <a:rPr lang="en-US" sz="3600" b="1">
                <a:solidFill>
                  <a:schemeClr val="tx2"/>
                </a:solidFill>
              </a:rPr>
              <a:t>osebni rezervat prirod</a:t>
            </a:r>
            <a:r>
              <a:rPr lang="sr-Latn-ME" sz="3600" b="1">
                <a:solidFill>
                  <a:schemeClr val="tx2"/>
                </a:solidFill>
              </a:rPr>
              <a:t>e</a:t>
            </a:r>
            <a:endParaRPr lang="en-US" sz="3600" b="1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5E02D55A-F529-4B19-BAF9-F63240A7B4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13839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60367E3C-3947-493D-9458-5955DB20AE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1E8D9785-21DB-4CE6-B138-2999AD6161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43AA5AD5-8F29-4165-8112-305DDDDDD0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A4EC0CF-F38F-4D7F-B48D-9A26E814DF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16FEF-0E5F-0BD8-2B84-437ADA4B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0026" y="666750"/>
            <a:ext cx="7534274" cy="5524500"/>
          </a:xfrm>
        </p:spPr>
        <p:txBody>
          <a:bodyPr anchor="ctr">
            <a:normAutofit/>
          </a:bodyPr>
          <a:lstStyle/>
          <a:p>
            <a:r>
              <a:rPr lang="sr-Latn-ME" dirty="0">
                <a:solidFill>
                  <a:schemeClr val="tx2"/>
                </a:solidFill>
              </a:rPr>
              <a:t>P</a:t>
            </a:r>
            <a:r>
              <a:rPr lang="en-US" dirty="0" err="1">
                <a:solidFill>
                  <a:schemeClr val="tx2"/>
                </a:solidFill>
              </a:rPr>
              <a:t>osebni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rezervat</a:t>
            </a:r>
            <a:r>
              <a:rPr lang="en-US" dirty="0">
                <a:solidFill>
                  <a:schemeClr val="tx2"/>
                </a:solidFill>
              </a:rPr>
              <a:t> prirode je </a:t>
            </a:r>
            <a:r>
              <a:rPr lang="en-US" dirty="0" err="1">
                <a:solidFill>
                  <a:schemeClr val="tx2"/>
                </a:solidFill>
              </a:rPr>
              <a:t>područje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kopna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ili</a:t>
            </a:r>
            <a:r>
              <a:rPr lang="en-US" dirty="0">
                <a:solidFill>
                  <a:schemeClr val="tx2"/>
                </a:solidFill>
              </a:rPr>
              <a:t> mora, </a:t>
            </a:r>
            <a:r>
              <a:rPr lang="en-US" dirty="0" err="1">
                <a:solidFill>
                  <a:schemeClr val="tx2"/>
                </a:solidFill>
              </a:rPr>
              <a:t>odnosno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kopna</a:t>
            </a:r>
            <a:r>
              <a:rPr lang="en-US" dirty="0">
                <a:solidFill>
                  <a:schemeClr val="tx2"/>
                </a:solidFill>
              </a:rPr>
              <a:t> i mora od </a:t>
            </a:r>
            <a:r>
              <a:rPr lang="en-US" dirty="0" err="1">
                <a:solidFill>
                  <a:schemeClr val="tx2"/>
                </a:solidFill>
              </a:rPr>
              <a:t>naročitog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značaja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zbog</a:t>
            </a:r>
            <a:r>
              <a:rPr lang="sr-Latn-ME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jedinstvenosti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rijetkosti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ili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reprezentativnosti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prirodnih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vrijednosti</a:t>
            </a:r>
            <a:r>
              <a:rPr lang="en-US" dirty="0">
                <a:solidFill>
                  <a:schemeClr val="tx2"/>
                </a:solidFill>
              </a:rPr>
              <a:t>, a </a:t>
            </a:r>
            <a:r>
              <a:rPr lang="en-US" dirty="0" err="1">
                <a:solidFill>
                  <a:schemeClr val="tx2"/>
                </a:solidFill>
              </a:rPr>
              <a:t>koje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obuhvata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stanište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ugrožene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divlje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vrste</a:t>
            </a:r>
            <a:r>
              <a:rPr lang="sr-Latn-ME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biljaka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životinja</a:t>
            </a:r>
            <a:r>
              <a:rPr lang="en-US" dirty="0">
                <a:solidFill>
                  <a:schemeClr val="tx2"/>
                </a:solidFill>
              </a:rPr>
              <a:t> i </a:t>
            </a:r>
            <a:r>
              <a:rPr lang="en-US" dirty="0" err="1">
                <a:solidFill>
                  <a:schemeClr val="tx2"/>
                </a:solidFill>
              </a:rPr>
              <a:t>gljiva</a:t>
            </a:r>
            <a:r>
              <a:rPr lang="en-US" dirty="0">
                <a:solidFill>
                  <a:schemeClr val="tx2"/>
                </a:solidFill>
              </a:rPr>
              <a:t>, u </a:t>
            </a:r>
            <a:r>
              <a:rPr lang="en-US" dirty="0" err="1">
                <a:solidFill>
                  <a:schemeClr val="tx2"/>
                </a:solidFill>
              </a:rPr>
              <a:t>kojem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čovjek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živi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usklađeno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prirodom</a:t>
            </a:r>
            <a:r>
              <a:rPr lang="en-US" dirty="0">
                <a:solidFill>
                  <a:schemeClr val="tx2"/>
                </a:solidFill>
              </a:rPr>
              <a:t> i </a:t>
            </a:r>
            <a:r>
              <a:rPr lang="en-US" dirty="0" err="1">
                <a:solidFill>
                  <a:schemeClr val="tx2"/>
                </a:solidFill>
              </a:rPr>
              <a:t>koje</a:t>
            </a:r>
            <a:r>
              <a:rPr lang="en-US" dirty="0">
                <a:solidFill>
                  <a:schemeClr val="tx2"/>
                </a:solidFill>
              </a:rPr>
              <a:t> se </a:t>
            </a:r>
            <a:r>
              <a:rPr lang="en-US" dirty="0" err="1">
                <a:solidFill>
                  <a:schemeClr val="tx2"/>
                </a:solidFill>
              </a:rPr>
              <a:t>štiti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radi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očuvanja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prirodnih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uslova</a:t>
            </a:r>
            <a:r>
              <a:rPr lang="en-US" dirty="0">
                <a:solidFill>
                  <a:schemeClr val="tx2"/>
                </a:solidFill>
              </a:rPr>
              <a:t> i</a:t>
            </a:r>
            <a:r>
              <a:rPr lang="sr-Latn-ME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vrijednosti</a:t>
            </a:r>
            <a:endParaRPr lang="sr-Latn-ME" dirty="0">
              <a:solidFill>
                <a:schemeClr val="tx2"/>
              </a:solidFill>
            </a:endParaRPr>
          </a:p>
          <a:p>
            <a:r>
              <a:rPr lang="sr-Latn-ME" dirty="0">
                <a:solidFill>
                  <a:schemeClr val="tx2"/>
                </a:solidFill>
              </a:rPr>
              <a:t>P</a:t>
            </a:r>
            <a:r>
              <a:rPr lang="en-US" dirty="0" err="1">
                <a:solidFill>
                  <a:schemeClr val="tx2"/>
                </a:solidFill>
              </a:rPr>
              <a:t>osebni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rezervat</a:t>
            </a:r>
            <a:r>
              <a:rPr lang="en-US" dirty="0">
                <a:solidFill>
                  <a:schemeClr val="tx2"/>
                </a:solidFill>
              </a:rPr>
              <a:t> prirode </a:t>
            </a:r>
            <a:r>
              <a:rPr lang="en-US" dirty="0" err="1">
                <a:solidFill>
                  <a:schemeClr val="tx2"/>
                </a:solidFill>
              </a:rPr>
              <a:t>može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biti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prirodnom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poluprirodnom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ili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antropogenom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područj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47A3A52F-BCB3-444D-9372-EE018B135C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>
            <a:off x="8535970" y="4114799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91E32C13-DED6-4967-85B8-68DD77103F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38DDA515-BC6A-47FB-951E-E1E7928750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B97EEFA7-6787-4EC0-8284-6D3D273061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1A9621AC-50AB-4B43-896D-78FE571A38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2986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xmlns="" id="{4BC99CB9-DDAD-44A2-8A1C-E3AF4E72DF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xmlns="" id="{1561AEE4-4E38-4BAC-976D-E0DE523FC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11">
            <a:extLst>
              <a:ext uri="{FF2B5EF4-FFF2-40B4-BE49-F238E27FC236}">
                <a16:creationId xmlns:a16="http://schemas.microsoft.com/office/drawing/2014/main" xmlns="" id="{F0BC676B-D19A-44DB-910A-0C0E6D4339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3" name="Freeform: Shape 12">
              <a:extLst>
                <a:ext uri="{FF2B5EF4-FFF2-40B4-BE49-F238E27FC236}">
                  <a16:creationId xmlns:a16="http://schemas.microsoft.com/office/drawing/2014/main" xmlns="" id="{999AA485-A13F-4455-814E-C116AD7E04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13">
              <a:extLst>
                <a:ext uri="{FF2B5EF4-FFF2-40B4-BE49-F238E27FC236}">
                  <a16:creationId xmlns:a16="http://schemas.microsoft.com/office/drawing/2014/main" xmlns="" id="{9C90D55F-0AFB-45E5-8815-A4701774CE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: Shape 14">
              <a:extLst>
                <a:ext uri="{FF2B5EF4-FFF2-40B4-BE49-F238E27FC236}">
                  <a16:creationId xmlns:a16="http://schemas.microsoft.com/office/drawing/2014/main" xmlns="" id="{D476B6C1-4A41-48E6-8540-FC48FCD769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3347F445-D2CA-4FEB-AB8E-7A47AB57CD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2F1B3D8-301E-4A54-9284-EB14E9056B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E4B9C67-860A-4569-AC84-3ADE433D1C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1175B763-A6E6-4AD1-9138-9B1164A7A8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43CA23-FD48-C9C3-8159-144C22896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0979" y="105436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sr-Latn-ME" sz="3600" b="1" dirty="0">
                <a:solidFill>
                  <a:schemeClr val="tx2"/>
                </a:solidFill>
              </a:rPr>
              <a:t>Park prirode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56A1FA-3871-835C-184F-C88C99C70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729" y="1771650"/>
            <a:ext cx="5925195" cy="4514850"/>
          </a:xfrm>
        </p:spPr>
        <p:txBody>
          <a:bodyPr anchor="t">
            <a:normAutofit/>
          </a:bodyPr>
          <a:lstStyle/>
          <a:p>
            <a:r>
              <a:rPr lang="sr-Latn-ME" sz="3200" dirty="0">
                <a:solidFill>
                  <a:schemeClr val="tx2"/>
                </a:solidFill>
              </a:rPr>
              <a:t>P</a:t>
            </a:r>
            <a:r>
              <a:rPr lang="en-US" sz="3200" dirty="0">
                <a:solidFill>
                  <a:schemeClr val="tx2"/>
                </a:solidFill>
              </a:rPr>
              <a:t>ark prirode je </a:t>
            </a:r>
            <a:r>
              <a:rPr lang="en-US" sz="3200" dirty="0" err="1">
                <a:solidFill>
                  <a:schemeClr val="tx2"/>
                </a:solidFill>
              </a:rPr>
              <a:t>prostrano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prirodno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ili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dijelom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kultivisano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područje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kopna</a:t>
            </a:r>
            <a:r>
              <a:rPr lang="en-US" sz="3200" dirty="0">
                <a:solidFill>
                  <a:schemeClr val="tx2"/>
                </a:solidFill>
              </a:rPr>
              <a:t> i/</a:t>
            </a:r>
            <a:r>
              <a:rPr lang="en-US" sz="3200" dirty="0" err="1">
                <a:solidFill>
                  <a:schemeClr val="tx2"/>
                </a:solidFill>
              </a:rPr>
              <a:t>ili</a:t>
            </a:r>
            <a:r>
              <a:rPr lang="en-US" sz="3200" dirty="0">
                <a:solidFill>
                  <a:schemeClr val="tx2"/>
                </a:solidFill>
              </a:rPr>
              <a:t> mora, </a:t>
            </a:r>
            <a:r>
              <a:rPr lang="en-US" sz="3200" dirty="0" err="1">
                <a:solidFill>
                  <a:schemeClr val="tx2"/>
                </a:solidFill>
              </a:rPr>
              <a:t>koje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karakteriše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visok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nivo</a:t>
            </a:r>
            <a:r>
              <a:rPr lang="sr-Latn-ME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biološke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raznovrsnosti</a:t>
            </a:r>
            <a:r>
              <a:rPr lang="en-US" sz="3200" dirty="0">
                <a:solidFill>
                  <a:schemeClr val="tx2"/>
                </a:solidFill>
              </a:rPr>
              <a:t> i/</a:t>
            </a:r>
            <a:r>
              <a:rPr lang="en-US" sz="3200" dirty="0" err="1">
                <a:solidFill>
                  <a:schemeClr val="tx2"/>
                </a:solidFill>
              </a:rPr>
              <a:t>ili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geoloških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vrijednosti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sa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značajnim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predionim</a:t>
            </a:r>
            <a:r>
              <a:rPr lang="en-US" sz="3200" dirty="0">
                <a:solidFill>
                  <a:schemeClr val="tx2"/>
                </a:solidFill>
              </a:rPr>
              <a:t>, </a:t>
            </a:r>
            <a:r>
              <a:rPr lang="en-US" sz="3200" dirty="0" err="1">
                <a:solidFill>
                  <a:schemeClr val="tx2"/>
                </a:solidFill>
              </a:rPr>
              <a:t>kulturno-istorijskim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vrijednostima</a:t>
            </a:r>
            <a:r>
              <a:rPr lang="en-US" sz="3200" dirty="0">
                <a:solidFill>
                  <a:schemeClr val="tx2"/>
                </a:solidFill>
              </a:rPr>
              <a:t> i</a:t>
            </a:r>
            <a:r>
              <a:rPr lang="sr-Latn-ME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ekološkim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obilježjima</a:t>
            </a:r>
            <a:r>
              <a:rPr lang="en-US" sz="3200" dirty="0">
                <a:solidFill>
                  <a:schemeClr val="tx2"/>
                </a:solidFill>
              </a:rPr>
              <a:t> od </a:t>
            </a:r>
            <a:r>
              <a:rPr lang="en-US" sz="3200" dirty="0" err="1">
                <a:solidFill>
                  <a:schemeClr val="tx2"/>
                </a:solidFill>
              </a:rPr>
              <a:t>nacionalnog</a:t>
            </a:r>
            <a:r>
              <a:rPr lang="en-US" sz="3200" dirty="0">
                <a:solidFill>
                  <a:schemeClr val="tx2"/>
                </a:solidFill>
              </a:rPr>
              <a:t> i </a:t>
            </a:r>
            <a:r>
              <a:rPr lang="en-US" sz="3200" dirty="0" err="1">
                <a:solidFill>
                  <a:schemeClr val="tx2"/>
                </a:solidFill>
              </a:rPr>
              <a:t>međunarodnog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značaja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551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8873D23-2DCF-4B31-A009-95721C06E8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13EF075-D4EF-4929-ADBC-91B27DA199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AA26DFA-AAB2-4973-9C17-16D587C7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3F407F11-7321-4BF6-8536-CCE8E34245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06AC5DCC-C3CC-4FD5-AD4E-13A1BE5F7F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4BBCC2F4-EFA7-4AF4-B538-AC4022D90F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A9D1364-B6A3-44CB-9FBA-C528F0CE9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90AB82-9905-376C-90AA-639935D70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sr-Latn-ME" sz="3600" b="1">
                <a:solidFill>
                  <a:schemeClr val="tx2"/>
                </a:solidFill>
              </a:rPr>
              <a:t>S</a:t>
            </a:r>
            <a:r>
              <a:rPr lang="en-US" sz="3600" b="1">
                <a:solidFill>
                  <a:schemeClr val="tx2"/>
                </a:solidFill>
              </a:rPr>
              <a:t>pomenik prirod</a:t>
            </a:r>
            <a:r>
              <a:rPr lang="sr-Latn-ME" sz="3600" b="1">
                <a:solidFill>
                  <a:schemeClr val="tx2"/>
                </a:solidFill>
              </a:rPr>
              <a:t>e</a:t>
            </a:r>
            <a:endParaRPr lang="en-US" sz="3600" b="1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6A6974-C1B2-EE73-7260-2A1083081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Autofit/>
          </a:bodyPr>
          <a:lstStyle/>
          <a:p>
            <a:r>
              <a:rPr lang="sr-Latn-ME" sz="3200" dirty="0">
                <a:solidFill>
                  <a:schemeClr val="tx2"/>
                </a:solidFill>
              </a:rPr>
              <a:t>S</a:t>
            </a:r>
            <a:r>
              <a:rPr lang="en-US" sz="3200" dirty="0" err="1">
                <a:solidFill>
                  <a:schemeClr val="tx2"/>
                </a:solidFill>
              </a:rPr>
              <a:t>pomenik</a:t>
            </a:r>
            <a:r>
              <a:rPr lang="en-US" sz="3200" dirty="0">
                <a:solidFill>
                  <a:schemeClr val="tx2"/>
                </a:solidFill>
              </a:rPr>
              <a:t> prirode je </a:t>
            </a:r>
            <a:r>
              <a:rPr lang="en-US" sz="3200" dirty="0" err="1">
                <a:solidFill>
                  <a:schemeClr val="tx2"/>
                </a:solidFill>
              </a:rPr>
              <a:t>područje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kopna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ili</a:t>
            </a:r>
            <a:r>
              <a:rPr lang="en-US" sz="3200" dirty="0">
                <a:solidFill>
                  <a:schemeClr val="tx2"/>
                </a:solidFill>
              </a:rPr>
              <a:t> mora, </a:t>
            </a:r>
            <a:r>
              <a:rPr lang="en-US" sz="3200" dirty="0" err="1">
                <a:solidFill>
                  <a:schemeClr val="tx2"/>
                </a:solidFill>
              </a:rPr>
              <a:t>odnosno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kopna</a:t>
            </a:r>
            <a:r>
              <a:rPr lang="en-US" sz="3200" dirty="0">
                <a:solidFill>
                  <a:schemeClr val="tx2"/>
                </a:solidFill>
              </a:rPr>
              <a:t> i mora u </a:t>
            </a:r>
            <a:r>
              <a:rPr lang="en-US" sz="3200" dirty="0" err="1">
                <a:solidFill>
                  <a:schemeClr val="tx2"/>
                </a:solidFill>
              </a:rPr>
              <a:t>kojem</a:t>
            </a:r>
            <a:r>
              <a:rPr lang="en-US" sz="3200" dirty="0">
                <a:solidFill>
                  <a:schemeClr val="tx2"/>
                </a:solidFill>
              </a:rPr>
              <a:t> se </a:t>
            </a:r>
            <a:r>
              <a:rPr lang="en-US" sz="3200" dirty="0" err="1">
                <a:solidFill>
                  <a:schemeClr val="tx2"/>
                </a:solidFill>
              </a:rPr>
              <a:t>nalazi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jedan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ili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više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prirodnih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ili</a:t>
            </a:r>
            <a:r>
              <a:rPr lang="sr-Latn-ME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prirodno-kulturnih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oblika</a:t>
            </a:r>
            <a:r>
              <a:rPr lang="en-US" sz="3200" dirty="0">
                <a:solidFill>
                  <a:schemeClr val="tx2"/>
                </a:solidFill>
              </a:rPr>
              <a:t>, koji </a:t>
            </a:r>
            <a:r>
              <a:rPr lang="en-US" sz="3200" dirty="0" err="1">
                <a:solidFill>
                  <a:schemeClr val="tx2"/>
                </a:solidFill>
              </a:rPr>
              <a:t>imaju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ekološku</a:t>
            </a:r>
            <a:r>
              <a:rPr lang="en-US" sz="3200" dirty="0">
                <a:solidFill>
                  <a:schemeClr val="tx2"/>
                </a:solidFill>
              </a:rPr>
              <a:t>, </a:t>
            </a:r>
            <a:r>
              <a:rPr lang="en-US" sz="3200" dirty="0" err="1">
                <a:solidFill>
                  <a:schemeClr val="tx2"/>
                </a:solidFill>
              </a:rPr>
              <a:t>naučnu</a:t>
            </a:r>
            <a:r>
              <a:rPr lang="en-US" sz="3200" dirty="0">
                <a:solidFill>
                  <a:schemeClr val="tx2"/>
                </a:solidFill>
              </a:rPr>
              <a:t>, </a:t>
            </a:r>
            <a:r>
              <a:rPr lang="en-US" sz="3200" dirty="0" err="1">
                <a:solidFill>
                  <a:schemeClr val="tx2"/>
                </a:solidFill>
              </a:rPr>
              <a:t>estetsku</a:t>
            </a:r>
            <a:r>
              <a:rPr lang="en-US" sz="3200" dirty="0">
                <a:solidFill>
                  <a:schemeClr val="tx2"/>
                </a:solidFill>
              </a:rPr>
              <a:t>, </a:t>
            </a:r>
            <a:r>
              <a:rPr lang="en-US" sz="3200" dirty="0" err="1">
                <a:solidFill>
                  <a:schemeClr val="tx2"/>
                </a:solidFill>
              </a:rPr>
              <a:t>kulturnu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ili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obrazovnu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vrijednost</a:t>
            </a:r>
            <a:r>
              <a:rPr lang="en-US" sz="3200" dirty="0">
                <a:solidFill>
                  <a:schemeClr val="tx2"/>
                </a:solidFill>
              </a:rPr>
              <a:t>.</a:t>
            </a:r>
          </a:p>
          <a:p>
            <a:r>
              <a:rPr lang="en-US" sz="3200" dirty="0" err="1">
                <a:solidFill>
                  <a:schemeClr val="tx2"/>
                </a:solidFill>
              </a:rPr>
              <a:t>Spomenik</a:t>
            </a:r>
            <a:r>
              <a:rPr lang="en-US" sz="3200" dirty="0">
                <a:solidFill>
                  <a:schemeClr val="tx2"/>
                </a:solidFill>
              </a:rPr>
              <a:t> prirode </a:t>
            </a:r>
            <a:r>
              <a:rPr lang="en-US" sz="3200" dirty="0" err="1">
                <a:solidFill>
                  <a:schemeClr val="tx2"/>
                </a:solidFill>
              </a:rPr>
              <a:t>može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biti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na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prirodnom</a:t>
            </a:r>
            <a:r>
              <a:rPr lang="en-US" sz="3200" dirty="0">
                <a:solidFill>
                  <a:schemeClr val="tx2"/>
                </a:solidFill>
              </a:rPr>
              <a:t>, </a:t>
            </a:r>
            <a:r>
              <a:rPr lang="en-US" sz="3200" dirty="0" err="1">
                <a:solidFill>
                  <a:schemeClr val="tx2"/>
                </a:solidFill>
              </a:rPr>
              <a:t>poluprirodnom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ili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antropogenom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području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26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1612</Words>
  <Application>Microsoft Office PowerPoint</Application>
  <PresentationFormat>Widescreen</PresentationFormat>
  <Paragraphs>128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Vrste zaštićenih prirodnih dobara u Crnoj Gori</vt:lpstr>
      <vt:lpstr>PowerPoint Presentation</vt:lpstr>
      <vt:lpstr>Vrste ZPD prema IUCN (Međunarodnoj uniji za zaštitu prirode) </vt:lpstr>
      <vt:lpstr>Zakon o zaštiti prirode- član 20</vt:lpstr>
      <vt:lpstr>Strogi rezervat prirode</vt:lpstr>
      <vt:lpstr>Nacionalni park  </vt:lpstr>
      <vt:lpstr>Posebni rezervat prirode</vt:lpstr>
      <vt:lpstr>Park prirode</vt:lpstr>
      <vt:lpstr>Spomenik prirode</vt:lpstr>
      <vt:lpstr>Predio izuzetnih odlika</vt:lpstr>
      <vt:lpstr>Nacionalna mreža zaštićenih područja Crne Gore</vt:lpstr>
      <vt:lpstr>Strogi rezervat prirode</vt:lpstr>
      <vt:lpstr>Parkovi prirode</vt:lpstr>
      <vt:lpstr>Područje ekološke mreže- NATURA 2000</vt:lpstr>
      <vt:lpstr>Međunarodno zaštićena područja</vt:lpstr>
      <vt:lpstr>Upravljači zaštićenog područja</vt:lpstr>
      <vt:lpstr>Obaveze upravljača</vt:lpstr>
      <vt:lpstr>Sredstva za rad upravljača obezbjeđuju se iz: </vt:lpstr>
      <vt:lpstr>Korišćenje zaštićenih područja</vt:lpstr>
      <vt:lpstr>Postupak proglašavanja zaštićenih područja</vt:lpstr>
      <vt:lpstr>Preporuke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Vrste zaštićenih prirodnih dobara u Crnoj Gori</dc:title>
  <dc:creator>Jelena Marojevic</dc:creator>
  <cp:lastModifiedBy>Zoran</cp:lastModifiedBy>
  <cp:revision>1</cp:revision>
  <dcterms:created xsi:type="dcterms:W3CDTF">2023-05-28T21:43:56Z</dcterms:created>
  <dcterms:modified xsi:type="dcterms:W3CDTF">2023-06-03T21:10:14Z</dcterms:modified>
</cp:coreProperties>
</file>