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29" r:id="rId2"/>
    <p:sldMasterId id="2147483964" r:id="rId3"/>
    <p:sldMasterId id="2147483981" r:id="rId4"/>
  </p:sldMasterIdLst>
  <p:notesMasterIdLst>
    <p:notesMasterId r:id="rId31"/>
  </p:notesMasterIdLst>
  <p:sldIdLst>
    <p:sldId id="256" r:id="rId5"/>
    <p:sldId id="264" r:id="rId6"/>
    <p:sldId id="257" r:id="rId7"/>
    <p:sldId id="260" r:id="rId8"/>
    <p:sldId id="258" r:id="rId9"/>
    <p:sldId id="259" r:id="rId10"/>
    <p:sldId id="261" r:id="rId11"/>
    <p:sldId id="262" r:id="rId12"/>
    <p:sldId id="263" r:id="rId13"/>
    <p:sldId id="273" r:id="rId14"/>
    <p:sldId id="286" r:id="rId15"/>
    <p:sldId id="274" r:id="rId16"/>
    <p:sldId id="268" r:id="rId17"/>
    <p:sldId id="269" r:id="rId18"/>
    <p:sldId id="270" r:id="rId19"/>
    <p:sldId id="275" r:id="rId20"/>
    <p:sldId id="285" r:id="rId21"/>
    <p:sldId id="277" r:id="rId22"/>
    <p:sldId id="271" r:id="rId23"/>
    <p:sldId id="278" r:id="rId24"/>
    <p:sldId id="280" r:id="rId25"/>
    <p:sldId id="282" r:id="rId26"/>
    <p:sldId id="281" r:id="rId27"/>
    <p:sldId id="279" r:id="rId28"/>
    <p:sldId id="284"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F8C4B-D16F-4F46-B14B-D279191BCF02}" type="datetimeFigureOut">
              <a:rPr lang="en-US" smtClean="0"/>
              <a:t>6/5/2023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45293-136E-40BB-8625-0B67767037E8}" type="slidenum">
              <a:rPr lang="en-US" smtClean="0"/>
              <a:t>‹#›</a:t>
            </a:fld>
            <a:endParaRPr lang="en-US"/>
          </a:p>
        </p:txBody>
      </p:sp>
    </p:spTree>
    <p:extLst>
      <p:ext uri="{BB962C8B-B14F-4D97-AF65-F5344CB8AC3E}">
        <p14:creationId xmlns:p14="http://schemas.microsoft.com/office/powerpoint/2010/main" val="323009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45293-136E-40BB-8625-0B67767037E8}" type="slidenum">
              <a:rPr lang="en-US" smtClean="0"/>
              <a:t>8</a:t>
            </a:fld>
            <a:endParaRPr lang="en-US"/>
          </a:p>
        </p:txBody>
      </p:sp>
    </p:spTree>
    <p:extLst>
      <p:ext uri="{BB962C8B-B14F-4D97-AF65-F5344CB8AC3E}">
        <p14:creationId xmlns:p14="http://schemas.microsoft.com/office/powerpoint/2010/main" val="324714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45293-136E-40BB-8625-0B67767037E8}" type="slidenum">
              <a:rPr lang="en-US" smtClean="0"/>
              <a:t>9</a:t>
            </a:fld>
            <a:endParaRPr lang="en-US"/>
          </a:p>
        </p:txBody>
      </p:sp>
    </p:spTree>
    <p:extLst>
      <p:ext uri="{BB962C8B-B14F-4D97-AF65-F5344CB8AC3E}">
        <p14:creationId xmlns:p14="http://schemas.microsoft.com/office/powerpoint/2010/main" val="54624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45293-136E-40BB-8625-0B67767037E8}" type="slidenum">
              <a:rPr lang="en-US" smtClean="0"/>
              <a:t>17</a:t>
            </a:fld>
            <a:endParaRPr lang="en-US"/>
          </a:p>
        </p:txBody>
      </p:sp>
    </p:spTree>
    <p:extLst>
      <p:ext uri="{BB962C8B-B14F-4D97-AF65-F5344CB8AC3E}">
        <p14:creationId xmlns:p14="http://schemas.microsoft.com/office/powerpoint/2010/main" val="294241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933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64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157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173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7686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178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45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2574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039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6205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571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1807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0758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8957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668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1352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7290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2254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8317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0702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5512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3375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0560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8832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2696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2827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0321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6324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1159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2822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7516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4334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032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6796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9642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3291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6054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6087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3009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2902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2856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0541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7138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35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7661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8570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45386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8738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129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284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39759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1973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18256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64425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06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86753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604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1056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0132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433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8675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88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462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214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676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3.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6/5/2023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003608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6/5/2023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6006224"/>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6/5/2023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40919380"/>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6/5/2023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5212469"/>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hyperlink" Target="https://www.vijesti.me/tv/131736/zeljko-je-strah-i-trepet-za-krivolovce-u-hrvatskoj-veliki-novac-je-u-igri?fbclid=IwAR3l0k61PxQ7KcuZqpjzbq_q8GSJMo0kPorewa_QV3zvEytAeBmBwlzD4RE" TargetMode="Externa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4495800"/>
          </a:xfrm>
        </p:spPr>
        <p:txBody>
          <a:bodyPr>
            <a:normAutofit fontScale="90000"/>
          </a:bodyPr>
          <a:lstStyle/>
          <a:p>
            <a:pPr algn="ctr"/>
            <a:r>
              <a:rPr lang="sr-Latn-ME" dirty="0" smtClean="0"/>
              <a:t/>
            </a:r>
            <a:br>
              <a:rPr lang="sr-Latn-ME" dirty="0" smtClean="0"/>
            </a:br>
            <a:r>
              <a:rPr lang="sr-Latn-ME" dirty="0"/>
              <a:t/>
            </a:r>
            <a:br>
              <a:rPr lang="sr-Latn-ME" dirty="0"/>
            </a:br>
            <a:r>
              <a:rPr lang="en-GB" dirty="0" err="1" smtClean="0">
                <a:solidFill>
                  <a:schemeClr val="tx1"/>
                </a:solidFill>
              </a:rPr>
              <a:t>Zakonodavni</a:t>
            </a:r>
            <a:r>
              <a:rPr lang="en-GB" dirty="0" smtClean="0">
                <a:solidFill>
                  <a:schemeClr val="tx1"/>
                </a:solidFill>
              </a:rPr>
              <a:t> </a:t>
            </a:r>
            <a:r>
              <a:rPr lang="en-GB" dirty="0" err="1">
                <a:solidFill>
                  <a:schemeClr val="tx1"/>
                </a:solidFill>
              </a:rPr>
              <a:t>okvir</a:t>
            </a:r>
            <a:r>
              <a:rPr lang="en-GB" dirty="0">
                <a:solidFill>
                  <a:schemeClr val="tx1"/>
                </a:solidFill>
              </a:rPr>
              <a:t> </a:t>
            </a:r>
            <a:r>
              <a:rPr lang="en-GB" dirty="0" err="1">
                <a:solidFill>
                  <a:schemeClr val="tx1"/>
                </a:solidFill>
              </a:rPr>
              <a:t>za</a:t>
            </a:r>
            <a:r>
              <a:rPr lang="en-GB" dirty="0">
                <a:solidFill>
                  <a:schemeClr val="tx1"/>
                </a:solidFill>
              </a:rPr>
              <a:t> </a:t>
            </a:r>
            <a:r>
              <a:rPr lang="en-GB" dirty="0" err="1">
                <a:solidFill>
                  <a:schemeClr val="tx1"/>
                </a:solidFill>
              </a:rPr>
              <a:t>fizičku</a:t>
            </a:r>
            <a:r>
              <a:rPr lang="en-GB" dirty="0">
                <a:solidFill>
                  <a:schemeClr val="tx1"/>
                </a:solidFill>
              </a:rPr>
              <a:t> </a:t>
            </a:r>
            <a:r>
              <a:rPr lang="en-GB" dirty="0" err="1">
                <a:solidFill>
                  <a:schemeClr val="tx1"/>
                </a:solidFill>
              </a:rPr>
              <a:t>i</a:t>
            </a:r>
            <a:r>
              <a:rPr lang="en-GB" dirty="0">
                <a:solidFill>
                  <a:schemeClr val="tx1"/>
                </a:solidFill>
              </a:rPr>
              <a:t> </a:t>
            </a:r>
            <a:r>
              <a:rPr lang="en-GB" dirty="0" err="1">
                <a:solidFill>
                  <a:schemeClr val="tx1"/>
                </a:solidFill>
              </a:rPr>
              <a:t>stručnu</a:t>
            </a:r>
            <a:r>
              <a:rPr lang="en-GB" dirty="0">
                <a:solidFill>
                  <a:schemeClr val="tx1"/>
                </a:solidFill>
              </a:rPr>
              <a:t> </a:t>
            </a:r>
            <a:r>
              <a:rPr lang="en-GB" dirty="0" err="1">
                <a:solidFill>
                  <a:schemeClr val="tx1"/>
                </a:solidFill>
              </a:rPr>
              <a:t>zaštitu</a:t>
            </a:r>
            <a:r>
              <a:rPr lang="en-GB" dirty="0">
                <a:solidFill>
                  <a:schemeClr val="tx1"/>
                </a:solidFill>
              </a:rPr>
              <a:t> u </a:t>
            </a:r>
            <a:r>
              <a:rPr lang="en-GB" dirty="0" err="1">
                <a:solidFill>
                  <a:schemeClr val="tx1"/>
                </a:solidFill>
              </a:rPr>
              <a:t>zaštićenim</a:t>
            </a:r>
            <a:r>
              <a:rPr lang="en-GB" dirty="0">
                <a:solidFill>
                  <a:schemeClr val="tx1"/>
                </a:solidFill>
              </a:rPr>
              <a:t> </a:t>
            </a:r>
            <a:r>
              <a:rPr lang="en-GB" dirty="0" err="1" smtClean="0">
                <a:solidFill>
                  <a:schemeClr val="tx1"/>
                </a:solidFill>
              </a:rPr>
              <a:t>područjima</a:t>
            </a:r>
            <a:r>
              <a:rPr lang="sr-Latn-ME" dirty="0" smtClean="0">
                <a:solidFill>
                  <a:schemeClr val="tx1"/>
                </a:solidFill>
              </a:rPr>
              <a:t>;</a:t>
            </a:r>
            <a:r>
              <a:rPr lang="en-GB" dirty="0" smtClean="0">
                <a:solidFill>
                  <a:schemeClr val="tx1"/>
                </a:solidFill>
              </a:rPr>
              <a:t> </a:t>
            </a:r>
            <a:r>
              <a:rPr lang="sr-Latn-ME" dirty="0" smtClean="0">
                <a:solidFill>
                  <a:schemeClr val="tx1"/>
                </a:solidFill>
              </a:rPr>
              <a:t/>
            </a:r>
            <a:br>
              <a:rPr lang="sr-Latn-ME" dirty="0" smtClean="0">
                <a:solidFill>
                  <a:schemeClr val="tx1"/>
                </a:solidFill>
              </a:rPr>
            </a:br>
            <a:r>
              <a:rPr lang="sr-Latn-ME" dirty="0" smtClean="0">
                <a:solidFill>
                  <a:schemeClr val="tx1"/>
                </a:solidFill>
              </a:rPr>
              <a:t>N</a:t>
            </a:r>
            <a:r>
              <a:rPr lang="en-GB" dirty="0" err="1" smtClean="0">
                <a:solidFill>
                  <a:schemeClr val="tx1"/>
                </a:solidFill>
              </a:rPr>
              <a:t>adležnosti</a:t>
            </a:r>
            <a:r>
              <a:rPr lang="en-GB" dirty="0" smtClean="0">
                <a:solidFill>
                  <a:schemeClr val="tx1"/>
                </a:solidFill>
              </a:rPr>
              <a:t> </a:t>
            </a:r>
            <a:r>
              <a:rPr lang="en-GB" dirty="0" err="1" smtClean="0">
                <a:solidFill>
                  <a:schemeClr val="tx1"/>
                </a:solidFill>
              </a:rPr>
              <a:t>upravljača</a:t>
            </a:r>
            <a:r>
              <a:rPr lang="sr-Latn-ME" dirty="0" smtClean="0">
                <a:solidFill>
                  <a:schemeClr val="tx1"/>
                </a:solidFill>
              </a:rPr>
              <a:t>;</a:t>
            </a:r>
            <a:br>
              <a:rPr lang="sr-Latn-ME" dirty="0" smtClean="0">
                <a:solidFill>
                  <a:schemeClr val="tx1"/>
                </a:solidFill>
              </a:rPr>
            </a:br>
            <a:r>
              <a:rPr lang="sr-Latn-ME" dirty="0" smtClean="0">
                <a:solidFill>
                  <a:schemeClr val="tx1"/>
                </a:solidFill>
              </a:rPr>
              <a:t>U</a:t>
            </a:r>
            <a:r>
              <a:rPr lang="en-GB" dirty="0" smtClean="0">
                <a:solidFill>
                  <a:schemeClr val="tx1"/>
                </a:solidFill>
              </a:rPr>
              <a:t>loge </a:t>
            </a:r>
            <a:r>
              <a:rPr lang="en-GB" dirty="0" err="1">
                <a:solidFill>
                  <a:schemeClr val="tx1"/>
                </a:solidFill>
              </a:rPr>
              <a:t>drugih</a:t>
            </a:r>
            <a:r>
              <a:rPr lang="en-GB" dirty="0">
                <a:solidFill>
                  <a:schemeClr val="tx1"/>
                </a:solidFill>
              </a:rPr>
              <a:t> </a:t>
            </a:r>
            <a:r>
              <a:rPr lang="en-GB" dirty="0" err="1">
                <a:solidFill>
                  <a:schemeClr val="tx1"/>
                </a:solidFill>
              </a:rPr>
              <a:t>institucija</a:t>
            </a:r>
            <a:r>
              <a:rPr lang="en-GB" dirty="0">
                <a:solidFill>
                  <a:schemeClr val="tx1"/>
                </a:solidFill>
              </a:rPr>
              <a:t> </a:t>
            </a:r>
            <a:endParaRPr lang="sr-Latn-ME" dirty="0">
              <a:solidFill>
                <a:schemeClr val="tx1"/>
              </a:solidFill>
            </a:endParaRPr>
          </a:p>
        </p:txBody>
      </p:sp>
      <p:sp>
        <p:nvSpPr>
          <p:cNvPr id="3" name="Subtitle 2"/>
          <p:cNvSpPr>
            <a:spLocks noGrp="1"/>
          </p:cNvSpPr>
          <p:nvPr>
            <p:ph type="subTitle" idx="1"/>
          </p:nvPr>
        </p:nvSpPr>
        <p:spPr>
          <a:xfrm>
            <a:off x="0" y="5019136"/>
            <a:ext cx="9132498" cy="1828800"/>
          </a:xfrm>
        </p:spPr>
        <p:txBody>
          <a:bodyPr>
            <a:normAutofit/>
          </a:bodyPr>
          <a:lstStyle/>
          <a:p>
            <a:pPr algn="ctr"/>
            <a:r>
              <a:rPr lang="sr-Latn-ME" dirty="0"/>
              <a:t>Obuka za zaposlene u zaštićenim područjima  </a:t>
            </a:r>
          </a:p>
          <a:p>
            <a:pPr algn="ctr"/>
            <a:r>
              <a:rPr lang="sr-Latn-ME" dirty="0"/>
              <a:t>„Osnove za upravljanje zaštićenim područjima “</a:t>
            </a:r>
          </a:p>
          <a:p>
            <a:r>
              <a:rPr lang="sr-Latn-ME" sz="1900" dirty="0" smtClean="0"/>
              <a:t>Jun 2023.</a:t>
            </a:r>
          </a:p>
          <a:p>
            <a:pPr algn="r"/>
            <a:r>
              <a:rPr lang="sr-Latn-ME" sz="2200" dirty="0" smtClean="0"/>
              <a:t>Jana Iković</a:t>
            </a:r>
            <a:endParaRPr lang="sr-Latn-ME" sz="2200" dirty="0"/>
          </a:p>
        </p:txBody>
      </p:sp>
    </p:spTree>
    <p:extLst>
      <p:ext uri="{BB962C8B-B14F-4D97-AF65-F5344CB8AC3E}">
        <p14:creationId xmlns:p14="http://schemas.microsoft.com/office/powerpoint/2010/main" val="124339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 y="18606"/>
            <a:ext cx="9116568" cy="667194"/>
          </a:xfrm>
        </p:spPr>
        <p:txBody>
          <a:bodyPr>
            <a:normAutofit/>
          </a:bodyPr>
          <a:lstStyle/>
          <a:p>
            <a:r>
              <a:rPr lang="en-US" sz="3200" b="1" u="sng" dirty="0" err="1">
                <a:effectLst>
                  <a:outerShdw blurRad="38100" dist="38100" dir="2700000" algn="tl">
                    <a:srgbClr val="000000">
                      <a:alpha val="43137"/>
                    </a:srgbClr>
                  </a:outerShdw>
                </a:effectLst>
              </a:rPr>
              <a:t>Prava</a:t>
            </a:r>
            <a:r>
              <a:rPr lang="en-US" sz="3200" b="1" u="sng" dirty="0">
                <a:effectLst>
                  <a:outerShdw blurRad="38100" dist="38100" dir="2700000" algn="tl">
                    <a:srgbClr val="000000">
                      <a:alpha val="43137"/>
                    </a:srgbClr>
                  </a:outerShdw>
                </a:effectLst>
              </a:rPr>
              <a:t> </a:t>
            </a:r>
            <a:r>
              <a:rPr lang="en-US" sz="3200" b="1" u="sng" dirty="0" err="1">
                <a:effectLst>
                  <a:outerShdw blurRad="38100" dist="38100" dir="2700000" algn="tl">
                    <a:srgbClr val="000000">
                      <a:alpha val="43137"/>
                    </a:srgbClr>
                  </a:outerShdw>
                </a:effectLst>
              </a:rPr>
              <a:t>i</a:t>
            </a:r>
            <a:r>
              <a:rPr lang="en-US" sz="3200" b="1" u="sng" dirty="0">
                <a:effectLst>
                  <a:outerShdw blurRad="38100" dist="38100" dir="2700000" algn="tl">
                    <a:srgbClr val="000000">
                      <a:alpha val="43137"/>
                    </a:srgbClr>
                  </a:outerShdw>
                </a:effectLst>
              </a:rPr>
              <a:t> </a:t>
            </a:r>
            <a:r>
              <a:rPr lang="en-US" sz="3200" b="1" u="sng" dirty="0" err="1">
                <a:effectLst>
                  <a:outerShdw blurRad="38100" dist="38100" dir="2700000" algn="tl">
                    <a:srgbClr val="000000">
                      <a:alpha val="43137"/>
                    </a:srgbClr>
                  </a:outerShdw>
                </a:effectLst>
              </a:rPr>
              <a:t>dužnosti</a:t>
            </a:r>
            <a:r>
              <a:rPr lang="en-US" sz="3200" b="1" u="sng" dirty="0">
                <a:effectLst>
                  <a:outerShdw blurRad="38100" dist="38100" dir="2700000" algn="tl">
                    <a:srgbClr val="000000">
                      <a:alpha val="43137"/>
                    </a:srgbClr>
                  </a:outerShdw>
                </a:effectLst>
              </a:rPr>
              <a:t> </a:t>
            </a:r>
            <a:r>
              <a:rPr lang="en-US" sz="3200" b="1" u="sng" dirty="0" err="1">
                <a:effectLst>
                  <a:outerShdw blurRad="38100" dist="38100" dir="2700000" algn="tl">
                    <a:srgbClr val="000000">
                      <a:alpha val="43137"/>
                    </a:srgbClr>
                  </a:outerShdw>
                </a:effectLst>
              </a:rPr>
              <a:t>ekološkog</a:t>
            </a:r>
            <a:r>
              <a:rPr lang="en-US" sz="3200" b="1" u="sng" dirty="0">
                <a:effectLst>
                  <a:outerShdw blurRad="38100" dist="38100" dir="2700000" algn="tl">
                    <a:srgbClr val="000000">
                      <a:alpha val="43137"/>
                    </a:srgbClr>
                  </a:outerShdw>
                </a:effectLst>
              </a:rPr>
              <a:t> </a:t>
            </a:r>
            <a:r>
              <a:rPr lang="en-US" sz="3200" b="1" u="sng" dirty="0" err="1" smtClean="0">
                <a:effectLst>
                  <a:outerShdw blurRad="38100" dist="38100" dir="2700000" algn="tl">
                    <a:srgbClr val="000000">
                      <a:alpha val="43137"/>
                    </a:srgbClr>
                  </a:outerShdw>
                </a:effectLst>
              </a:rPr>
              <a:t>inspektora</a:t>
            </a:r>
            <a:r>
              <a:rPr lang="sr-Latn-ME" sz="3200" b="1" u="sng" dirty="0" smtClean="0">
                <a:effectLst>
                  <a:outerShdw blurRad="38100" dist="38100" dir="2700000" algn="tl">
                    <a:srgbClr val="000000">
                      <a:alpha val="43137"/>
                    </a:srgbClr>
                  </a:outerShdw>
                </a:effectLst>
              </a:rPr>
              <a:t> </a:t>
            </a:r>
            <a:r>
              <a:rPr lang="en-US" sz="3200" b="1" u="sng" dirty="0" err="1" smtClean="0">
                <a:effectLst>
                  <a:outerShdw blurRad="38100" dist="38100" dir="2700000" algn="tl">
                    <a:srgbClr val="000000">
                      <a:alpha val="43137"/>
                    </a:srgbClr>
                  </a:outerShdw>
                </a:effectLst>
              </a:rPr>
              <a:t>Član</a:t>
            </a:r>
            <a:r>
              <a:rPr lang="en-US" sz="3200" b="1" u="sng" dirty="0" smtClean="0">
                <a:effectLst>
                  <a:outerShdw blurRad="38100" dist="38100" dir="2700000" algn="tl">
                    <a:srgbClr val="000000">
                      <a:alpha val="43137"/>
                    </a:srgbClr>
                  </a:outerShdw>
                </a:effectLst>
              </a:rPr>
              <a:t> 108</a:t>
            </a:r>
            <a:endParaRPr lang="en-US" sz="3200"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85800"/>
            <a:ext cx="9144000" cy="6172200"/>
          </a:xfrm>
        </p:spPr>
        <p:txBody>
          <a:bodyPr>
            <a:normAutofit fontScale="25000" lnSpcReduction="20000"/>
          </a:bodyPr>
          <a:lstStyle/>
          <a:p>
            <a:pPr marL="0" indent="0">
              <a:buNone/>
            </a:pPr>
            <a:r>
              <a:rPr lang="en-US" sz="4000" dirty="0"/>
              <a:t>U </a:t>
            </a:r>
            <a:r>
              <a:rPr lang="en-US" sz="4000" dirty="0" err="1"/>
              <a:t>vršenju</a:t>
            </a:r>
            <a:r>
              <a:rPr lang="en-US" sz="4000" dirty="0"/>
              <a:t> </a:t>
            </a:r>
            <a:r>
              <a:rPr lang="en-US" sz="4000" dirty="0" err="1"/>
              <a:t>poslova</a:t>
            </a:r>
            <a:r>
              <a:rPr lang="en-US" sz="4000" dirty="0"/>
              <a:t> </a:t>
            </a:r>
            <a:r>
              <a:rPr lang="en-US" sz="4000" dirty="0" err="1"/>
              <a:t>inspekcijskog</a:t>
            </a:r>
            <a:r>
              <a:rPr lang="en-US" sz="4000" dirty="0"/>
              <a:t> </a:t>
            </a:r>
            <a:r>
              <a:rPr lang="en-US" sz="4000" dirty="0" err="1"/>
              <a:t>nadzora</a:t>
            </a:r>
            <a:r>
              <a:rPr lang="en-US" sz="4000" dirty="0"/>
              <a:t> </a:t>
            </a:r>
            <a:r>
              <a:rPr lang="en-US" sz="4000" dirty="0" err="1"/>
              <a:t>ekološki</a:t>
            </a:r>
            <a:r>
              <a:rPr lang="en-US" sz="4000" dirty="0"/>
              <a:t> </a:t>
            </a:r>
            <a:r>
              <a:rPr lang="en-US" sz="4000" dirty="0" err="1"/>
              <a:t>inspektor</a:t>
            </a:r>
            <a:r>
              <a:rPr lang="en-US" sz="4000" dirty="0"/>
              <a:t> </a:t>
            </a:r>
            <a:r>
              <a:rPr lang="en-US" sz="4000" dirty="0" err="1"/>
              <a:t>kontroliše</a:t>
            </a:r>
            <a:r>
              <a:rPr lang="en-US" sz="4000" dirty="0"/>
              <a:t> </a:t>
            </a:r>
            <a:r>
              <a:rPr lang="en-US" sz="4000" dirty="0" err="1"/>
              <a:t>naročito</a:t>
            </a:r>
            <a:r>
              <a:rPr lang="en-US" sz="4000" dirty="0"/>
              <a:t>:</a:t>
            </a:r>
          </a:p>
          <a:p>
            <a:pPr marL="0" indent="0">
              <a:buNone/>
            </a:pPr>
            <a:r>
              <a:rPr lang="en-US" sz="6400" dirty="0"/>
              <a:t>- </a:t>
            </a:r>
            <a:r>
              <a:rPr lang="en-US" sz="6400" b="1" dirty="0" err="1" smtClean="0">
                <a:effectLst>
                  <a:outerShdw blurRad="38100" dist="38100" dir="2700000" algn="tl">
                    <a:srgbClr val="000000">
                      <a:alpha val="43137"/>
                    </a:srgbClr>
                  </a:outerShdw>
                </a:effectLst>
              </a:rPr>
              <a:t>korišćenje</a:t>
            </a:r>
            <a:r>
              <a:rPr lang="en-US" sz="6400" b="1" dirty="0" smtClean="0">
                <a:effectLst>
                  <a:outerShdw blurRad="38100" dist="38100" dir="2700000" algn="tl">
                    <a:srgbClr val="000000">
                      <a:alpha val="43137"/>
                    </a:srgbClr>
                  </a:outerShdw>
                </a:effectLst>
              </a:rPr>
              <a:t> </a:t>
            </a:r>
            <a:r>
              <a:rPr lang="en-US" sz="6400" b="1" dirty="0" err="1" smtClean="0">
                <a:effectLst>
                  <a:outerShdw blurRad="38100" dist="38100" dir="2700000" algn="tl">
                    <a:srgbClr val="000000">
                      <a:alpha val="43137"/>
                    </a:srgbClr>
                  </a:outerShdw>
                </a:effectLst>
              </a:rPr>
              <a:t>i</a:t>
            </a:r>
            <a:r>
              <a:rPr lang="en-US" sz="6400" b="1" dirty="0" smtClean="0">
                <a:effectLst>
                  <a:outerShdw blurRad="38100" dist="38100" dir="2700000" algn="tl">
                    <a:srgbClr val="000000">
                      <a:alpha val="43137"/>
                    </a:srgbClr>
                  </a:outerShdw>
                </a:effectLst>
              </a:rPr>
              <a:t> </a:t>
            </a:r>
            <a:r>
              <a:rPr lang="en-US" sz="6400" b="1" dirty="0" err="1" smtClean="0">
                <a:effectLst>
                  <a:outerShdw blurRad="38100" dist="38100" dir="2700000" algn="tl">
                    <a:srgbClr val="000000">
                      <a:alpha val="43137"/>
                    </a:srgbClr>
                  </a:outerShdw>
                </a:effectLst>
              </a:rPr>
              <a:t>upotrebu</a:t>
            </a:r>
            <a:r>
              <a:rPr lang="en-US" sz="6400" b="1" dirty="0" smtClean="0">
                <a:effectLst>
                  <a:outerShdw blurRad="38100" dist="38100" dir="2700000" algn="tl">
                    <a:srgbClr val="000000">
                      <a:alpha val="43137"/>
                    </a:srgbClr>
                  </a:outerShdw>
                </a:effectLst>
              </a:rPr>
              <a:t> </a:t>
            </a:r>
            <a:r>
              <a:rPr lang="en-US" sz="6400" b="1" dirty="0" err="1" smtClean="0">
                <a:effectLst>
                  <a:outerShdw blurRad="38100" dist="38100" dir="2700000" algn="tl">
                    <a:srgbClr val="000000">
                      <a:alpha val="43137"/>
                    </a:srgbClr>
                  </a:outerShdw>
                </a:effectLst>
              </a:rPr>
              <a:t>zaštićenih</a:t>
            </a:r>
            <a:r>
              <a:rPr lang="en-US" sz="6400" b="1" dirty="0" smtClean="0">
                <a:effectLst>
                  <a:outerShdw blurRad="38100" dist="38100" dir="2700000" algn="tl">
                    <a:srgbClr val="000000">
                      <a:alpha val="43137"/>
                    </a:srgbClr>
                  </a:outerShdw>
                </a:effectLst>
              </a:rPr>
              <a:t> </a:t>
            </a:r>
            <a:r>
              <a:rPr lang="en-US" sz="6400" b="1" dirty="0" err="1" smtClean="0">
                <a:effectLst>
                  <a:outerShdw blurRad="38100" dist="38100" dir="2700000" algn="tl">
                    <a:srgbClr val="000000">
                      <a:alpha val="43137"/>
                    </a:srgbClr>
                  </a:outerShdw>
                </a:effectLst>
              </a:rPr>
              <a:t>prirodnih</a:t>
            </a:r>
            <a:r>
              <a:rPr lang="en-US" sz="6400" b="1" dirty="0" smtClean="0">
                <a:effectLst>
                  <a:outerShdw blurRad="38100" dist="38100" dir="2700000" algn="tl">
                    <a:srgbClr val="000000">
                      <a:alpha val="43137"/>
                    </a:srgbClr>
                  </a:outerShdw>
                </a:effectLst>
              </a:rPr>
              <a:t> </a:t>
            </a:r>
            <a:r>
              <a:rPr lang="en-US" sz="6400" b="1" dirty="0" err="1" smtClean="0">
                <a:effectLst>
                  <a:outerShdw blurRad="38100" dist="38100" dir="2700000" algn="tl">
                    <a:srgbClr val="000000">
                      <a:alpha val="43137"/>
                    </a:srgbClr>
                  </a:outerShdw>
                </a:effectLst>
              </a:rPr>
              <a:t>dobara</a:t>
            </a:r>
            <a:r>
              <a:rPr lang="en-US" sz="6400" b="1" dirty="0" smtClean="0">
                <a:effectLst>
                  <a:outerShdw blurRad="38100" dist="38100" dir="2700000" algn="tl">
                    <a:srgbClr val="000000">
                      <a:alpha val="43137"/>
                    </a:srgbClr>
                  </a:outerShdw>
                </a:effectLst>
              </a:rPr>
              <a:t> </a:t>
            </a:r>
            <a:r>
              <a:rPr lang="en-US" sz="6400" b="1" dirty="0" err="1" smtClean="0">
                <a:effectLst>
                  <a:outerShdw blurRad="38100" dist="38100" dir="2700000" algn="tl">
                    <a:srgbClr val="000000">
                      <a:alpha val="43137"/>
                    </a:srgbClr>
                  </a:outerShdw>
                </a:effectLst>
              </a:rPr>
              <a:t>i</a:t>
            </a:r>
            <a:r>
              <a:rPr lang="en-US" sz="6400" b="1" dirty="0" smtClean="0">
                <a:effectLst>
                  <a:outerShdw blurRad="38100" dist="38100" dir="2700000" algn="tl">
                    <a:srgbClr val="000000">
                      <a:alpha val="43137"/>
                    </a:srgbClr>
                  </a:outerShdw>
                </a:effectLst>
              </a:rPr>
              <a:t> </a:t>
            </a:r>
            <a:r>
              <a:rPr lang="en-US" sz="6400" b="1" dirty="0" err="1" smtClean="0">
                <a:effectLst>
                  <a:outerShdw blurRad="38100" dist="38100" dir="2700000" algn="tl">
                    <a:srgbClr val="000000">
                      <a:alpha val="43137"/>
                    </a:srgbClr>
                  </a:outerShdw>
                </a:effectLst>
              </a:rPr>
              <a:t>drugih</a:t>
            </a:r>
            <a:r>
              <a:rPr lang="en-US" sz="6400" b="1" dirty="0" smtClean="0">
                <a:effectLst>
                  <a:outerShdw blurRad="38100" dist="38100" dir="2700000" algn="tl">
                    <a:srgbClr val="000000">
                      <a:alpha val="43137"/>
                    </a:srgbClr>
                  </a:outerShdw>
                </a:effectLst>
              </a:rPr>
              <a:t> </a:t>
            </a:r>
            <a:r>
              <a:rPr lang="en-US" sz="6400" b="1" dirty="0" err="1" smtClean="0">
                <a:effectLst>
                  <a:outerShdw blurRad="38100" dist="38100" dir="2700000" algn="tl">
                    <a:srgbClr val="000000">
                      <a:alpha val="43137"/>
                    </a:srgbClr>
                  </a:outerShdw>
                </a:effectLst>
              </a:rPr>
              <a:t>djelova</a:t>
            </a:r>
            <a:r>
              <a:rPr lang="en-US" sz="6400" b="1" dirty="0" smtClean="0">
                <a:effectLst>
                  <a:outerShdw blurRad="38100" dist="38100" dir="2700000" algn="tl">
                    <a:srgbClr val="000000">
                      <a:alpha val="43137"/>
                    </a:srgbClr>
                  </a:outerShdw>
                </a:effectLst>
              </a:rPr>
              <a:t> </a:t>
            </a:r>
            <a:r>
              <a:rPr lang="en-US" sz="6400" b="1" dirty="0" err="1" smtClean="0">
                <a:effectLst>
                  <a:outerShdw blurRad="38100" dist="38100" dir="2700000" algn="tl">
                    <a:srgbClr val="000000">
                      <a:alpha val="43137"/>
                    </a:srgbClr>
                  </a:outerShdw>
                </a:effectLst>
              </a:rPr>
              <a:t>prirode</a:t>
            </a:r>
            <a:r>
              <a:rPr lang="en-US" sz="6400" b="1" dirty="0" smtClean="0">
                <a:effectLst>
                  <a:outerShdw blurRad="38100" dist="38100" dir="2700000" algn="tl">
                    <a:srgbClr val="000000">
                      <a:alpha val="43137"/>
                    </a:srgbClr>
                  </a:outerShdw>
                </a:effectLst>
              </a:rPr>
              <a:t>;</a:t>
            </a:r>
          </a:p>
          <a:p>
            <a:pPr marL="0" indent="0">
              <a:buNone/>
            </a:pPr>
            <a:r>
              <a:rPr lang="en-US" sz="4400" dirty="0" smtClean="0"/>
              <a:t>- da li se </a:t>
            </a:r>
            <a:r>
              <a:rPr lang="en-US" sz="4400" dirty="0" err="1" smtClean="0"/>
              <a:t>sprovode</a:t>
            </a:r>
            <a:r>
              <a:rPr lang="en-US" sz="4400" dirty="0" smtClean="0"/>
              <a:t> </a:t>
            </a:r>
            <a:r>
              <a:rPr lang="en-US" sz="4400" dirty="0" err="1" smtClean="0"/>
              <a:t>smjernice</a:t>
            </a:r>
            <a:r>
              <a:rPr lang="en-US" sz="4400" dirty="0" smtClean="0"/>
              <a:t> </a:t>
            </a:r>
            <a:r>
              <a:rPr lang="en-US" sz="4400" dirty="0" err="1" smtClean="0"/>
              <a:t>i</a:t>
            </a:r>
            <a:r>
              <a:rPr lang="en-US" sz="4400" dirty="0" smtClean="0"/>
              <a:t> </a:t>
            </a:r>
            <a:r>
              <a:rPr lang="en-US" sz="4400" dirty="0" err="1" smtClean="0"/>
              <a:t>uslove</a:t>
            </a:r>
            <a:r>
              <a:rPr lang="en-US" sz="4400" dirty="0" smtClean="0"/>
              <a:t> </a:t>
            </a:r>
            <a:r>
              <a:rPr lang="en-US" sz="4400" dirty="0" err="1" smtClean="0"/>
              <a:t>zaštite</a:t>
            </a:r>
            <a:r>
              <a:rPr lang="en-US" sz="4400" dirty="0" smtClean="0"/>
              <a:t> </a:t>
            </a:r>
            <a:r>
              <a:rPr lang="en-US" sz="4400" dirty="0" err="1" smtClean="0"/>
              <a:t>prirode</a:t>
            </a:r>
            <a:r>
              <a:rPr lang="en-US" sz="4400" dirty="0" smtClean="0"/>
              <a:t> </a:t>
            </a:r>
            <a:r>
              <a:rPr lang="en-US" sz="4400" dirty="0" err="1" smtClean="0"/>
              <a:t>koje</a:t>
            </a:r>
            <a:r>
              <a:rPr lang="en-US" sz="4400" dirty="0" smtClean="0"/>
              <a:t> </a:t>
            </a:r>
            <a:r>
              <a:rPr lang="en-US" sz="4400" dirty="0" err="1" smtClean="0"/>
              <a:t>su</a:t>
            </a:r>
            <a:r>
              <a:rPr lang="en-US" sz="4400" dirty="0" smtClean="0"/>
              <a:t> </a:t>
            </a:r>
            <a:r>
              <a:rPr lang="en-US" sz="4400" dirty="0" err="1" smtClean="0"/>
              <a:t>definisane</a:t>
            </a:r>
            <a:r>
              <a:rPr lang="en-US" sz="4400" dirty="0" smtClean="0"/>
              <a:t> </a:t>
            </a:r>
            <a:r>
              <a:rPr lang="en-US" sz="4400" dirty="0" err="1" smtClean="0"/>
              <a:t>strateškim</a:t>
            </a:r>
            <a:r>
              <a:rPr lang="en-US" sz="4400" dirty="0" smtClean="0"/>
              <a:t> </a:t>
            </a:r>
            <a:r>
              <a:rPr lang="en-US" sz="4400" dirty="0" err="1" smtClean="0"/>
              <a:t>i</a:t>
            </a:r>
            <a:r>
              <a:rPr lang="en-US" sz="4400" dirty="0" smtClean="0"/>
              <a:t> </a:t>
            </a:r>
            <a:r>
              <a:rPr lang="en-US" sz="4400" dirty="0" err="1" smtClean="0"/>
              <a:t>planskim</a:t>
            </a:r>
            <a:r>
              <a:rPr lang="en-US" sz="4400" dirty="0" smtClean="0"/>
              <a:t> </a:t>
            </a:r>
            <a:r>
              <a:rPr lang="en-US" sz="4400" dirty="0" err="1" smtClean="0"/>
              <a:t>dokumentima</a:t>
            </a:r>
            <a:r>
              <a:rPr lang="en-US" sz="4400" dirty="0" smtClean="0"/>
              <a:t> </a:t>
            </a:r>
            <a:r>
              <a:rPr lang="en-US" sz="4400" dirty="0" err="1" smtClean="0"/>
              <a:t>i</a:t>
            </a:r>
            <a:r>
              <a:rPr lang="en-US" sz="4400" dirty="0" smtClean="0"/>
              <a:t> </a:t>
            </a:r>
            <a:r>
              <a:rPr lang="en-US" sz="4400" dirty="0" err="1" smtClean="0"/>
              <a:t>programima</a:t>
            </a:r>
            <a:r>
              <a:rPr lang="en-US" sz="4400" dirty="0" smtClean="0"/>
              <a:t>;</a:t>
            </a:r>
          </a:p>
          <a:p>
            <a:pPr marL="0" indent="0">
              <a:buNone/>
            </a:pPr>
            <a:r>
              <a:rPr lang="en-US" sz="6400" b="1" dirty="0" smtClean="0">
                <a:effectLst>
                  <a:outerShdw blurRad="38100" dist="38100" dir="2700000" algn="tl">
                    <a:srgbClr val="000000">
                      <a:alpha val="43137"/>
                    </a:srgbClr>
                  </a:outerShdw>
                </a:effectLst>
              </a:rPr>
              <a:t>- </a:t>
            </a:r>
            <a:r>
              <a:rPr lang="en-US" sz="6400" b="1" dirty="0">
                <a:effectLst>
                  <a:outerShdw blurRad="38100" dist="38100" dir="2700000" algn="tl">
                    <a:srgbClr val="000000">
                      <a:alpha val="43137"/>
                    </a:srgbClr>
                  </a:outerShdw>
                </a:effectLst>
              </a:rPr>
              <a:t>da li se </a:t>
            </a:r>
            <a:r>
              <a:rPr lang="en-US" sz="6400" b="1" dirty="0" err="1">
                <a:effectLst>
                  <a:outerShdw blurRad="38100" dist="38100" dir="2700000" algn="tl">
                    <a:srgbClr val="000000">
                      <a:alpha val="43137"/>
                    </a:srgbClr>
                  </a:outerShdw>
                </a:effectLst>
              </a:rPr>
              <a:t>zaštićena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područja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koriste</a:t>
            </a:r>
            <a:r>
              <a:rPr lang="en-US" sz="6400" b="1" dirty="0">
                <a:effectLst>
                  <a:outerShdw blurRad="38100" dist="38100" dir="2700000" algn="tl">
                    <a:srgbClr val="000000">
                      <a:alpha val="43137"/>
                    </a:srgbClr>
                  </a:outerShdw>
                </a:effectLst>
              </a:rPr>
              <a:t> u </a:t>
            </a:r>
            <a:r>
              <a:rPr lang="en-US" sz="6400" b="1" dirty="0" err="1">
                <a:effectLst>
                  <a:outerShdw blurRad="38100" dist="38100" dir="2700000" algn="tl">
                    <a:srgbClr val="000000">
                      <a:alpha val="43137"/>
                    </a:srgbClr>
                  </a:outerShdw>
                </a:effectLst>
              </a:rPr>
              <a:t>skladu</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sa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studijom</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zaštite</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odnosno</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prostornim</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planom</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posebne</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namjene</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planom</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upravljanja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zaštićenog</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područja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i</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na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osnovu</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dozvola</a:t>
            </a:r>
            <a:r>
              <a:rPr lang="en-US" sz="6400" b="1" dirty="0">
                <a:effectLst>
                  <a:outerShdw blurRad="38100" dist="38100" dir="2700000" algn="tl">
                    <a:srgbClr val="000000">
                      <a:alpha val="43137"/>
                    </a:srgbClr>
                  </a:outerShdw>
                </a:effectLst>
              </a:rPr>
              <a:t> u </a:t>
            </a:r>
            <a:r>
              <a:rPr lang="en-US" sz="6400" b="1" dirty="0" err="1">
                <a:effectLst>
                  <a:outerShdw blurRad="38100" dist="38100" dir="2700000" algn="tl">
                    <a:srgbClr val="000000">
                      <a:alpha val="43137"/>
                    </a:srgbClr>
                  </a:outerShdw>
                </a:effectLst>
              </a:rPr>
              <a:t>skladu</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sa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ovim</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zakonom</a:t>
            </a:r>
            <a:r>
              <a:rPr lang="en-US" sz="6400" dirty="0"/>
              <a:t>;</a:t>
            </a:r>
          </a:p>
          <a:p>
            <a:pPr marL="0" indent="0">
              <a:buNone/>
            </a:pPr>
            <a:r>
              <a:rPr lang="en-US" sz="5600" b="1" dirty="0">
                <a:effectLst>
                  <a:outerShdw blurRad="38100" dist="38100" dir="2700000" algn="tl">
                    <a:srgbClr val="000000">
                      <a:alpha val="43137"/>
                    </a:srgbClr>
                  </a:outerShdw>
                </a:effectLst>
              </a:rPr>
              <a:t>- da li se </a:t>
            </a:r>
            <a:r>
              <a:rPr lang="en-US" sz="5600" b="1" dirty="0" err="1">
                <a:effectLst>
                  <a:outerShdw blurRad="38100" dist="38100" dir="2700000" algn="tl">
                    <a:srgbClr val="000000">
                      <a:alpha val="43137"/>
                    </a:srgbClr>
                  </a:outerShdw>
                </a:effectLst>
              </a:rPr>
              <a:t>radnje</a:t>
            </a:r>
            <a:r>
              <a:rPr lang="en-US" sz="5600" b="1" dirty="0">
                <a:effectLst>
                  <a:outerShdw blurRad="38100" dist="38100" dir="2700000" algn="tl">
                    <a:srgbClr val="000000">
                      <a:alpha val="43137"/>
                    </a:srgbClr>
                  </a:outerShdw>
                </a:effectLst>
              </a:rPr>
              <a:t>, </a:t>
            </a:r>
            <a:r>
              <a:rPr lang="en-US" sz="5600" b="1" dirty="0" err="1">
                <a:effectLst>
                  <a:outerShdw blurRad="38100" dist="38100" dir="2700000" algn="tl">
                    <a:srgbClr val="000000">
                      <a:alpha val="43137"/>
                    </a:srgbClr>
                  </a:outerShdw>
                </a:effectLst>
              </a:rPr>
              <a:t>aktivnosti</a:t>
            </a:r>
            <a:r>
              <a:rPr lang="en-US" sz="5600" b="1" dirty="0">
                <a:effectLst>
                  <a:outerShdw blurRad="38100" dist="38100" dir="2700000" algn="tl">
                    <a:srgbClr val="000000">
                      <a:alpha val="43137"/>
                    </a:srgbClr>
                  </a:outerShdw>
                </a:effectLst>
              </a:rPr>
              <a:t> </a:t>
            </a:r>
            <a:r>
              <a:rPr lang="en-US" sz="5600" b="1" dirty="0" err="1">
                <a:effectLst>
                  <a:outerShdw blurRad="38100" dist="38100" dir="2700000" algn="tl">
                    <a:srgbClr val="000000">
                      <a:alpha val="43137"/>
                    </a:srgbClr>
                  </a:outerShdw>
                </a:effectLst>
              </a:rPr>
              <a:t>i</a:t>
            </a:r>
            <a:r>
              <a:rPr lang="en-US" sz="5600" b="1" dirty="0">
                <a:effectLst>
                  <a:outerShdw blurRad="38100" dist="38100" dir="2700000" algn="tl">
                    <a:srgbClr val="000000">
                      <a:alpha val="43137"/>
                    </a:srgbClr>
                  </a:outerShdw>
                </a:effectLst>
              </a:rPr>
              <a:t> </a:t>
            </a:r>
            <a:r>
              <a:rPr lang="en-US" sz="5600" b="1" dirty="0" err="1">
                <a:effectLst>
                  <a:outerShdw blurRad="38100" dist="38100" dir="2700000" algn="tl">
                    <a:srgbClr val="000000">
                      <a:alpha val="43137"/>
                    </a:srgbClr>
                  </a:outerShdw>
                </a:effectLst>
              </a:rPr>
              <a:t>djelatnosti</a:t>
            </a:r>
            <a:r>
              <a:rPr lang="en-US" sz="5600" b="1" dirty="0">
                <a:effectLst>
                  <a:outerShdw blurRad="38100" dist="38100" dir="2700000" algn="tl">
                    <a:srgbClr val="000000">
                      <a:alpha val="43137"/>
                    </a:srgbClr>
                  </a:outerShdw>
                </a:effectLst>
              </a:rPr>
              <a:t> u </a:t>
            </a:r>
            <a:r>
              <a:rPr lang="en-US" sz="5600" b="1" dirty="0" err="1">
                <a:effectLst>
                  <a:outerShdw blurRad="38100" dist="38100" dir="2700000" algn="tl">
                    <a:srgbClr val="000000">
                      <a:alpha val="43137"/>
                    </a:srgbClr>
                  </a:outerShdw>
                </a:effectLst>
              </a:rPr>
              <a:t>zaštićenim</a:t>
            </a:r>
            <a:r>
              <a:rPr lang="en-US" sz="5600" b="1" dirty="0">
                <a:effectLst>
                  <a:outerShdw blurRad="38100" dist="38100" dir="2700000" algn="tl">
                    <a:srgbClr val="000000">
                      <a:alpha val="43137"/>
                    </a:srgbClr>
                  </a:outerShdw>
                </a:effectLst>
              </a:rPr>
              <a:t> </a:t>
            </a:r>
            <a:r>
              <a:rPr lang="en-US" sz="5600" b="1" dirty="0" err="1">
                <a:effectLst>
                  <a:outerShdw blurRad="38100" dist="38100" dir="2700000" algn="tl">
                    <a:srgbClr val="000000">
                      <a:alpha val="43137"/>
                    </a:srgbClr>
                  </a:outerShdw>
                </a:effectLst>
              </a:rPr>
              <a:t>područjima</a:t>
            </a:r>
            <a:r>
              <a:rPr lang="en-US" sz="5600" b="1" dirty="0">
                <a:effectLst>
                  <a:outerShdw blurRad="38100" dist="38100" dir="2700000" algn="tl">
                    <a:srgbClr val="000000">
                      <a:alpha val="43137"/>
                    </a:srgbClr>
                  </a:outerShdw>
                </a:effectLst>
              </a:rPr>
              <a:t> </a:t>
            </a:r>
            <a:r>
              <a:rPr lang="en-US" sz="5600" b="1" dirty="0" err="1">
                <a:effectLst>
                  <a:outerShdw blurRad="38100" dist="38100" dir="2700000" algn="tl">
                    <a:srgbClr val="000000">
                      <a:alpha val="43137"/>
                    </a:srgbClr>
                  </a:outerShdw>
                </a:effectLst>
              </a:rPr>
              <a:t>obavljaju</a:t>
            </a:r>
            <a:r>
              <a:rPr lang="en-US" sz="5600" b="1" dirty="0">
                <a:effectLst>
                  <a:outerShdw blurRad="38100" dist="38100" dir="2700000" algn="tl">
                    <a:srgbClr val="000000">
                      <a:alpha val="43137"/>
                    </a:srgbClr>
                  </a:outerShdw>
                </a:effectLst>
              </a:rPr>
              <a:t> </a:t>
            </a:r>
            <a:r>
              <a:rPr lang="en-US" sz="5600" b="1" dirty="0" err="1">
                <a:effectLst>
                  <a:outerShdw blurRad="38100" dist="38100" dir="2700000" algn="tl">
                    <a:srgbClr val="000000">
                      <a:alpha val="43137"/>
                    </a:srgbClr>
                  </a:outerShdw>
                </a:effectLst>
              </a:rPr>
              <a:t>na</a:t>
            </a:r>
            <a:r>
              <a:rPr lang="en-US" sz="5600" b="1" dirty="0">
                <a:effectLst>
                  <a:outerShdw blurRad="38100" dist="38100" dir="2700000" algn="tl">
                    <a:srgbClr val="000000">
                      <a:alpha val="43137"/>
                    </a:srgbClr>
                  </a:outerShdw>
                </a:effectLst>
              </a:rPr>
              <a:t> </a:t>
            </a:r>
            <a:r>
              <a:rPr lang="en-US" sz="5600" b="1" dirty="0" err="1">
                <a:effectLst>
                  <a:outerShdw blurRad="38100" dist="38100" dir="2700000" algn="tl">
                    <a:srgbClr val="000000">
                      <a:alpha val="43137"/>
                    </a:srgbClr>
                  </a:outerShdw>
                </a:effectLst>
              </a:rPr>
              <a:t>propisan</a:t>
            </a:r>
            <a:r>
              <a:rPr lang="en-US" sz="5600" b="1" dirty="0">
                <a:effectLst>
                  <a:outerShdw blurRad="38100" dist="38100" dir="2700000" algn="tl">
                    <a:srgbClr val="000000">
                      <a:alpha val="43137"/>
                    </a:srgbClr>
                  </a:outerShdw>
                </a:effectLst>
              </a:rPr>
              <a:t> </a:t>
            </a:r>
            <a:r>
              <a:rPr lang="en-US" sz="5600" b="1" dirty="0" err="1">
                <a:effectLst>
                  <a:outerShdw blurRad="38100" dist="38100" dir="2700000" algn="tl">
                    <a:srgbClr val="000000">
                      <a:alpha val="43137"/>
                    </a:srgbClr>
                  </a:outerShdw>
                </a:effectLst>
              </a:rPr>
              <a:t>način</a:t>
            </a:r>
            <a:r>
              <a:rPr lang="en-US" sz="5600" b="1" dirty="0">
                <a:effectLst>
                  <a:outerShdw blurRad="38100" dist="38100" dir="2700000" algn="tl">
                    <a:srgbClr val="000000">
                      <a:alpha val="43137"/>
                    </a:srgbClr>
                  </a:outerShdw>
                </a:effectLst>
              </a:rPr>
              <a:t>;</a:t>
            </a:r>
          </a:p>
          <a:p>
            <a:pPr marL="0" indent="0">
              <a:buNone/>
            </a:pPr>
            <a:r>
              <a:rPr lang="en-US" sz="4800" b="1" dirty="0" smtClean="0">
                <a:effectLst>
                  <a:outerShdw blurRad="38100" dist="38100" dir="2700000" algn="tl">
                    <a:srgbClr val="000000">
                      <a:alpha val="43137"/>
                    </a:srgbClr>
                  </a:outerShdw>
                </a:effectLst>
              </a:rPr>
              <a:t> </a:t>
            </a:r>
            <a:r>
              <a:rPr lang="sr-Latn-ME" sz="6400" b="1" dirty="0" smtClean="0">
                <a:effectLst>
                  <a:outerShdw blurRad="38100" dist="38100" dir="2700000" algn="tl">
                    <a:srgbClr val="000000">
                      <a:alpha val="43137"/>
                    </a:srgbClr>
                  </a:outerShdw>
                </a:effectLst>
              </a:rPr>
              <a:t>-</a:t>
            </a:r>
            <a:r>
              <a:rPr lang="en-US" sz="6400" b="1" dirty="0" err="1" smtClean="0">
                <a:effectLst>
                  <a:outerShdw blurRad="38100" dist="38100" dir="2700000" algn="tl">
                    <a:srgbClr val="000000">
                      <a:alpha val="43137"/>
                    </a:srgbClr>
                  </a:outerShdw>
                </a:effectLst>
              </a:rPr>
              <a:t>sprovođenje</a:t>
            </a:r>
            <a:r>
              <a:rPr lang="en-US" sz="6400" b="1" dirty="0" smtClean="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neposredne</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zaštite</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očuvanja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i</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korišćenja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zaštićenih</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prirodnih</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dobara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odnosno</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zaštićenih</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područja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i</a:t>
            </a:r>
            <a:r>
              <a:rPr lang="en-US" sz="6400" b="1" dirty="0">
                <a:effectLst>
                  <a:outerShdw blurRad="38100" dist="38100" dir="2700000" algn="tl">
                    <a:srgbClr val="000000">
                      <a:alpha val="43137"/>
                    </a:srgbClr>
                  </a:outerShdw>
                </a:effectLst>
              </a:rPr>
              <a:t>/</a:t>
            </a:r>
            <a:r>
              <a:rPr lang="en-US" sz="6400" b="1" dirty="0" err="1">
                <a:effectLst>
                  <a:outerShdw blurRad="38100" dist="38100" dir="2700000" algn="tl">
                    <a:srgbClr val="000000">
                      <a:alpha val="43137"/>
                    </a:srgbClr>
                  </a:outerShdw>
                </a:effectLst>
              </a:rPr>
              <a:t>ili</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područja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ekološke</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mreže</a:t>
            </a:r>
            <a:r>
              <a:rPr lang="en-US" sz="6400" b="1" dirty="0">
                <a:effectLst>
                  <a:outerShdw blurRad="38100" dist="38100" dir="2700000" algn="tl">
                    <a:srgbClr val="000000">
                      <a:alpha val="43137"/>
                    </a:srgbClr>
                  </a:outerShdw>
                </a:effectLst>
              </a:rPr>
              <a:t>;</a:t>
            </a:r>
          </a:p>
          <a:p>
            <a:pPr marL="0" indent="0">
              <a:buNone/>
            </a:pPr>
            <a:r>
              <a:rPr lang="sr-Latn-ME" sz="5600" dirty="0"/>
              <a:t>-</a:t>
            </a:r>
            <a:r>
              <a:rPr lang="en-US" sz="5600" dirty="0" smtClean="0"/>
              <a:t> </a:t>
            </a:r>
            <a:r>
              <a:rPr lang="en-US" sz="5600" dirty="0" err="1"/>
              <a:t>sprovođenje</a:t>
            </a:r>
            <a:r>
              <a:rPr lang="en-US" sz="5600" dirty="0"/>
              <a:t> </a:t>
            </a:r>
            <a:r>
              <a:rPr lang="en-US" sz="5600" dirty="0" err="1"/>
              <a:t>mjera</a:t>
            </a:r>
            <a:r>
              <a:rPr lang="en-US" sz="5600" dirty="0"/>
              <a:t> </a:t>
            </a:r>
            <a:r>
              <a:rPr lang="en-US" sz="5600" dirty="0" err="1"/>
              <a:t>definisanih</a:t>
            </a:r>
            <a:r>
              <a:rPr lang="en-US" sz="5600" dirty="0"/>
              <a:t> u </a:t>
            </a:r>
            <a:r>
              <a:rPr lang="en-US" sz="5600" dirty="0" err="1"/>
              <a:t>studiji</a:t>
            </a:r>
            <a:r>
              <a:rPr lang="en-US" sz="5600" dirty="0"/>
              <a:t>, </a:t>
            </a:r>
            <a:r>
              <a:rPr lang="en-US" sz="5600" dirty="0" err="1"/>
              <a:t>za</a:t>
            </a:r>
            <a:r>
              <a:rPr lang="en-US" sz="5600" dirty="0"/>
              <a:t> </a:t>
            </a:r>
            <a:r>
              <a:rPr lang="en-US" sz="5600" dirty="0" err="1"/>
              <a:t>područja</a:t>
            </a:r>
            <a:r>
              <a:rPr lang="en-US" sz="5600" dirty="0"/>
              <a:t> </a:t>
            </a:r>
            <a:r>
              <a:rPr lang="en-US" sz="5600" dirty="0" err="1"/>
              <a:t>ekološke</a:t>
            </a:r>
            <a:r>
              <a:rPr lang="en-US" sz="5600" dirty="0"/>
              <a:t> </a:t>
            </a:r>
            <a:r>
              <a:rPr lang="en-US" sz="5600" dirty="0" err="1"/>
              <a:t>mreže</a:t>
            </a:r>
            <a:r>
              <a:rPr lang="en-US" sz="5600" dirty="0"/>
              <a:t>;</a:t>
            </a:r>
          </a:p>
          <a:p>
            <a:pPr marL="0" indent="0">
              <a:buNone/>
            </a:pPr>
            <a:r>
              <a:rPr lang="en-US" sz="5600" dirty="0"/>
              <a:t>- da li se </a:t>
            </a:r>
            <a:r>
              <a:rPr lang="en-US" sz="5600" dirty="0" err="1"/>
              <a:t>pristupilo</a:t>
            </a:r>
            <a:r>
              <a:rPr lang="en-US" sz="5600" dirty="0"/>
              <a:t> </a:t>
            </a:r>
            <a:r>
              <a:rPr lang="en-US" sz="5600" dirty="0" err="1"/>
              <a:t>donošenju</a:t>
            </a:r>
            <a:r>
              <a:rPr lang="en-US" sz="5600" dirty="0"/>
              <a:t> </a:t>
            </a:r>
            <a:r>
              <a:rPr lang="en-US" sz="5600" dirty="0" err="1"/>
              <a:t>plana</a:t>
            </a:r>
            <a:r>
              <a:rPr lang="en-US" sz="5600" dirty="0"/>
              <a:t> </a:t>
            </a:r>
            <a:r>
              <a:rPr lang="en-US" sz="5600" dirty="0" err="1"/>
              <a:t>ili</a:t>
            </a:r>
            <a:r>
              <a:rPr lang="en-US" sz="5600" dirty="0"/>
              <a:t> </a:t>
            </a:r>
            <a:r>
              <a:rPr lang="en-US" sz="5600" dirty="0" err="1"/>
              <a:t>programa</a:t>
            </a:r>
            <a:r>
              <a:rPr lang="en-US" sz="5600" dirty="0"/>
              <a:t> </a:t>
            </a:r>
            <a:r>
              <a:rPr lang="en-US" sz="5600" dirty="0" err="1"/>
              <a:t>odnosno</a:t>
            </a:r>
            <a:r>
              <a:rPr lang="en-US" sz="5600" dirty="0"/>
              <a:t> </a:t>
            </a:r>
            <a:r>
              <a:rPr lang="en-US" sz="5600" dirty="0" err="1"/>
              <a:t>realizaciji</a:t>
            </a:r>
            <a:r>
              <a:rPr lang="en-US" sz="5600" dirty="0"/>
              <a:t> </a:t>
            </a:r>
            <a:r>
              <a:rPr lang="en-US" sz="5600" dirty="0" err="1"/>
              <a:t>projekta</a:t>
            </a:r>
            <a:r>
              <a:rPr lang="en-US" sz="5600" dirty="0"/>
              <a:t>, </a:t>
            </a:r>
            <a:r>
              <a:rPr lang="en-US" sz="5600" dirty="0" err="1"/>
              <a:t>koji</a:t>
            </a:r>
            <a:r>
              <a:rPr lang="en-US" sz="5600" dirty="0"/>
              <a:t> se </a:t>
            </a:r>
            <a:r>
              <a:rPr lang="en-US" sz="5600" dirty="0" err="1"/>
              <a:t>odnose</a:t>
            </a:r>
            <a:r>
              <a:rPr lang="en-US" sz="5600" dirty="0"/>
              <a:t> </a:t>
            </a:r>
            <a:r>
              <a:rPr lang="en-US" sz="5600" dirty="0" err="1"/>
              <a:t>na</a:t>
            </a:r>
            <a:r>
              <a:rPr lang="en-US" sz="5600" dirty="0"/>
              <a:t> </a:t>
            </a:r>
            <a:r>
              <a:rPr lang="en-US" sz="5600" dirty="0" err="1"/>
              <a:t>područja</a:t>
            </a:r>
            <a:r>
              <a:rPr lang="en-US" sz="5600" dirty="0"/>
              <a:t> </a:t>
            </a:r>
            <a:r>
              <a:rPr lang="en-US" sz="5600" dirty="0" err="1"/>
              <a:t>ekološke</a:t>
            </a:r>
            <a:r>
              <a:rPr lang="en-US" sz="5600" dirty="0"/>
              <a:t> </a:t>
            </a:r>
            <a:r>
              <a:rPr lang="en-US" sz="5600" dirty="0" err="1"/>
              <a:t>mreže</a:t>
            </a:r>
            <a:r>
              <a:rPr lang="en-US" sz="5600" dirty="0"/>
              <a:t>, </a:t>
            </a:r>
            <a:r>
              <a:rPr lang="en-US" sz="5600" dirty="0" err="1"/>
              <a:t>bez</a:t>
            </a:r>
            <a:r>
              <a:rPr lang="en-US" sz="5600" dirty="0"/>
              <a:t> </a:t>
            </a:r>
            <a:r>
              <a:rPr lang="en-US" sz="5600" dirty="0" err="1"/>
              <a:t>saglasnosti</a:t>
            </a:r>
            <a:r>
              <a:rPr lang="en-US" sz="5600" dirty="0"/>
              <a:t> </a:t>
            </a:r>
            <a:r>
              <a:rPr lang="en-US" sz="5600" dirty="0" err="1"/>
              <a:t>na</a:t>
            </a:r>
            <a:r>
              <a:rPr lang="en-US" sz="5600" dirty="0"/>
              <a:t> </a:t>
            </a:r>
            <a:r>
              <a:rPr lang="en-US" sz="5600" dirty="0" err="1"/>
              <a:t>studiju</a:t>
            </a:r>
            <a:r>
              <a:rPr lang="en-US" sz="5600" dirty="0"/>
              <a:t>;</a:t>
            </a:r>
          </a:p>
          <a:p>
            <a:pPr marL="0" indent="0">
              <a:buNone/>
            </a:pPr>
            <a:r>
              <a:rPr lang="sr-Latn-ME" sz="5600" dirty="0"/>
              <a:t>-</a:t>
            </a:r>
            <a:r>
              <a:rPr lang="en-US" sz="5600" dirty="0" smtClean="0"/>
              <a:t> </a:t>
            </a:r>
            <a:r>
              <a:rPr lang="en-US" sz="5600" dirty="0" err="1"/>
              <a:t>sprovođenje</a:t>
            </a:r>
            <a:r>
              <a:rPr lang="en-US" sz="5600" dirty="0"/>
              <a:t> </a:t>
            </a:r>
            <a:r>
              <a:rPr lang="en-US" sz="5600" dirty="0" err="1"/>
              <a:t>kompenzatornih</a:t>
            </a:r>
            <a:r>
              <a:rPr lang="en-US" sz="5600" dirty="0"/>
              <a:t> </a:t>
            </a:r>
            <a:r>
              <a:rPr lang="en-US" sz="5600" dirty="0" err="1"/>
              <a:t>mjera</a:t>
            </a:r>
            <a:r>
              <a:rPr lang="en-US" sz="5600" dirty="0"/>
              <a:t> </a:t>
            </a:r>
            <a:r>
              <a:rPr lang="en-US" sz="5600" dirty="0" err="1"/>
              <a:t>definisanih</a:t>
            </a:r>
            <a:r>
              <a:rPr lang="en-US" sz="5600" dirty="0"/>
              <a:t> u </a:t>
            </a:r>
            <a:r>
              <a:rPr lang="en-US" sz="5600" dirty="0" err="1"/>
              <a:t>postupku</a:t>
            </a:r>
            <a:r>
              <a:rPr lang="en-US" sz="5600" dirty="0"/>
              <a:t> </a:t>
            </a:r>
            <a:r>
              <a:rPr lang="en-US" sz="5600" dirty="0" err="1"/>
              <a:t>utvrđivanja</a:t>
            </a:r>
            <a:r>
              <a:rPr lang="en-US" sz="5600" dirty="0"/>
              <a:t> </a:t>
            </a:r>
            <a:r>
              <a:rPr lang="en-US" sz="5600" dirty="0" err="1"/>
              <a:t>preovladavajućeg</a:t>
            </a:r>
            <a:r>
              <a:rPr lang="en-US" sz="5600" dirty="0"/>
              <a:t> </a:t>
            </a:r>
            <a:r>
              <a:rPr lang="en-US" sz="5600" dirty="0" err="1"/>
              <a:t>javnog</a:t>
            </a:r>
            <a:r>
              <a:rPr lang="en-US" sz="5600" dirty="0"/>
              <a:t> </a:t>
            </a:r>
            <a:r>
              <a:rPr lang="en-US" sz="5600" dirty="0" err="1"/>
              <a:t>interesa</a:t>
            </a:r>
            <a:r>
              <a:rPr lang="en-US" sz="5600" dirty="0"/>
              <a:t>;</a:t>
            </a:r>
          </a:p>
          <a:p>
            <a:pPr marL="0" indent="0">
              <a:buNone/>
            </a:pPr>
            <a:r>
              <a:rPr lang="en-US" sz="6400" b="1" dirty="0">
                <a:effectLst>
                  <a:outerShdw blurRad="38100" dist="38100" dir="2700000" algn="tl">
                    <a:srgbClr val="000000">
                      <a:alpha val="43137"/>
                    </a:srgbClr>
                  </a:outerShdw>
                </a:effectLst>
              </a:rPr>
              <a:t>- da li </a:t>
            </a:r>
            <a:r>
              <a:rPr lang="en-US" sz="6400" b="1" dirty="0" err="1">
                <a:effectLst>
                  <a:outerShdw blurRad="38100" dist="38100" dir="2700000" algn="tl">
                    <a:srgbClr val="000000">
                      <a:alpha val="43137"/>
                    </a:srgbClr>
                  </a:outerShdw>
                </a:effectLst>
              </a:rPr>
              <a:t>upravljač</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zaštićenog</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područja</a:t>
            </a:r>
            <a:r>
              <a:rPr lang="en-US" sz="6400" b="1" dirty="0">
                <a:effectLst>
                  <a:outerShdw blurRad="38100" dist="38100" dir="2700000" algn="tl">
                    <a:srgbClr val="000000">
                      <a:alpha val="43137"/>
                    </a:srgbClr>
                  </a:outerShdw>
                </a:effectLst>
              </a:rPr>
              <a:t>/</a:t>
            </a:r>
            <a:r>
              <a:rPr lang="en-US" sz="6400" b="1" dirty="0" err="1">
                <a:effectLst>
                  <a:outerShdw blurRad="38100" dist="38100" dir="2700000" algn="tl">
                    <a:srgbClr val="000000">
                      <a:alpha val="43137"/>
                    </a:srgbClr>
                  </a:outerShdw>
                </a:effectLst>
              </a:rPr>
              <a:t>ili</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područja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ekološke</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mreže</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izvršava</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obaveze</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ustanovljene</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ovim</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zakonom</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i</a:t>
            </a:r>
            <a:r>
              <a:rPr lang="en-US" sz="6400" b="1" dirty="0">
                <a:effectLst>
                  <a:outerShdw blurRad="38100" dist="38100" dir="2700000" algn="tl">
                    <a:srgbClr val="000000">
                      <a:alpha val="43137"/>
                    </a:srgbClr>
                  </a:outerShdw>
                </a:effectLst>
              </a:rPr>
              <a:t> </a:t>
            </a:r>
            <a:r>
              <a:rPr lang="en-US" sz="6400" b="1" dirty="0" err="1">
                <a:effectLst>
                  <a:outerShdw blurRad="38100" dist="38100" dir="2700000" algn="tl">
                    <a:srgbClr val="000000">
                      <a:alpha val="43137"/>
                    </a:srgbClr>
                  </a:outerShdw>
                </a:effectLst>
              </a:rPr>
              <a:t>aktom</a:t>
            </a:r>
            <a:r>
              <a:rPr lang="en-US" sz="6400" b="1" dirty="0">
                <a:effectLst>
                  <a:outerShdw blurRad="38100" dist="38100" dir="2700000" algn="tl">
                    <a:srgbClr val="000000">
                      <a:alpha val="43137"/>
                    </a:srgbClr>
                  </a:outerShdw>
                </a:effectLst>
              </a:rPr>
              <a:t> o </a:t>
            </a:r>
            <a:r>
              <a:rPr lang="en-US" sz="6400" b="1" dirty="0" err="1">
                <a:effectLst>
                  <a:outerShdw blurRad="38100" dist="38100" dir="2700000" algn="tl">
                    <a:srgbClr val="000000">
                      <a:alpha val="43137"/>
                    </a:srgbClr>
                  </a:outerShdw>
                </a:effectLst>
              </a:rPr>
              <a:t>zaštiti</a:t>
            </a:r>
            <a:r>
              <a:rPr lang="en-US" sz="6400" b="1" dirty="0">
                <a:effectLst>
                  <a:outerShdw blurRad="38100" dist="38100" dir="2700000" algn="tl">
                    <a:srgbClr val="000000">
                      <a:alpha val="43137"/>
                    </a:srgbClr>
                  </a:outerShdw>
                </a:effectLst>
              </a:rPr>
              <a:t>;</a:t>
            </a:r>
          </a:p>
          <a:p>
            <a:pPr marL="0" indent="0">
              <a:buNone/>
            </a:pPr>
            <a:r>
              <a:rPr lang="en-US" sz="4800" dirty="0"/>
              <a:t>- da li se </a:t>
            </a:r>
            <a:r>
              <a:rPr lang="en-US" sz="4800" dirty="0" err="1"/>
              <a:t>radnje</a:t>
            </a:r>
            <a:r>
              <a:rPr lang="en-US" sz="4800" dirty="0"/>
              <a:t> </a:t>
            </a:r>
            <a:r>
              <a:rPr lang="en-US" sz="4800" dirty="0" err="1"/>
              <a:t>i</a:t>
            </a:r>
            <a:r>
              <a:rPr lang="en-US" sz="4800" dirty="0"/>
              <a:t> </a:t>
            </a:r>
            <a:r>
              <a:rPr lang="en-US" sz="4800" dirty="0" err="1"/>
              <a:t>aktivnosti</a:t>
            </a:r>
            <a:r>
              <a:rPr lang="en-US" sz="4800" dirty="0"/>
              <a:t> u </a:t>
            </a:r>
            <a:r>
              <a:rPr lang="en-US" sz="4800" dirty="0" err="1"/>
              <a:t>speleološkom</a:t>
            </a:r>
            <a:r>
              <a:rPr lang="en-US" sz="4800" dirty="0"/>
              <a:t> </a:t>
            </a:r>
            <a:r>
              <a:rPr lang="en-US" sz="4800" dirty="0" err="1"/>
              <a:t>objektu</a:t>
            </a:r>
            <a:r>
              <a:rPr lang="en-US" sz="4800" dirty="0"/>
              <a:t> </a:t>
            </a:r>
            <a:r>
              <a:rPr lang="en-US" sz="4800" dirty="0" err="1"/>
              <a:t>obavljaju</a:t>
            </a:r>
            <a:r>
              <a:rPr lang="en-US" sz="4800" dirty="0"/>
              <a:t> </a:t>
            </a:r>
            <a:r>
              <a:rPr lang="en-US" sz="4800" dirty="0" err="1"/>
              <a:t>uz</a:t>
            </a:r>
            <a:r>
              <a:rPr lang="en-US" sz="4800" dirty="0"/>
              <a:t> </a:t>
            </a:r>
            <a:r>
              <a:rPr lang="en-US" sz="4800" dirty="0" err="1"/>
              <a:t>dozvolu</a:t>
            </a:r>
            <a:r>
              <a:rPr lang="en-US" sz="4800" dirty="0"/>
              <a:t> </a:t>
            </a:r>
            <a:r>
              <a:rPr lang="en-US" sz="4800" dirty="0" err="1"/>
              <a:t>organa</a:t>
            </a:r>
            <a:r>
              <a:rPr lang="en-US" sz="4800" dirty="0"/>
              <a:t> </a:t>
            </a:r>
            <a:r>
              <a:rPr lang="en-US" sz="4800" dirty="0" err="1"/>
              <a:t>uprave</a:t>
            </a:r>
            <a:r>
              <a:rPr lang="en-US" sz="4800" dirty="0"/>
              <a:t> </a:t>
            </a:r>
            <a:r>
              <a:rPr lang="en-US" sz="4800" dirty="0" err="1"/>
              <a:t>i</a:t>
            </a:r>
            <a:r>
              <a:rPr lang="en-US" sz="4800" dirty="0"/>
              <a:t> u </a:t>
            </a:r>
            <a:r>
              <a:rPr lang="en-US" sz="4800" dirty="0" err="1"/>
              <a:t>skladu</a:t>
            </a:r>
            <a:r>
              <a:rPr lang="en-US" sz="4800" dirty="0"/>
              <a:t> </a:t>
            </a:r>
            <a:r>
              <a:rPr lang="en-US" sz="4800" dirty="0" err="1"/>
              <a:t>sa</a:t>
            </a:r>
            <a:r>
              <a:rPr lang="en-US" sz="4800" dirty="0"/>
              <a:t> </a:t>
            </a:r>
            <a:r>
              <a:rPr lang="en-US" sz="4800" dirty="0" err="1"/>
              <a:t>uslovima</a:t>
            </a:r>
            <a:r>
              <a:rPr lang="en-US" sz="4800" dirty="0"/>
              <a:t> </a:t>
            </a:r>
            <a:r>
              <a:rPr lang="en-US" sz="4800" dirty="0" err="1"/>
              <a:t>datim</a:t>
            </a:r>
            <a:r>
              <a:rPr lang="en-US" sz="4800" dirty="0"/>
              <a:t> u </a:t>
            </a:r>
            <a:r>
              <a:rPr lang="en-US" sz="4800" dirty="0" err="1"/>
              <a:t>dozvoli</a:t>
            </a:r>
            <a:r>
              <a:rPr lang="en-US" sz="4800" dirty="0"/>
              <a:t>;</a:t>
            </a:r>
          </a:p>
          <a:p>
            <a:pPr marL="0" indent="0">
              <a:buNone/>
            </a:pPr>
            <a:r>
              <a:rPr lang="en-US" sz="4800" dirty="0"/>
              <a:t>- da li </a:t>
            </a:r>
            <a:r>
              <a:rPr lang="en-US" sz="4800" dirty="0" err="1"/>
              <a:t>su</a:t>
            </a:r>
            <a:r>
              <a:rPr lang="en-US" sz="4800" dirty="0"/>
              <a:t> </a:t>
            </a:r>
            <a:r>
              <a:rPr lang="en-US" sz="4800" dirty="0" err="1"/>
              <a:t>naučne</a:t>
            </a:r>
            <a:r>
              <a:rPr lang="en-US" sz="4800" dirty="0"/>
              <a:t> </a:t>
            </a:r>
            <a:r>
              <a:rPr lang="en-US" sz="4800" dirty="0" err="1"/>
              <a:t>i</a:t>
            </a:r>
            <a:r>
              <a:rPr lang="en-US" sz="4800" dirty="0"/>
              <a:t> </a:t>
            </a:r>
            <a:r>
              <a:rPr lang="en-US" sz="4800" dirty="0" err="1"/>
              <a:t>stručne</a:t>
            </a:r>
            <a:r>
              <a:rPr lang="en-US" sz="4800" dirty="0"/>
              <a:t> </a:t>
            </a:r>
            <a:r>
              <a:rPr lang="en-US" sz="4800" dirty="0" err="1"/>
              <a:t>institucije</a:t>
            </a:r>
            <a:r>
              <a:rPr lang="en-US" sz="4800" dirty="0"/>
              <a:t> </a:t>
            </a:r>
            <a:r>
              <a:rPr lang="en-US" sz="4800" dirty="0" err="1"/>
              <a:t>i</a:t>
            </a:r>
            <a:r>
              <a:rPr lang="en-US" sz="4800" dirty="0"/>
              <a:t> </a:t>
            </a:r>
            <a:r>
              <a:rPr lang="en-US" sz="4800" dirty="0" err="1"/>
              <a:t>ustanove</a:t>
            </a:r>
            <a:r>
              <a:rPr lang="en-US" sz="4800" dirty="0"/>
              <a:t> </a:t>
            </a:r>
            <a:r>
              <a:rPr lang="en-US" sz="4800" dirty="0" err="1"/>
              <a:t>koje</a:t>
            </a:r>
            <a:r>
              <a:rPr lang="en-US" sz="4800" dirty="0"/>
              <a:t> se </a:t>
            </a:r>
            <a:r>
              <a:rPr lang="en-US" sz="4800" dirty="0" err="1"/>
              <a:t>bave</a:t>
            </a:r>
            <a:r>
              <a:rPr lang="en-US" sz="4800" dirty="0"/>
              <a:t> </a:t>
            </a:r>
            <a:r>
              <a:rPr lang="en-US" sz="4800" dirty="0" err="1"/>
              <a:t>istraživanjima</a:t>
            </a:r>
            <a:r>
              <a:rPr lang="en-US" sz="4800" dirty="0"/>
              <a:t> </a:t>
            </a:r>
            <a:r>
              <a:rPr lang="en-US" sz="4800" dirty="0" err="1"/>
              <a:t>speleoloških</a:t>
            </a:r>
            <a:r>
              <a:rPr lang="en-US" sz="4800" dirty="0"/>
              <a:t> </a:t>
            </a:r>
            <a:r>
              <a:rPr lang="en-US" sz="4800" dirty="0" err="1"/>
              <a:t>objekata</a:t>
            </a:r>
            <a:r>
              <a:rPr lang="en-US" sz="4800" dirty="0"/>
              <a:t> </a:t>
            </a:r>
            <a:r>
              <a:rPr lang="en-US" sz="4800" dirty="0" err="1"/>
              <a:t>i</a:t>
            </a:r>
            <a:r>
              <a:rPr lang="en-US" sz="4800" dirty="0"/>
              <a:t> </a:t>
            </a:r>
            <a:r>
              <a:rPr lang="en-US" sz="4800" dirty="0" err="1"/>
              <a:t>speleološke</a:t>
            </a:r>
            <a:r>
              <a:rPr lang="en-US" sz="4800" dirty="0"/>
              <a:t> </a:t>
            </a:r>
            <a:r>
              <a:rPr lang="en-US" sz="4800" dirty="0" err="1"/>
              <a:t>organizacije</a:t>
            </a:r>
            <a:r>
              <a:rPr lang="en-US" sz="4800" dirty="0"/>
              <a:t> </a:t>
            </a:r>
            <a:r>
              <a:rPr lang="en-US" sz="4800" dirty="0" err="1"/>
              <a:t>organu</a:t>
            </a:r>
            <a:r>
              <a:rPr lang="en-US" sz="4800" dirty="0"/>
              <a:t> </a:t>
            </a:r>
            <a:r>
              <a:rPr lang="en-US" sz="4800" dirty="0" err="1"/>
              <a:t>uprave</a:t>
            </a:r>
            <a:r>
              <a:rPr lang="en-US" sz="4800" dirty="0"/>
              <a:t> </a:t>
            </a:r>
            <a:r>
              <a:rPr lang="en-US" sz="4800" dirty="0" err="1"/>
              <a:t>dostavile</a:t>
            </a:r>
            <a:r>
              <a:rPr lang="en-US" sz="4800" dirty="0"/>
              <a:t> </a:t>
            </a:r>
            <a:r>
              <a:rPr lang="en-US" sz="4800" dirty="0" err="1"/>
              <a:t>podatke</a:t>
            </a:r>
            <a:r>
              <a:rPr lang="en-US" sz="4800" dirty="0"/>
              <a:t> o </a:t>
            </a:r>
            <a:r>
              <a:rPr lang="en-US" sz="4800" dirty="0" err="1"/>
              <a:t>rezultatima</a:t>
            </a:r>
            <a:r>
              <a:rPr lang="en-US" sz="4800" dirty="0"/>
              <a:t> </a:t>
            </a:r>
            <a:r>
              <a:rPr lang="en-US" sz="4800" dirty="0" err="1"/>
              <a:t>istraživanja</a:t>
            </a:r>
            <a:r>
              <a:rPr lang="en-US" sz="4800" dirty="0"/>
              <a:t>, u </a:t>
            </a:r>
            <a:r>
              <a:rPr lang="en-US" sz="4800" dirty="0" err="1"/>
              <a:t>propisanom</a:t>
            </a:r>
            <a:r>
              <a:rPr lang="en-US" sz="4800" dirty="0"/>
              <a:t> </a:t>
            </a:r>
            <a:r>
              <a:rPr lang="en-US" sz="4800" dirty="0" err="1"/>
              <a:t>roku</a:t>
            </a:r>
            <a:r>
              <a:rPr lang="en-US" sz="4800" dirty="0"/>
              <a:t>;</a:t>
            </a:r>
          </a:p>
          <a:p>
            <a:pPr marL="0" indent="0">
              <a:buNone/>
            </a:pPr>
            <a:r>
              <a:rPr lang="en-US" sz="4800" dirty="0"/>
              <a:t>- da li se </a:t>
            </a:r>
            <a:r>
              <a:rPr lang="en-US" sz="4800" dirty="0" err="1"/>
              <a:t>korišćenje</a:t>
            </a:r>
            <a:r>
              <a:rPr lang="en-US" sz="4800" dirty="0"/>
              <a:t> </a:t>
            </a:r>
            <a:r>
              <a:rPr lang="en-US" sz="4800" dirty="0" err="1"/>
              <a:t>zaštićenih</a:t>
            </a:r>
            <a:r>
              <a:rPr lang="en-US" sz="4800" dirty="0"/>
              <a:t> </a:t>
            </a:r>
            <a:r>
              <a:rPr lang="en-US" sz="4800" dirty="0" err="1"/>
              <a:t>geoloških</a:t>
            </a:r>
            <a:r>
              <a:rPr lang="en-US" sz="4800" dirty="0"/>
              <a:t> </a:t>
            </a:r>
            <a:r>
              <a:rPr lang="en-US" sz="4800" dirty="0" err="1"/>
              <a:t>i</a:t>
            </a:r>
            <a:r>
              <a:rPr lang="en-US" sz="4800" dirty="0"/>
              <a:t> </a:t>
            </a:r>
            <a:r>
              <a:rPr lang="en-US" sz="4800" dirty="0" err="1"/>
              <a:t>paleontoloških</a:t>
            </a:r>
            <a:r>
              <a:rPr lang="en-US" sz="4800" dirty="0"/>
              <a:t> </a:t>
            </a:r>
            <a:r>
              <a:rPr lang="en-US" sz="4800" dirty="0" err="1"/>
              <a:t>objekata</a:t>
            </a:r>
            <a:r>
              <a:rPr lang="en-US" sz="4800" dirty="0"/>
              <a:t> (</a:t>
            </a:r>
            <a:r>
              <a:rPr lang="en-US" sz="4800" dirty="0" err="1"/>
              <a:t>fosili</a:t>
            </a:r>
            <a:r>
              <a:rPr lang="en-US" sz="4800" dirty="0"/>
              <a:t>, </a:t>
            </a:r>
            <a:r>
              <a:rPr lang="en-US" sz="4800" dirty="0" err="1"/>
              <a:t>minerali</a:t>
            </a:r>
            <a:r>
              <a:rPr lang="en-US" sz="4800" dirty="0"/>
              <a:t>, </a:t>
            </a:r>
            <a:r>
              <a:rPr lang="en-US" sz="4800" dirty="0" err="1"/>
              <a:t>kristali</a:t>
            </a:r>
            <a:r>
              <a:rPr lang="en-US" sz="4800" dirty="0"/>
              <a:t>, </a:t>
            </a:r>
            <a:r>
              <a:rPr lang="en-US" sz="4800" dirty="0" err="1"/>
              <a:t>pećinski</a:t>
            </a:r>
            <a:r>
              <a:rPr lang="en-US" sz="4800" dirty="0"/>
              <a:t> </a:t>
            </a:r>
            <a:r>
              <a:rPr lang="en-US" sz="4800" dirty="0" err="1"/>
              <a:t>nakit</a:t>
            </a:r>
            <a:r>
              <a:rPr lang="en-US" sz="4800" dirty="0"/>
              <a:t> </a:t>
            </a:r>
            <a:r>
              <a:rPr lang="en-US" sz="4800" dirty="0" err="1"/>
              <a:t>i</a:t>
            </a:r>
            <a:r>
              <a:rPr lang="en-US" sz="4800" dirty="0"/>
              <a:t> </a:t>
            </a:r>
            <a:r>
              <a:rPr lang="en-US" sz="4800" dirty="0" err="1"/>
              <a:t>dr</a:t>
            </a:r>
            <a:r>
              <a:rPr lang="en-US" sz="4800" dirty="0"/>
              <a:t>) </a:t>
            </a:r>
            <a:r>
              <a:rPr lang="en-US" sz="4800" dirty="0" err="1"/>
              <a:t>obavljaju</a:t>
            </a:r>
            <a:r>
              <a:rPr lang="en-US" sz="4800" dirty="0"/>
              <a:t> u </a:t>
            </a:r>
            <a:r>
              <a:rPr lang="en-US" sz="4800" dirty="0" err="1"/>
              <a:t>skladu</a:t>
            </a:r>
            <a:r>
              <a:rPr lang="en-US" sz="4800" dirty="0"/>
              <a:t> </a:t>
            </a:r>
            <a:r>
              <a:rPr lang="en-US" sz="4800" dirty="0" err="1"/>
              <a:t>sa</a:t>
            </a:r>
            <a:r>
              <a:rPr lang="en-US" sz="4800" dirty="0"/>
              <a:t> </a:t>
            </a:r>
            <a:r>
              <a:rPr lang="en-US" sz="4800" dirty="0" err="1"/>
              <a:t>dozvolom</a:t>
            </a:r>
            <a:r>
              <a:rPr lang="en-US" sz="4800" dirty="0"/>
              <a:t> </a:t>
            </a:r>
            <a:r>
              <a:rPr lang="en-US" sz="4800" dirty="0" err="1"/>
              <a:t>organa</a:t>
            </a:r>
            <a:r>
              <a:rPr lang="en-US" sz="4800" dirty="0"/>
              <a:t> </a:t>
            </a:r>
            <a:r>
              <a:rPr lang="en-US" sz="4800" dirty="0" err="1"/>
              <a:t>uprave</a:t>
            </a:r>
            <a:r>
              <a:rPr lang="en-US" sz="4800" dirty="0"/>
              <a:t>;</a:t>
            </a:r>
          </a:p>
          <a:p>
            <a:pPr marL="0" indent="0">
              <a:buNone/>
            </a:pPr>
            <a:r>
              <a:rPr lang="en-US" sz="4800" dirty="0"/>
              <a:t>- da li se </a:t>
            </a:r>
            <a:r>
              <a:rPr lang="en-US" sz="4800" dirty="0" err="1"/>
              <a:t>branje</a:t>
            </a:r>
            <a:r>
              <a:rPr lang="en-US" sz="4800" dirty="0"/>
              <a:t>, </a:t>
            </a:r>
            <a:r>
              <a:rPr lang="en-US" sz="4800" dirty="0" err="1"/>
              <a:t>sakupljanje</a:t>
            </a:r>
            <a:r>
              <a:rPr lang="en-US" sz="4800" dirty="0"/>
              <a:t> </a:t>
            </a:r>
            <a:r>
              <a:rPr lang="en-US" sz="4800" dirty="0" err="1"/>
              <a:t>i</a:t>
            </a:r>
            <a:r>
              <a:rPr lang="en-US" sz="4800" dirty="0"/>
              <a:t> </a:t>
            </a:r>
            <a:r>
              <a:rPr lang="en-US" sz="4800" dirty="0" err="1"/>
              <a:t>korišćenje</a:t>
            </a:r>
            <a:r>
              <a:rPr lang="en-US" sz="4800" dirty="0"/>
              <a:t> </a:t>
            </a:r>
            <a:r>
              <a:rPr lang="en-US" sz="4800" dirty="0" err="1"/>
              <a:t>divljih</a:t>
            </a:r>
            <a:r>
              <a:rPr lang="en-US" sz="4800" dirty="0"/>
              <a:t> </a:t>
            </a:r>
            <a:r>
              <a:rPr lang="en-US" sz="4800" dirty="0" err="1"/>
              <a:t>biljaka</a:t>
            </a:r>
            <a:r>
              <a:rPr lang="en-US" sz="4800" dirty="0"/>
              <a:t> </a:t>
            </a:r>
            <a:r>
              <a:rPr lang="en-US" sz="4800" dirty="0" err="1"/>
              <a:t>i</a:t>
            </a:r>
            <a:r>
              <a:rPr lang="en-US" sz="4800" dirty="0"/>
              <a:t> </a:t>
            </a:r>
            <a:r>
              <a:rPr lang="en-US" sz="4800" dirty="0" err="1"/>
              <a:t>gljiva</a:t>
            </a:r>
            <a:r>
              <a:rPr lang="en-US" sz="4800" dirty="0"/>
              <a:t>, </a:t>
            </a:r>
            <a:r>
              <a:rPr lang="en-US" sz="4800" dirty="0" err="1"/>
              <a:t>odnosno</a:t>
            </a:r>
            <a:r>
              <a:rPr lang="en-US" sz="4800" dirty="0"/>
              <a:t> </a:t>
            </a:r>
            <a:r>
              <a:rPr lang="en-US" sz="4800" dirty="0" err="1"/>
              <a:t>hvatanje</a:t>
            </a:r>
            <a:r>
              <a:rPr lang="en-US" sz="4800" dirty="0"/>
              <a:t> </a:t>
            </a:r>
            <a:r>
              <a:rPr lang="en-US" sz="4800" dirty="0" err="1"/>
              <a:t>i</a:t>
            </a:r>
            <a:r>
              <a:rPr lang="en-US" sz="4800" dirty="0"/>
              <a:t> </a:t>
            </a:r>
            <a:r>
              <a:rPr lang="en-US" sz="4800" dirty="0" err="1"/>
              <a:t>ubijanje</a:t>
            </a:r>
            <a:r>
              <a:rPr lang="en-US" sz="4800" dirty="0"/>
              <a:t> </a:t>
            </a:r>
            <a:r>
              <a:rPr lang="en-US" sz="4800" dirty="0" err="1"/>
              <a:t>divljih</a:t>
            </a:r>
            <a:r>
              <a:rPr lang="en-US" sz="4800" dirty="0"/>
              <a:t> </a:t>
            </a:r>
            <a:r>
              <a:rPr lang="en-US" sz="4800" dirty="0" err="1"/>
              <a:t>vrsta</a:t>
            </a:r>
            <a:r>
              <a:rPr lang="en-US" sz="4800" dirty="0"/>
              <a:t> </a:t>
            </a:r>
            <a:r>
              <a:rPr lang="en-US" sz="4800" dirty="0" err="1"/>
              <a:t>životinja</a:t>
            </a:r>
            <a:r>
              <a:rPr lang="en-US" sz="4800" dirty="0"/>
              <a:t> </a:t>
            </a:r>
            <a:r>
              <a:rPr lang="en-US" sz="4800" dirty="0" err="1"/>
              <a:t>vrši</a:t>
            </a:r>
            <a:r>
              <a:rPr lang="en-US" sz="4800" dirty="0"/>
              <a:t> u </a:t>
            </a:r>
            <a:r>
              <a:rPr lang="en-US" sz="4800" dirty="0" err="1"/>
              <a:t>skladu</a:t>
            </a:r>
            <a:r>
              <a:rPr lang="en-US" sz="4800" dirty="0"/>
              <a:t> </a:t>
            </a:r>
            <a:r>
              <a:rPr lang="en-US" sz="4800" dirty="0" err="1"/>
              <a:t>sa</a:t>
            </a:r>
            <a:r>
              <a:rPr lang="en-US" sz="4800" dirty="0"/>
              <a:t> </a:t>
            </a:r>
            <a:r>
              <a:rPr lang="en-US" sz="4800" dirty="0" err="1"/>
              <a:t>dozvolom</a:t>
            </a:r>
            <a:r>
              <a:rPr lang="en-US" sz="4800" dirty="0"/>
              <a:t> </a:t>
            </a:r>
            <a:r>
              <a:rPr lang="en-US" sz="4800" dirty="0" err="1"/>
              <a:t>organa</a:t>
            </a:r>
            <a:r>
              <a:rPr lang="en-US" sz="4800" dirty="0"/>
              <a:t> </a:t>
            </a:r>
            <a:r>
              <a:rPr lang="en-US" sz="4800" dirty="0" err="1"/>
              <a:t>uprave</a:t>
            </a:r>
            <a:r>
              <a:rPr lang="en-US" sz="4800" dirty="0"/>
              <a:t>;</a:t>
            </a:r>
          </a:p>
          <a:p>
            <a:pPr marL="0" indent="0">
              <a:buNone/>
            </a:pPr>
            <a:r>
              <a:rPr lang="en-US" sz="4800" dirty="0"/>
              <a:t>- da li se </a:t>
            </a:r>
            <a:r>
              <a:rPr lang="en-US" sz="4800" dirty="0" err="1"/>
              <a:t>naučna</a:t>
            </a:r>
            <a:r>
              <a:rPr lang="en-US" sz="4800" dirty="0"/>
              <a:t> </a:t>
            </a:r>
            <a:r>
              <a:rPr lang="en-US" sz="4800" dirty="0" err="1"/>
              <a:t>i</a:t>
            </a:r>
            <a:r>
              <a:rPr lang="en-US" sz="4800" dirty="0"/>
              <a:t> </a:t>
            </a:r>
            <a:r>
              <a:rPr lang="en-US" sz="4800" dirty="0" err="1"/>
              <a:t>obrazovna</a:t>
            </a:r>
            <a:r>
              <a:rPr lang="en-US" sz="4800" dirty="0"/>
              <a:t> </a:t>
            </a:r>
            <a:r>
              <a:rPr lang="en-US" sz="4800" dirty="0" err="1"/>
              <a:t>istraživanja</a:t>
            </a:r>
            <a:r>
              <a:rPr lang="en-US" sz="4800" dirty="0"/>
              <a:t> u </a:t>
            </a:r>
            <a:r>
              <a:rPr lang="en-US" sz="4800" dirty="0" err="1"/>
              <a:t>zaštićenim</a:t>
            </a:r>
            <a:r>
              <a:rPr lang="en-US" sz="4800" dirty="0"/>
              <a:t> </a:t>
            </a:r>
            <a:r>
              <a:rPr lang="en-US" sz="4800" dirty="0" err="1"/>
              <a:t>područjima</a:t>
            </a:r>
            <a:r>
              <a:rPr lang="en-US" sz="4800" dirty="0"/>
              <a:t> </a:t>
            </a:r>
            <a:r>
              <a:rPr lang="en-US" sz="4800" dirty="0" err="1"/>
              <a:t>i</a:t>
            </a:r>
            <a:r>
              <a:rPr lang="en-US" sz="4800" dirty="0"/>
              <a:t>/</a:t>
            </a:r>
            <a:r>
              <a:rPr lang="en-US" sz="4800" dirty="0" err="1"/>
              <a:t>ili</a:t>
            </a:r>
            <a:r>
              <a:rPr lang="en-US" sz="4800" dirty="0"/>
              <a:t> </a:t>
            </a:r>
            <a:r>
              <a:rPr lang="en-US" sz="4800" dirty="0" err="1"/>
              <a:t>područjima</a:t>
            </a:r>
            <a:r>
              <a:rPr lang="en-US" sz="4800" dirty="0"/>
              <a:t> </a:t>
            </a:r>
            <a:r>
              <a:rPr lang="en-US" sz="4800" dirty="0" err="1"/>
              <a:t>ekološke</a:t>
            </a:r>
            <a:r>
              <a:rPr lang="en-US" sz="4800" dirty="0"/>
              <a:t> </a:t>
            </a:r>
            <a:r>
              <a:rPr lang="en-US" sz="4800" dirty="0" err="1"/>
              <a:t>mreže</a:t>
            </a:r>
            <a:r>
              <a:rPr lang="en-US" sz="4800" dirty="0"/>
              <a:t> </a:t>
            </a:r>
            <a:r>
              <a:rPr lang="en-US" sz="4800" dirty="0" err="1"/>
              <a:t>i</a:t>
            </a:r>
            <a:r>
              <a:rPr lang="en-US" sz="4800" dirty="0"/>
              <a:t> </a:t>
            </a:r>
            <a:r>
              <a:rPr lang="en-US" sz="4800" dirty="0" err="1"/>
              <a:t>na</a:t>
            </a:r>
            <a:r>
              <a:rPr lang="en-US" sz="4800" dirty="0"/>
              <a:t> </a:t>
            </a:r>
            <a:r>
              <a:rPr lang="en-US" sz="4800" dirty="0" err="1"/>
              <a:t>zaštićenim</a:t>
            </a:r>
            <a:r>
              <a:rPr lang="en-US" sz="4800" dirty="0"/>
              <a:t> </a:t>
            </a:r>
            <a:r>
              <a:rPr lang="en-US" sz="4800" dirty="0" err="1"/>
              <a:t>vrstama</a:t>
            </a:r>
            <a:r>
              <a:rPr lang="en-US" sz="4800" dirty="0"/>
              <a:t>, </a:t>
            </a:r>
            <a:r>
              <a:rPr lang="en-US" sz="4800" dirty="0" err="1"/>
              <a:t>obavljaju</a:t>
            </a:r>
            <a:r>
              <a:rPr lang="en-US" sz="4800" dirty="0"/>
              <a:t> </a:t>
            </a:r>
            <a:r>
              <a:rPr lang="en-US" sz="4800" dirty="0" err="1"/>
              <a:t>uz</a:t>
            </a:r>
            <a:r>
              <a:rPr lang="en-US" sz="4800" dirty="0"/>
              <a:t> </a:t>
            </a:r>
            <a:r>
              <a:rPr lang="en-US" sz="4800" dirty="0" err="1"/>
              <a:t>dozvolu</a:t>
            </a:r>
            <a:r>
              <a:rPr lang="en-US" sz="4800" dirty="0"/>
              <a:t> </a:t>
            </a:r>
            <a:r>
              <a:rPr lang="en-US" sz="4800" dirty="0" err="1"/>
              <a:t>organa</a:t>
            </a:r>
            <a:r>
              <a:rPr lang="en-US" sz="4800" dirty="0"/>
              <a:t> </a:t>
            </a:r>
            <a:r>
              <a:rPr lang="en-US" sz="4800" dirty="0" err="1"/>
              <a:t>uprave</a:t>
            </a:r>
            <a:r>
              <a:rPr lang="en-US" sz="4800" dirty="0"/>
              <a:t> </a:t>
            </a:r>
            <a:r>
              <a:rPr lang="en-US" sz="4800" dirty="0" err="1"/>
              <a:t>i</a:t>
            </a:r>
            <a:r>
              <a:rPr lang="en-US" sz="4800" dirty="0"/>
              <a:t> u </a:t>
            </a:r>
            <a:r>
              <a:rPr lang="en-US" sz="4800" dirty="0" err="1"/>
              <a:t>skladu</a:t>
            </a:r>
            <a:r>
              <a:rPr lang="en-US" sz="4800" dirty="0"/>
              <a:t> </a:t>
            </a:r>
            <a:r>
              <a:rPr lang="en-US" sz="4800" dirty="0" err="1"/>
              <a:t>sa</a:t>
            </a:r>
            <a:r>
              <a:rPr lang="en-US" sz="4800" dirty="0"/>
              <a:t> </a:t>
            </a:r>
            <a:r>
              <a:rPr lang="en-US" sz="4800" dirty="0" err="1"/>
              <a:t>izdatom</a:t>
            </a:r>
            <a:r>
              <a:rPr lang="en-US" sz="4800" dirty="0"/>
              <a:t> </a:t>
            </a:r>
            <a:r>
              <a:rPr lang="en-US" sz="4800" dirty="0" err="1"/>
              <a:t>dozvolom</a:t>
            </a:r>
            <a:r>
              <a:rPr lang="en-US" sz="4800" dirty="0" smtClean="0"/>
              <a:t>;</a:t>
            </a:r>
            <a:endParaRPr lang="en-US" sz="4800" dirty="0"/>
          </a:p>
        </p:txBody>
      </p:sp>
    </p:spTree>
    <p:extLst>
      <p:ext uri="{BB962C8B-B14F-4D97-AF65-F5344CB8AC3E}">
        <p14:creationId xmlns:p14="http://schemas.microsoft.com/office/powerpoint/2010/main" val="13093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 y="18606"/>
            <a:ext cx="9116568" cy="667194"/>
          </a:xfrm>
        </p:spPr>
        <p:txBody>
          <a:bodyPr>
            <a:normAutofit/>
          </a:bodyPr>
          <a:lstStyle/>
          <a:p>
            <a:r>
              <a:rPr lang="en-US" sz="3200" b="1" u="sng" dirty="0" err="1">
                <a:effectLst>
                  <a:outerShdw blurRad="38100" dist="38100" dir="2700000" algn="tl">
                    <a:srgbClr val="000000">
                      <a:alpha val="43137"/>
                    </a:srgbClr>
                  </a:outerShdw>
                </a:effectLst>
              </a:rPr>
              <a:t>Prava</a:t>
            </a:r>
            <a:r>
              <a:rPr lang="en-US" sz="3200" b="1" u="sng" dirty="0">
                <a:effectLst>
                  <a:outerShdw blurRad="38100" dist="38100" dir="2700000" algn="tl">
                    <a:srgbClr val="000000">
                      <a:alpha val="43137"/>
                    </a:srgbClr>
                  </a:outerShdw>
                </a:effectLst>
              </a:rPr>
              <a:t> </a:t>
            </a:r>
            <a:r>
              <a:rPr lang="en-US" sz="3200" b="1" u="sng" dirty="0" err="1">
                <a:effectLst>
                  <a:outerShdw blurRad="38100" dist="38100" dir="2700000" algn="tl">
                    <a:srgbClr val="000000">
                      <a:alpha val="43137"/>
                    </a:srgbClr>
                  </a:outerShdw>
                </a:effectLst>
              </a:rPr>
              <a:t>i</a:t>
            </a:r>
            <a:r>
              <a:rPr lang="en-US" sz="3200" b="1" u="sng" dirty="0">
                <a:effectLst>
                  <a:outerShdw blurRad="38100" dist="38100" dir="2700000" algn="tl">
                    <a:srgbClr val="000000">
                      <a:alpha val="43137"/>
                    </a:srgbClr>
                  </a:outerShdw>
                </a:effectLst>
              </a:rPr>
              <a:t> </a:t>
            </a:r>
            <a:r>
              <a:rPr lang="en-US" sz="3200" b="1" u="sng" dirty="0" err="1">
                <a:effectLst>
                  <a:outerShdw blurRad="38100" dist="38100" dir="2700000" algn="tl">
                    <a:srgbClr val="000000">
                      <a:alpha val="43137"/>
                    </a:srgbClr>
                  </a:outerShdw>
                </a:effectLst>
              </a:rPr>
              <a:t>dužnosti</a:t>
            </a:r>
            <a:r>
              <a:rPr lang="en-US" sz="3200" b="1" u="sng" dirty="0">
                <a:effectLst>
                  <a:outerShdw blurRad="38100" dist="38100" dir="2700000" algn="tl">
                    <a:srgbClr val="000000">
                      <a:alpha val="43137"/>
                    </a:srgbClr>
                  </a:outerShdw>
                </a:effectLst>
              </a:rPr>
              <a:t> </a:t>
            </a:r>
            <a:r>
              <a:rPr lang="en-US" sz="3200" b="1" u="sng" dirty="0" err="1">
                <a:effectLst>
                  <a:outerShdw blurRad="38100" dist="38100" dir="2700000" algn="tl">
                    <a:srgbClr val="000000">
                      <a:alpha val="43137"/>
                    </a:srgbClr>
                  </a:outerShdw>
                </a:effectLst>
              </a:rPr>
              <a:t>ekološkog</a:t>
            </a:r>
            <a:r>
              <a:rPr lang="en-US" sz="3200" b="1" u="sng" dirty="0">
                <a:effectLst>
                  <a:outerShdw blurRad="38100" dist="38100" dir="2700000" algn="tl">
                    <a:srgbClr val="000000">
                      <a:alpha val="43137"/>
                    </a:srgbClr>
                  </a:outerShdw>
                </a:effectLst>
              </a:rPr>
              <a:t> </a:t>
            </a:r>
            <a:r>
              <a:rPr lang="en-US" sz="3200" b="1" u="sng" dirty="0" err="1" smtClean="0">
                <a:effectLst>
                  <a:outerShdw blurRad="38100" dist="38100" dir="2700000" algn="tl">
                    <a:srgbClr val="000000">
                      <a:alpha val="43137"/>
                    </a:srgbClr>
                  </a:outerShdw>
                </a:effectLst>
              </a:rPr>
              <a:t>inspektora</a:t>
            </a:r>
            <a:r>
              <a:rPr lang="sr-Latn-ME" sz="3200" b="1" u="sng" dirty="0" smtClean="0">
                <a:effectLst>
                  <a:outerShdw blurRad="38100" dist="38100" dir="2700000" algn="tl">
                    <a:srgbClr val="000000">
                      <a:alpha val="43137"/>
                    </a:srgbClr>
                  </a:outerShdw>
                </a:effectLst>
              </a:rPr>
              <a:t> </a:t>
            </a:r>
            <a:r>
              <a:rPr lang="en-US" sz="3200" b="1" u="sng" dirty="0" err="1" smtClean="0">
                <a:effectLst>
                  <a:outerShdw blurRad="38100" dist="38100" dir="2700000" algn="tl">
                    <a:srgbClr val="000000">
                      <a:alpha val="43137"/>
                    </a:srgbClr>
                  </a:outerShdw>
                </a:effectLst>
              </a:rPr>
              <a:t>Član</a:t>
            </a:r>
            <a:r>
              <a:rPr lang="en-US" sz="3200" b="1" u="sng" dirty="0" smtClean="0">
                <a:effectLst>
                  <a:outerShdw blurRad="38100" dist="38100" dir="2700000" algn="tl">
                    <a:srgbClr val="000000">
                      <a:alpha val="43137"/>
                    </a:srgbClr>
                  </a:outerShdw>
                </a:effectLst>
              </a:rPr>
              <a:t> 108</a:t>
            </a:r>
            <a:endParaRPr lang="en-US" sz="3200"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85800"/>
            <a:ext cx="9144000" cy="6172200"/>
          </a:xfrm>
        </p:spPr>
        <p:txBody>
          <a:bodyPr>
            <a:normAutofit fontScale="40000" lnSpcReduction="20000"/>
          </a:bodyPr>
          <a:lstStyle/>
          <a:p>
            <a:pPr marL="0" indent="0">
              <a:buNone/>
            </a:pPr>
            <a:r>
              <a:rPr lang="en-US" sz="4000" dirty="0"/>
              <a:t>U </a:t>
            </a:r>
            <a:r>
              <a:rPr lang="en-US" sz="4000" dirty="0" err="1"/>
              <a:t>vršenju</a:t>
            </a:r>
            <a:r>
              <a:rPr lang="en-US" sz="4000" dirty="0"/>
              <a:t> </a:t>
            </a:r>
            <a:r>
              <a:rPr lang="en-US" sz="4000" dirty="0" err="1"/>
              <a:t>poslova</a:t>
            </a:r>
            <a:r>
              <a:rPr lang="en-US" sz="4000" dirty="0"/>
              <a:t> </a:t>
            </a:r>
            <a:r>
              <a:rPr lang="en-US" sz="4000" dirty="0" err="1"/>
              <a:t>inspekcijskog</a:t>
            </a:r>
            <a:r>
              <a:rPr lang="en-US" sz="4000" dirty="0"/>
              <a:t> </a:t>
            </a:r>
            <a:r>
              <a:rPr lang="en-US" sz="4000" dirty="0" err="1"/>
              <a:t>nadzora</a:t>
            </a:r>
            <a:r>
              <a:rPr lang="en-US" sz="4000" dirty="0"/>
              <a:t> </a:t>
            </a:r>
            <a:r>
              <a:rPr lang="en-US" sz="4000" dirty="0" err="1"/>
              <a:t>ekološki</a:t>
            </a:r>
            <a:r>
              <a:rPr lang="en-US" sz="4000" dirty="0"/>
              <a:t> </a:t>
            </a:r>
            <a:r>
              <a:rPr lang="en-US" sz="4000" dirty="0" err="1"/>
              <a:t>inspektor</a:t>
            </a:r>
            <a:r>
              <a:rPr lang="en-US" sz="4000" dirty="0"/>
              <a:t> </a:t>
            </a:r>
            <a:r>
              <a:rPr lang="en-US" sz="4000" dirty="0" err="1"/>
              <a:t>kontroliše</a:t>
            </a:r>
            <a:r>
              <a:rPr lang="en-US" sz="4000" dirty="0"/>
              <a:t> </a:t>
            </a:r>
            <a:r>
              <a:rPr lang="en-US" sz="4000" dirty="0" err="1"/>
              <a:t>naročito</a:t>
            </a:r>
            <a:r>
              <a:rPr lang="en-US" sz="4000" dirty="0"/>
              <a:t>:</a:t>
            </a:r>
          </a:p>
          <a:p>
            <a:pPr marL="0" indent="0">
              <a:buNone/>
            </a:pPr>
            <a:r>
              <a:rPr lang="en-US" sz="4000" dirty="0" smtClean="0"/>
              <a:t>- </a:t>
            </a:r>
            <a:r>
              <a:rPr lang="en-US" sz="4000" dirty="0"/>
              <a:t>da li se </a:t>
            </a:r>
            <a:r>
              <a:rPr lang="en-US" sz="4000" dirty="0" err="1"/>
              <a:t>prenošenje</a:t>
            </a:r>
            <a:r>
              <a:rPr lang="en-US" sz="4000" dirty="0"/>
              <a:t> </a:t>
            </a:r>
            <a:r>
              <a:rPr lang="en-US" sz="4000" dirty="0" err="1"/>
              <a:t>živih</a:t>
            </a:r>
            <a:r>
              <a:rPr lang="en-US" sz="4000" dirty="0"/>
              <a:t> </a:t>
            </a:r>
            <a:r>
              <a:rPr lang="en-US" sz="4000" dirty="0" err="1"/>
              <a:t>primjeraka</a:t>
            </a:r>
            <a:r>
              <a:rPr lang="en-US" sz="4000" dirty="0"/>
              <a:t> </a:t>
            </a:r>
            <a:r>
              <a:rPr lang="en-US" sz="4000" dirty="0" err="1"/>
              <a:t>divljih</a:t>
            </a:r>
            <a:r>
              <a:rPr lang="en-US" sz="4000" dirty="0"/>
              <a:t> </a:t>
            </a:r>
            <a:r>
              <a:rPr lang="en-US" sz="4000" dirty="0" err="1"/>
              <a:t>vrsta</a:t>
            </a:r>
            <a:r>
              <a:rPr lang="en-US" sz="4000" dirty="0"/>
              <a:t> </a:t>
            </a:r>
            <a:r>
              <a:rPr lang="en-US" sz="4000" dirty="0" err="1"/>
              <a:t>životinja</a:t>
            </a:r>
            <a:r>
              <a:rPr lang="en-US" sz="4000" dirty="0"/>
              <a:t> </a:t>
            </a:r>
            <a:r>
              <a:rPr lang="en-US" sz="4000" dirty="0" err="1"/>
              <a:t>unutar</a:t>
            </a:r>
            <a:r>
              <a:rPr lang="en-US" sz="4000" dirty="0"/>
              <a:t> </a:t>
            </a:r>
            <a:r>
              <a:rPr lang="en-US" sz="4000" dirty="0" err="1"/>
              <a:t>teritorije</a:t>
            </a:r>
            <a:r>
              <a:rPr lang="en-US" sz="4000" dirty="0"/>
              <a:t> </a:t>
            </a:r>
            <a:r>
              <a:rPr lang="en-US" sz="4000" dirty="0" err="1"/>
              <a:t>Crne</a:t>
            </a:r>
            <a:r>
              <a:rPr lang="en-US" sz="4000" dirty="0"/>
              <a:t> Gore </a:t>
            </a:r>
            <a:r>
              <a:rPr lang="en-US" sz="4000" dirty="0" err="1"/>
              <a:t>vrši</a:t>
            </a:r>
            <a:r>
              <a:rPr lang="en-US" sz="4000" dirty="0"/>
              <a:t> </a:t>
            </a:r>
            <a:r>
              <a:rPr lang="en-US" sz="4000" dirty="0" err="1"/>
              <a:t>uz</a:t>
            </a:r>
            <a:r>
              <a:rPr lang="en-US" sz="4000" dirty="0"/>
              <a:t> </a:t>
            </a:r>
            <a:r>
              <a:rPr lang="en-US" sz="4000" dirty="0" err="1"/>
              <a:t>dozvolu</a:t>
            </a:r>
            <a:r>
              <a:rPr lang="en-US" sz="4000" dirty="0"/>
              <a:t> </a:t>
            </a:r>
            <a:r>
              <a:rPr lang="en-US" sz="4000" dirty="0" err="1"/>
              <a:t>organa</a:t>
            </a:r>
            <a:r>
              <a:rPr lang="en-US" sz="4000" dirty="0"/>
              <a:t> </a:t>
            </a:r>
            <a:r>
              <a:rPr lang="en-US" sz="4000" dirty="0" err="1"/>
              <a:t>uprave</a:t>
            </a:r>
            <a:r>
              <a:rPr lang="en-US" sz="4000" dirty="0"/>
              <a:t> </a:t>
            </a:r>
            <a:r>
              <a:rPr lang="en-US" sz="4000" dirty="0" err="1"/>
              <a:t>i</a:t>
            </a:r>
            <a:r>
              <a:rPr lang="en-US" sz="4000" dirty="0"/>
              <a:t> u </a:t>
            </a:r>
            <a:r>
              <a:rPr lang="en-US" sz="4000" dirty="0" err="1"/>
              <a:t>skladu</a:t>
            </a:r>
            <a:r>
              <a:rPr lang="en-US" sz="4000" dirty="0"/>
              <a:t> </a:t>
            </a:r>
            <a:r>
              <a:rPr lang="en-US" sz="4000" dirty="0" err="1"/>
              <a:t>sa</a:t>
            </a:r>
            <a:r>
              <a:rPr lang="en-US" sz="4000" dirty="0"/>
              <a:t> </a:t>
            </a:r>
            <a:r>
              <a:rPr lang="en-US" sz="4000" dirty="0" err="1"/>
              <a:t>uslovima</a:t>
            </a:r>
            <a:r>
              <a:rPr lang="en-US" sz="4000" dirty="0"/>
              <a:t> </a:t>
            </a:r>
            <a:r>
              <a:rPr lang="en-US" sz="4000" dirty="0" err="1"/>
              <a:t>datim</a:t>
            </a:r>
            <a:r>
              <a:rPr lang="en-US" sz="4000" dirty="0"/>
              <a:t> u </a:t>
            </a:r>
            <a:r>
              <a:rPr lang="en-US" sz="4000" dirty="0" err="1"/>
              <a:t>dozvoli</a:t>
            </a:r>
            <a:r>
              <a:rPr lang="en-US" sz="4000" dirty="0"/>
              <a:t>;</a:t>
            </a:r>
          </a:p>
          <a:p>
            <a:pPr marL="0" indent="0">
              <a:buNone/>
            </a:pPr>
            <a:r>
              <a:rPr lang="en-US" sz="4000" dirty="0"/>
              <a:t>- da li se </a:t>
            </a:r>
            <a:r>
              <a:rPr lang="en-US" sz="4000" dirty="0" err="1"/>
              <a:t>držanje</a:t>
            </a:r>
            <a:r>
              <a:rPr lang="en-US" sz="4000" dirty="0"/>
              <a:t> </a:t>
            </a:r>
            <a:r>
              <a:rPr lang="en-US" sz="4000" dirty="0" err="1"/>
              <a:t>divlje</a:t>
            </a:r>
            <a:r>
              <a:rPr lang="en-US" sz="4000" dirty="0"/>
              <a:t> </a:t>
            </a:r>
            <a:r>
              <a:rPr lang="en-US" sz="4000" dirty="0" err="1"/>
              <a:t>vrsta</a:t>
            </a:r>
            <a:r>
              <a:rPr lang="en-US" sz="4000" dirty="0"/>
              <a:t> </a:t>
            </a:r>
            <a:r>
              <a:rPr lang="en-US" sz="4000" dirty="0" err="1"/>
              <a:t>životinja</a:t>
            </a:r>
            <a:r>
              <a:rPr lang="en-US" sz="4000" dirty="0"/>
              <a:t> u </a:t>
            </a:r>
            <a:r>
              <a:rPr lang="en-US" sz="4000" dirty="0" err="1"/>
              <a:t>zatočeništvu</a:t>
            </a:r>
            <a:r>
              <a:rPr lang="en-US" sz="4000" dirty="0"/>
              <a:t> </a:t>
            </a:r>
            <a:r>
              <a:rPr lang="en-US" sz="4000" dirty="0" err="1"/>
              <a:t>radi</a:t>
            </a:r>
            <a:r>
              <a:rPr lang="en-US" sz="4000" dirty="0"/>
              <a:t> </a:t>
            </a:r>
            <a:r>
              <a:rPr lang="en-US" sz="4000" dirty="0" err="1"/>
              <a:t>prikazivanja</a:t>
            </a:r>
            <a:r>
              <a:rPr lang="en-US" sz="4000" dirty="0"/>
              <a:t> </a:t>
            </a:r>
            <a:r>
              <a:rPr lang="en-US" sz="4000" dirty="0" err="1"/>
              <a:t>javnosti</a:t>
            </a:r>
            <a:r>
              <a:rPr lang="en-US" sz="4000" dirty="0"/>
              <a:t> u </a:t>
            </a:r>
            <a:r>
              <a:rPr lang="en-US" sz="4000" dirty="0" err="1"/>
              <a:t>zoološkim</a:t>
            </a:r>
            <a:r>
              <a:rPr lang="en-US" sz="4000" dirty="0"/>
              <a:t> </a:t>
            </a:r>
            <a:r>
              <a:rPr lang="en-US" sz="4000" dirty="0" err="1"/>
              <a:t>vrtovima</a:t>
            </a:r>
            <a:r>
              <a:rPr lang="en-US" sz="4000" dirty="0"/>
              <a:t>, </a:t>
            </a:r>
            <a:r>
              <a:rPr lang="en-US" sz="4000" dirty="0" err="1"/>
              <a:t>akvarijumima</a:t>
            </a:r>
            <a:r>
              <a:rPr lang="en-US" sz="4000" dirty="0"/>
              <a:t>, </a:t>
            </a:r>
            <a:r>
              <a:rPr lang="en-US" sz="4000" dirty="0" err="1"/>
              <a:t>terarijumima</a:t>
            </a:r>
            <a:r>
              <a:rPr lang="en-US" sz="4000" dirty="0"/>
              <a:t>, </a:t>
            </a:r>
            <a:r>
              <a:rPr lang="en-US" sz="4000" dirty="0" err="1"/>
              <a:t>bazenima</a:t>
            </a:r>
            <a:r>
              <a:rPr lang="en-US" sz="4000" dirty="0"/>
              <a:t> </a:t>
            </a:r>
            <a:r>
              <a:rPr lang="en-US" sz="4000" dirty="0" err="1"/>
              <a:t>ili</a:t>
            </a:r>
            <a:r>
              <a:rPr lang="en-US" sz="4000" dirty="0"/>
              <a:t> </a:t>
            </a:r>
            <a:r>
              <a:rPr lang="en-US" sz="4000" dirty="0" err="1"/>
              <a:t>kavezima</a:t>
            </a:r>
            <a:r>
              <a:rPr lang="en-US" sz="4000" dirty="0"/>
              <a:t>, </a:t>
            </a:r>
            <a:r>
              <a:rPr lang="en-US" sz="4000" dirty="0" err="1"/>
              <a:t>vrši</a:t>
            </a:r>
            <a:r>
              <a:rPr lang="en-US" sz="4000" dirty="0"/>
              <a:t> </a:t>
            </a:r>
            <a:r>
              <a:rPr lang="en-US" sz="4000" dirty="0" err="1"/>
              <a:t>uz</a:t>
            </a:r>
            <a:r>
              <a:rPr lang="en-US" sz="4000" dirty="0"/>
              <a:t> </a:t>
            </a:r>
            <a:r>
              <a:rPr lang="en-US" sz="4000" dirty="0" err="1"/>
              <a:t>dozvolu</a:t>
            </a:r>
            <a:r>
              <a:rPr lang="en-US" sz="4000" dirty="0"/>
              <a:t> </a:t>
            </a:r>
            <a:r>
              <a:rPr lang="en-US" sz="4000" dirty="0" err="1"/>
              <a:t>organa</a:t>
            </a:r>
            <a:r>
              <a:rPr lang="en-US" sz="4000" dirty="0"/>
              <a:t> </a:t>
            </a:r>
            <a:r>
              <a:rPr lang="en-US" sz="4000" dirty="0" err="1"/>
              <a:t>uprave</a:t>
            </a:r>
            <a:r>
              <a:rPr lang="en-US" sz="4000" dirty="0"/>
              <a:t> </a:t>
            </a:r>
            <a:r>
              <a:rPr lang="en-US" sz="4000" dirty="0" err="1"/>
              <a:t>i</a:t>
            </a:r>
            <a:r>
              <a:rPr lang="en-US" sz="4000" dirty="0"/>
              <a:t> u </a:t>
            </a:r>
            <a:r>
              <a:rPr lang="en-US" sz="4000" dirty="0" err="1"/>
              <a:t>skladu</a:t>
            </a:r>
            <a:r>
              <a:rPr lang="en-US" sz="4000" dirty="0"/>
              <a:t> </a:t>
            </a:r>
            <a:r>
              <a:rPr lang="en-US" sz="4000" dirty="0" err="1"/>
              <a:t>sa</a:t>
            </a:r>
            <a:r>
              <a:rPr lang="en-US" sz="4000" dirty="0"/>
              <a:t> </a:t>
            </a:r>
            <a:r>
              <a:rPr lang="en-US" sz="4000" dirty="0" err="1"/>
              <a:t>uslovima</a:t>
            </a:r>
            <a:r>
              <a:rPr lang="en-US" sz="4000" dirty="0"/>
              <a:t> </a:t>
            </a:r>
            <a:r>
              <a:rPr lang="en-US" sz="4000" dirty="0" err="1"/>
              <a:t>datim</a:t>
            </a:r>
            <a:r>
              <a:rPr lang="en-US" sz="4000" dirty="0"/>
              <a:t> u </a:t>
            </a:r>
            <a:r>
              <a:rPr lang="en-US" sz="4000" dirty="0" err="1"/>
              <a:t>dozvoli</a:t>
            </a:r>
            <a:r>
              <a:rPr lang="en-US" sz="4000" dirty="0"/>
              <a:t>;</a:t>
            </a:r>
          </a:p>
          <a:p>
            <a:pPr marL="0" indent="0">
              <a:buNone/>
            </a:pPr>
            <a:r>
              <a:rPr lang="en-US" sz="4000" dirty="0"/>
              <a:t>- da li se </a:t>
            </a:r>
            <a:r>
              <a:rPr lang="en-US" sz="4000" dirty="0" err="1"/>
              <a:t>obilježavanje</a:t>
            </a:r>
            <a:r>
              <a:rPr lang="en-US" sz="4000" dirty="0"/>
              <a:t> </a:t>
            </a:r>
            <a:r>
              <a:rPr lang="en-US" sz="4000" dirty="0" err="1"/>
              <a:t>divljih</a:t>
            </a:r>
            <a:r>
              <a:rPr lang="en-US" sz="4000" dirty="0"/>
              <a:t> </a:t>
            </a:r>
            <a:r>
              <a:rPr lang="en-US" sz="4000" dirty="0" err="1"/>
              <a:t>vrsta</a:t>
            </a:r>
            <a:r>
              <a:rPr lang="en-US" sz="4000" dirty="0"/>
              <a:t> </a:t>
            </a:r>
            <a:r>
              <a:rPr lang="en-US" sz="4000" dirty="0" err="1"/>
              <a:t>ptica</a:t>
            </a:r>
            <a:r>
              <a:rPr lang="en-US" sz="4000" dirty="0"/>
              <a:t> </a:t>
            </a:r>
            <a:r>
              <a:rPr lang="en-US" sz="4000" dirty="0" err="1"/>
              <a:t>vrši</a:t>
            </a:r>
            <a:r>
              <a:rPr lang="en-US" sz="4000" dirty="0"/>
              <a:t> </a:t>
            </a:r>
            <a:r>
              <a:rPr lang="en-US" sz="4000" dirty="0" err="1"/>
              <a:t>uz</a:t>
            </a:r>
            <a:r>
              <a:rPr lang="en-US" sz="4000" dirty="0"/>
              <a:t> </a:t>
            </a:r>
            <a:r>
              <a:rPr lang="en-US" sz="4000" dirty="0" err="1"/>
              <a:t>dozvolu</a:t>
            </a:r>
            <a:r>
              <a:rPr lang="en-US" sz="4000" dirty="0"/>
              <a:t> </a:t>
            </a:r>
            <a:r>
              <a:rPr lang="en-US" sz="4000" dirty="0" err="1"/>
              <a:t>organa</a:t>
            </a:r>
            <a:r>
              <a:rPr lang="en-US" sz="4000" dirty="0"/>
              <a:t> </a:t>
            </a:r>
            <a:r>
              <a:rPr lang="en-US" sz="4000" dirty="0" err="1"/>
              <a:t>uprave</a:t>
            </a:r>
            <a:r>
              <a:rPr lang="en-US" sz="4000" dirty="0"/>
              <a:t> </a:t>
            </a:r>
            <a:r>
              <a:rPr lang="en-US" sz="4000" dirty="0" err="1"/>
              <a:t>i</a:t>
            </a:r>
            <a:r>
              <a:rPr lang="en-US" sz="4000" dirty="0"/>
              <a:t> u </a:t>
            </a:r>
            <a:r>
              <a:rPr lang="en-US" sz="4000" dirty="0" err="1"/>
              <a:t>skladu</a:t>
            </a:r>
            <a:r>
              <a:rPr lang="en-US" sz="4000" dirty="0"/>
              <a:t> </a:t>
            </a:r>
            <a:r>
              <a:rPr lang="en-US" sz="4000" dirty="0" err="1"/>
              <a:t>sa</a:t>
            </a:r>
            <a:r>
              <a:rPr lang="en-US" sz="4000" dirty="0"/>
              <a:t> </a:t>
            </a:r>
            <a:r>
              <a:rPr lang="en-US" sz="4000" dirty="0" err="1"/>
              <a:t>izdatim</a:t>
            </a:r>
            <a:r>
              <a:rPr lang="en-US" sz="4000" dirty="0"/>
              <a:t> </a:t>
            </a:r>
            <a:r>
              <a:rPr lang="en-US" sz="4000" dirty="0" err="1"/>
              <a:t>dozvolama</a:t>
            </a:r>
            <a:r>
              <a:rPr lang="en-US" sz="4000" dirty="0"/>
              <a:t>;</a:t>
            </a:r>
          </a:p>
          <a:p>
            <a:pPr marL="0" indent="0">
              <a:buNone/>
            </a:pPr>
            <a:r>
              <a:rPr lang="en-US" sz="4000" dirty="0"/>
              <a:t>- da li se </a:t>
            </a:r>
            <a:r>
              <a:rPr lang="en-US" sz="4000" dirty="0" err="1"/>
              <a:t>oduzete</a:t>
            </a:r>
            <a:r>
              <a:rPr lang="en-US" sz="4000" dirty="0"/>
              <a:t> </a:t>
            </a:r>
            <a:r>
              <a:rPr lang="en-US" sz="4000" dirty="0" err="1"/>
              <a:t>vrste</a:t>
            </a:r>
            <a:r>
              <a:rPr lang="en-US" sz="4000" dirty="0"/>
              <a:t> </a:t>
            </a:r>
            <a:r>
              <a:rPr lang="en-US" sz="4000" dirty="0" err="1"/>
              <a:t>biljaka</a:t>
            </a:r>
            <a:r>
              <a:rPr lang="en-US" sz="4000" dirty="0"/>
              <a:t>, </a:t>
            </a:r>
            <a:r>
              <a:rPr lang="en-US" sz="4000" dirty="0" err="1"/>
              <a:t>životinja</a:t>
            </a:r>
            <a:r>
              <a:rPr lang="en-US" sz="4000" dirty="0"/>
              <a:t> </a:t>
            </a:r>
            <a:r>
              <a:rPr lang="en-US" sz="4000" dirty="0" err="1"/>
              <a:t>ili</a:t>
            </a:r>
            <a:r>
              <a:rPr lang="en-US" sz="4000" dirty="0"/>
              <a:t> </a:t>
            </a:r>
            <a:r>
              <a:rPr lang="en-US" sz="4000" dirty="0" err="1"/>
              <a:t>gljiva</a:t>
            </a:r>
            <a:r>
              <a:rPr lang="en-US" sz="4000" dirty="0"/>
              <a:t> </a:t>
            </a:r>
            <a:r>
              <a:rPr lang="en-US" sz="4000" dirty="0" err="1"/>
              <a:t>čuvaju</a:t>
            </a:r>
            <a:r>
              <a:rPr lang="en-US" sz="4000" dirty="0"/>
              <a:t> </a:t>
            </a:r>
            <a:r>
              <a:rPr lang="en-US" sz="4000" dirty="0" err="1"/>
              <a:t>na</a:t>
            </a:r>
            <a:r>
              <a:rPr lang="en-US" sz="4000" dirty="0"/>
              <a:t> </a:t>
            </a:r>
            <a:r>
              <a:rPr lang="en-US" sz="4000" dirty="0" err="1"/>
              <a:t>propisan</a:t>
            </a:r>
            <a:r>
              <a:rPr lang="en-US" sz="4000" dirty="0"/>
              <a:t> </a:t>
            </a:r>
            <a:r>
              <a:rPr lang="en-US" sz="4000" dirty="0" err="1"/>
              <a:t>način</a:t>
            </a:r>
            <a:r>
              <a:rPr lang="en-US" sz="4000" dirty="0"/>
              <a:t>;</a:t>
            </a:r>
          </a:p>
          <a:p>
            <a:pPr marL="0" indent="0">
              <a:buNone/>
            </a:pPr>
            <a:r>
              <a:rPr lang="en-US" sz="4000" dirty="0"/>
              <a:t>- da li </a:t>
            </a:r>
            <a:r>
              <a:rPr lang="en-US" sz="4000" dirty="0" err="1"/>
              <a:t>nosilac</a:t>
            </a:r>
            <a:r>
              <a:rPr lang="en-US" sz="4000" dirty="0"/>
              <a:t> </a:t>
            </a:r>
            <a:r>
              <a:rPr lang="en-US" sz="4000" dirty="0" err="1"/>
              <a:t>dozvole</a:t>
            </a:r>
            <a:r>
              <a:rPr lang="en-US" sz="4000" dirty="0"/>
              <a:t> </a:t>
            </a:r>
            <a:r>
              <a:rPr lang="en-US" sz="4000" dirty="0" err="1"/>
              <a:t>za</a:t>
            </a:r>
            <a:r>
              <a:rPr lang="en-US" sz="4000" dirty="0"/>
              <a:t> </a:t>
            </a:r>
            <a:r>
              <a:rPr lang="en-US" sz="4000" dirty="0" err="1"/>
              <a:t>držanje</a:t>
            </a:r>
            <a:r>
              <a:rPr lang="en-US" sz="4000" dirty="0"/>
              <a:t> </a:t>
            </a:r>
            <a:r>
              <a:rPr lang="en-US" sz="4000" dirty="0" err="1"/>
              <a:t>divlje</a:t>
            </a:r>
            <a:r>
              <a:rPr lang="en-US" sz="4000" dirty="0"/>
              <a:t> </a:t>
            </a:r>
            <a:r>
              <a:rPr lang="en-US" sz="4000" dirty="0" err="1"/>
              <a:t>vrste</a:t>
            </a:r>
            <a:r>
              <a:rPr lang="en-US" sz="4000" dirty="0"/>
              <a:t> </a:t>
            </a:r>
            <a:r>
              <a:rPr lang="en-US" sz="4000" dirty="0" err="1"/>
              <a:t>životinje</a:t>
            </a:r>
            <a:r>
              <a:rPr lang="en-US" sz="4000" dirty="0"/>
              <a:t> u </a:t>
            </a:r>
            <a:r>
              <a:rPr lang="en-US" sz="4000" dirty="0" err="1"/>
              <a:t>zatočeništvu</a:t>
            </a:r>
            <a:r>
              <a:rPr lang="en-US" sz="4000" dirty="0"/>
              <a:t> </a:t>
            </a:r>
            <a:r>
              <a:rPr lang="en-US" sz="4000" dirty="0" err="1"/>
              <a:t>obavještava</a:t>
            </a:r>
            <a:r>
              <a:rPr lang="en-US" sz="4000" dirty="0"/>
              <a:t> organ </a:t>
            </a:r>
            <a:r>
              <a:rPr lang="en-US" sz="4000" dirty="0" err="1"/>
              <a:t>uprave</a:t>
            </a:r>
            <a:r>
              <a:rPr lang="en-US" sz="4000" dirty="0"/>
              <a:t> o </a:t>
            </a:r>
            <a:r>
              <a:rPr lang="en-US" sz="4000" dirty="0" err="1"/>
              <a:t>svim</a:t>
            </a:r>
            <a:r>
              <a:rPr lang="en-US" sz="4000" dirty="0"/>
              <a:t> </a:t>
            </a:r>
            <a:r>
              <a:rPr lang="en-US" sz="4000" dirty="0" err="1"/>
              <a:t>promjenama</a:t>
            </a:r>
            <a:r>
              <a:rPr lang="en-US" sz="4000" dirty="0"/>
              <a:t> </a:t>
            </a:r>
            <a:r>
              <a:rPr lang="en-US" sz="4000" dirty="0" err="1"/>
              <a:t>i</a:t>
            </a:r>
            <a:r>
              <a:rPr lang="en-US" sz="4000" dirty="0"/>
              <a:t> </a:t>
            </a:r>
            <a:r>
              <a:rPr lang="en-US" sz="4000" dirty="0" err="1"/>
              <a:t>novim</a:t>
            </a:r>
            <a:r>
              <a:rPr lang="en-US" sz="4000" dirty="0"/>
              <a:t> </a:t>
            </a:r>
            <a:r>
              <a:rPr lang="en-US" sz="4000" dirty="0" err="1"/>
              <a:t>okolnostima</a:t>
            </a:r>
            <a:r>
              <a:rPr lang="en-US" sz="4000" dirty="0"/>
              <a:t> </a:t>
            </a:r>
            <a:r>
              <a:rPr lang="en-US" sz="4000" dirty="0" err="1"/>
              <a:t>koje</a:t>
            </a:r>
            <a:r>
              <a:rPr lang="en-US" sz="4000" dirty="0"/>
              <a:t> </a:t>
            </a:r>
            <a:r>
              <a:rPr lang="en-US" sz="4000" dirty="0" err="1"/>
              <a:t>utiču</a:t>
            </a:r>
            <a:r>
              <a:rPr lang="en-US" sz="4000" dirty="0"/>
              <a:t> </a:t>
            </a:r>
            <a:r>
              <a:rPr lang="en-US" sz="4000" dirty="0" err="1"/>
              <a:t>ili</a:t>
            </a:r>
            <a:r>
              <a:rPr lang="en-US" sz="4000" dirty="0"/>
              <a:t> </a:t>
            </a:r>
            <a:r>
              <a:rPr lang="en-US" sz="4000" dirty="0" err="1"/>
              <a:t>mogu</a:t>
            </a:r>
            <a:r>
              <a:rPr lang="en-US" sz="4000" dirty="0"/>
              <a:t> </a:t>
            </a:r>
            <a:r>
              <a:rPr lang="en-US" sz="4000" dirty="0" err="1"/>
              <a:t>uticati</a:t>
            </a:r>
            <a:r>
              <a:rPr lang="en-US" sz="4000" dirty="0"/>
              <a:t> </a:t>
            </a:r>
            <a:r>
              <a:rPr lang="en-US" sz="4000" dirty="0" err="1"/>
              <a:t>na</a:t>
            </a:r>
            <a:r>
              <a:rPr lang="en-US" sz="4000" dirty="0"/>
              <a:t> </a:t>
            </a:r>
            <a:r>
              <a:rPr lang="en-US" sz="4000" dirty="0" err="1"/>
              <a:t>validnost</a:t>
            </a:r>
            <a:r>
              <a:rPr lang="en-US" sz="4000" dirty="0"/>
              <a:t> </a:t>
            </a:r>
            <a:r>
              <a:rPr lang="en-US" sz="4000" dirty="0" err="1"/>
              <a:t>dozvole</a:t>
            </a:r>
            <a:r>
              <a:rPr lang="en-US" sz="4000" dirty="0"/>
              <a:t>;</a:t>
            </a:r>
          </a:p>
          <a:p>
            <a:pPr marL="0" indent="0">
              <a:buNone/>
            </a:pPr>
            <a:r>
              <a:rPr lang="en-US" sz="4000" dirty="0"/>
              <a:t>- da li se </a:t>
            </a:r>
            <a:r>
              <a:rPr lang="en-US" sz="4000" dirty="0" err="1"/>
              <a:t>uzgoj</a:t>
            </a:r>
            <a:r>
              <a:rPr lang="en-US" sz="4000" dirty="0"/>
              <a:t> </a:t>
            </a:r>
            <a:r>
              <a:rPr lang="en-US" sz="4000" dirty="0" err="1"/>
              <a:t>divljih</a:t>
            </a:r>
            <a:r>
              <a:rPr lang="en-US" sz="4000" dirty="0"/>
              <a:t> </a:t>
            </a:r>
            <a:r>
              <a:rPr lang="en-US" sz="4000" dirty="0" err="1"/>
              <a:t>vrsta</a:t>
            </a:r>
            <a:r>
              <a:rPr lang="en-US" sz="4000" dirty="0"/>
              <a:t> </a:t>
            </a:r>
            <a:r>
              <a:rPr lang="en-US" sz="4000" dirty="0" err="1"/>
              <a:t>životinja</a:t>
            </a:r>
            <a:r>
              <a:rPr lang="en-US" sz="4000" dirty="0"/>
              <a:t> </a:t>
            </a:r>
            <a:r>
              <a:rPr lang="en-US" sz="4000" dirty="0" err="1"/>
              <a:t>vrši</a:t>
            </a:r>
            <a:r>
              <a:rPr lang="en-US" sz="4000" dirty="0"/>
              <a:t> </a:t>
            </a:r>
            <a:r>
              <a:rPr lang="en-US" sz="4000" dirty="0" err="1"/>
              <a:t>uz</a:t>
            </a:r>
            <a:r>
              <a:rPr lang="en-US" sz="4000" dirty="0"/>
              <a:t> </a:t>
            </a:r>
            <a:r>
              <a:rPr lang="en-US" sz="4000" dirty="0" err="1"/>
              <a:t>dozvolu</a:t>
            </a:r>
            <a:r>
              <a:rPr lang="en-US" sz="4000" dirty="0"/>
              <a:t> </a:t>
            </a:r>
            <a:r>
              <a:rPr lang="en-US" sz="4000" dirty="0" err="1"/>
              <a:t>organa</a:t>
            </a:r>
            <a:r>
              <a:rPr lang="en-US" sz="4000" dirty="0"/>
              <a:t> </a:t>
            </a:r>
            <a:r>
              <a:rPr lang="en-US" sz="4000" dirty="0" err="1"/>
              <a:t>uprave</a:t>
            </a:r>
            <a:r>
              <a:rPr lang="en-US" sz="4000" dirty="0"/>
              <a:t> </a:t>
            </a:r>
            <a:r>
              <a:rPr lang="en-US" sz="4000" dirty="0" err="1"/>
              <a:t>i</a:t>
            </a:r>
            <a:r>
              <a:rPr lang="en-US" sz="4000" dirty="0"/>
              <a:t> u </a:t>
            </a:r>
            <a:r>
              <a:rPr lang="en-US" sz="4000" dirty="0" err="1"/>
              <a:t>skladu</a:t>
            </a:r>
            <a:r>
              <a:rPr lang="en-US" sz="4000" dirty="0"/>
              <a:t> </a:t>
            </a:r>
            <a:r>
              <a:rPr lang="en-US" sz="4000" dirty="0" err="1"/>
              <a:t>sa</a:t>
            </a:r>
            <a:r>
              <a:rPr lang="en-US" sz="4000" dirty="0"/>
              <a:t> </a:t>
            </a:r>
            <a:r>
              <a:rPr lang="en-US" sz="4000" dirty="0" err="1"/>
              <a:t>uslovima</a:t>
            </a:r>
            <a:r>
              <a:rPr lang="en-US" sz="4000" dirty="0"/>
              <a:t> </a:t>
            </a:r>
            <a:r>
              <a:rPr lang="en-US" sz="4000" dirty="0" err="1"/>
              <a:t>datim</a:t>
            </a:r>
            <a:r>
              <a:rPr lang="en-US" sz="4000" dirty="0"/>
              <a:t> u </a:t>
            </a:r>
            <a:r>
              <a:rPr lang="en-US" sz="4000" dirty="0" err="1"/>
              <a:t>dozvoli</a:t>
            </a:r>
            <a:r>
              <a:rPr lang="en-US" sz="4000" dirty="0"/>
              <a:t>;</a:t>
            </a:r>
          </a:p>
          <a:p>
            <a:pPr marL="0" indent="0">
              <a:buNone/>
            </a:pPr>
            <a:r>
              <a:rPr lang="en-US" sz="4000" dirty="0"/>
              <a:t>- da li se </a:t>
            </a:r>
            <a:r>
              <a:rPr lang="en-US" sz="4000" dirty="0" err="1"/>
              <a:t>promet</a:t>
            </a:r>
            <a:r>
              <a:rPr lang="en-US" sz="4000" dirty="0"/>
              <a:t> u </a:t>
            </a:r>
            <a:r>
              <a:rPr lang="en-US" sz="4000" dirty="0" err="1"/>
              <a:t>komercijalne</a:t>
            </a:r>
            <a:r>
              <a:rPr lang="en-US" sz="4000" dirty="0"/>
              <a:t> </a:t>
            </a:r>
            <a:r>
              <a:rPr lang="en-US" sz="4000" dirty="0" err="1"/>
              <a:t>svrhe</a:t>
            </a:r>
            <a:r>
              <a:rPr lang="en-US" sz="4000" dirty="0"/>
              <a:t> </a:t>
            </a:r>
            <a:r>
              <a:rPr lang="en-US" sz="4000" dirty="0" err="1"/>
              <a:t>divljim</a:t>
            </a:r>
            <a:r>
              <a:rPr lang="en-US" sz="4000" dirty="0"/>
              <a:t> </a:t>
            </a:r>
            <a:r>
              <a:rPr lang="en-US" sz="4000" dirty="0" err="1"/>
              <a:t>vrstama</a:t>
            </a:r>
            <a:r>
              <a:rPr lang="en-US" sz="4000" dirty="0"/>
              <a:t> </a:t>
            </a:r>
            <a:r>
              <a:rPr lang="en-US" sz="4000" dirty="0" err="1"/>
              <a:t>biljaka</a:t>
            </a:r>
            <a:r>
              <a:rPr lang="en-US" sz="4000" dirty="0"/>
              <a:t>, </a:t>
            </a:r>
            <a:r>
              <a:rPr lang="en-US" sz="4000" dirty="0" err="1"/>
              <a:t>životinja</a:t>
            </a:r>
            <a:r>
              <a:rPr lang="en-US" sz="4000" dirty="0"/>
              <a:t> </a:t>
            </a:r>
            <a:r>
              <a:rPr lang="en-US" sz="4000" dirty="0" err="1"/>
              <a:t>i</a:t>
            </a:r>
            <a:r>
              <a:rPr lang="en-US" sz="4000" dirty="0"/>
              <a:t> </a:t>
            </a:r>
            <a:r>
              <a:rPr lang="en-US" sz="4000" dirty="0" err="1"/>
              <a:t>gljiva</a:t>
            </a:r>
            <a:r>
              <a:rPr lang="en-US" sz="4000" dirty="0"/>
              <a:t> </a:t>
            </a:r>
            <a:r>
              <a:rPr lang="en-US" sz="4000" dirty="0" err="1"/>
              <a:t>vrši</a:t>
            </a:r>
            <a:r>
              <a:rPr lang="en-US" sz="4000" dirty="0"/>
              <a:t> </a:t>
            </a:r>
            <a:r>
              <a:rPr lang="en-US" sz="4000" dirty="0" err="1"/>
              <a:t>uz</a:t>
            </a:r>
            <a:r>
              <a:rPr lang="en-US" sz="4000" dirty="0"/>
              <a:t> </a:t>
            </a:r>
            <a:r>
              <a:rPr lang="en-US" sz="4000" dirty="0" err="1"/>
              <a:t>dozvolu</a:t>
            </a:r>
            <a:r>
              <a:rPr lang="en-US" sz="4000" dirty="0"/>
              <a:t> </a:t>
            </a:r>
            <a:r>
              <a:rPr lang="en-US" sz="4000" dirty="0" err="1"/>
              <a:t>organa</a:t>
            </a:r>
            <a:r>
              <a:rPr lang="en-US" sz="4000" dirty="0"/>
              <a:t> </a:t>
            </a:r>
            <a:r>
              <a:rPr lang="en-US" sz="4000" dirty="0" err="1"/>
              <a:t>uprave</a:t>
            </a:r>
            <a:r>
              <a:rPr lang="en-US" sz="4000" dirty="0"/>
              <a:t> </a:t>
            </a:r>
            <a:r>
              <a:rPr lang="en-US" sz="4000" dirty="0" err="1"/>
              <a:t>i</a:t>
            </a:r>
            <a:r>
              <a:rPr lang="en-US" sz="4000" dirty="0"/>
              <a:t> u </a:t>
            </a:r>
            <a:r>
              <a:rPr lang="en-US" sz="4000" dirty="0" err="1"/>
              <a:t>skladu</a:t>
            </a:r>
            <a:r>
              <a:rPr lang="en-US" sz="4000" dirty="0"/>
              <a:t> </a:t>
            </a:r>
            <a:r>
              <a:rPr lang="en-US" sz="4000" dirty="0" err="1"/>
              <a:t>sa</a:t>
            </a:r>
            <a:r>
              <a:rPr lang="en-US" sz="4000" dirty="0"/>
              <a:t> </a:t>
            </a:r>
            <a:r>
              <a:rPr lang="en-US" sz="4000" dirty="0" err="1"/>
              <a:t>uslovima</a:t>
            </a:r>
            <a:r>
              <a:rPr lang="en-US" sz="4000" dirty="0"/>
              <a:t> </a:t>
            </a:r>
            <a:r>
              <a:rPr lang="en-US" sz="4000" dirty="0" err="1"/>
              <a:t>datim</a:t>
            </a:r>
            <a:r>
              <a:rPr lang="en-US" sz="4000" dirty="0"/>
              <a:t> u </a:t>
            </a:r>
            <a:r>
              <a:rPr lang="en-US" sz="4000" dirty="0" err="1"/>
              <a:t>dozvoli</a:t>
            </a:r>
            <a:r>
              <a:rPr lang="en-US" sz="4000" dirty="0"/>
              <a:t>;</a:t>
            </a:r>
          </a:p>
          <a:p>
            <a:pPr marL="0" indent="0">
              <a:buNone/>
            </a:pPr>
            <a:r>
              <a:rPr lang="en-US" sz="4000" dirty="0"/>
              <a:t>- da li se </a:t>
            </a:r>
            <a:r>
              <a:rPr lang="en-US" sz="4000" dirty="0" err="1"/>
              <a:t>postupanje</a:t>
            </a:r>
            <a:r>
              <a:rPr lang="en-US" sz="4000" dirty="0"/>
              <a:t> </a:t>
            </a:r>
            <a:r>
              <a:rPr lang="en-US" sz="4000" dirty="0" err="1"/>
              <a:t>sa</a:t>
            </a:r>
            <a:r>
              <a:rPr lang="en-US" sz="4000" dirty="0"/>
              <a:t> </a:t>
            </a:r>
            <a:r>
              <a:rPr lang="en-US" sz="4000" dirty="0" err="1"/>
              <a:t>pticama</a:t>
            </a:r>
            <a:r>
              <a:rPr lang="en-US" sz="4000" dirty="0"/>
              <a:t> </a:t>
            </a:r>
            <a:r>
              <a:rPr lang="en-US" sz="4000" dirty="0" err="1"/>
              <a:t>vrši</a:t>
            </a:r>
            <a:r>
              <a:rPr lang="en-US" sz="4000" dirty="0"/>
              <a:t> u </a:t>
            </a:r>
            <a:r>
              <a:rPr lang="en-US" sz="4000" dirty="0" err="1"/>
              <a:t>skladu</a:t>
            </a:r>
            <a:r>
              <a:rPr lang="en-US" sz="4000" dirty="0"/>
              <a:t> </a:t>
            </a:r>
            <a:r>
              <a:rPr lang="en-US" sz="4000" dirty="0" err="1"/>
              <a:t>sa</a:t>
            </a:r>
            <a:r>
              <a:rPr lang="en-US" sz="4000" dirty="0"/>
              <a:t> </a:t>
            </a:r>
            <a:r>
              <a:rPr lang="en-US" sz="4000" dirty="0" err="1"/>
              <a:t>zakonom</a:t>
            </a:r>
            <a:r>
              <a:rPr lang="en-US" sz="4000" dirty="0"/>
              <a:t> </a:t>
            </a:r>
            <a:r>
              <a:rPr lang="en-US" sz="4000" dirty="0" err="1"/>
              <a:t>i</a:t>
            </a:r>
            <a:r>
              <a:rPr lang="en-US" sz="4000" dirty="0"/>
              <a:t> </a:t>
            </a:r>
            <a:r>
              <a:rPr lang="en-US" sz="4000" dirty="0" err="1"/>
              <a:t>na</a:t>
            </a:r>
            <a:r>
              <a:rPr lang="en-US" sz="4000" dirty="0"/>
              <a:t> </a:t>
            </a:r>
            <a:r>
              <a:rPr lang="en-US" sz="4000" dirty="0" err="1"/>
              <a:t>osnovu</a:t>
            </a:r>
            <a:r>
              <a:rPr lang="en-US" sz="4000" dirty="0"/>
              <a:t> </a:t>
            </a:r>
            <a:r>
              <a:rPr lang="en-US" sz="4000" dirty="0" err="1"/>
              <a:t>dozvole</a:t>
            </a:r>
            <a:r>
              <a:rPr lang="en-US" sz="4000" dirty="0"/>
              <a:t> </a:t>
            </a:r>
            <a:r>
              <a:rPr lang="en-US" sz="4000" dirty="0" err="1"/>
              <a:t>organa</a:t>
            </a:r>
            <a:r>
              <a:rPr lang="en-US" sz="4000" dirty="0"/>
              <a:t> </a:t>
            </a:r>
            <a:r>
              <a:rPr lang="en-US" sz="4000" dirty="0" err="1"/>
              <a:t>uprave</a:t>
            </a:r>
            <a:r>
              <a:rPr lang="en-US" sz="4000" dirty="0"/>
              <a:t>;</a:t>
            </a:r>
          </a:p>
          <a:p>
            <a:pPr marL="0" indent="0">
              <a:buNone/>
            </a:pPr>
            <a:r>
              <a:rPr lang="en-US" sz="4000" dirty="0"/>
              <a:t>- da li se </a:t>
            </a:r>
            <a:r>
              <a:rPr lang="en-US" sz="4000" dirty="0" err="1"/>
              <a:t>postupanje</a:t>
            </a:r>
            <a:r>
              <a:rPr lang="en-US" sz="4000" dirty="0"/>
              <a:t> </a:t>
            </a:r>
            <a:r>
              <a:rPr lang="en-US" sz="4000" dirty="0" err="1"/>
              <a:t>sa</a:t>
            </a:r>
            <a:r>
              <a:rPr lang="en-US" sz="4000" dirty="0"/>
              <a:t> </a:t>
            </a:r>
            <a:r>
              <a:rPr lang="en-US" sz="4000" dirty="0" err="1"/>
              <a:t>divljim</a:t>
            </a:r>
            <a:r>
              <a:rPr lang="en-US" sz="4000" dirty="0"/>
              <a:t> </a:t>
            </a:r>
            <a:r>
              <a:rPr lang="en-US" sz="4000" dirty="0" err="1"/>
              <a:t>vrstama</a:t>
            </a:r>
            <a:r>
              <a:rPr lang="en-US" sz="4000" dirty="0"/>
              <a:t> </a:t>
            </a:r>
            <a:r>
              <a:rPr lang="en-US" sz="4000" dirty="0" err="1"/>
              <a:t>biljaka</a:t>
            </a:r>
            <a:r>
              <a:rPr lang="en-US" sz="4000" dirty="0"/>
              <a:t>, </a:t>
            </a:r>
            <a:r>
              <a:rPr lang="en-US" sz="4000" dirty="0" err="1"/>
              <a:t>životinja</a:t>
            </a:r>
            <a:r>
              <a:rPr lang="en-US" sz="4000" dirty="0"/>
              <a:t> </a:t>
            </a:r>
            <a:r>
              <a:rPr lang="en-US" sz="4000" dirty="0" err="1"/>
              <a:t>ili</a:t>
            </a:r>
            <a:r>
              <a:rPr lang="en-US" sz="4000" dirty="0"/>
              <a:t> </a:t>
            </a:r>
            <a:r>
              <a:rPr lang="en-US" sz="4000" dirty="0" err="1"/>
              <a:t>gljiva</a:t>
            </a:r>
            <a:r>
              <a:rPr lang="en-US" sz="4000" dirty="0"/>
              <a:t> </a:t>
            </a:r>
            <a:r>
              <a:rPr lang="en-US" sz="4000" dirty="0" err="1"/>
              <a:t>vrši</a:t>
            </a:r>
            <a:r>
              <a:rPr lang="en-US" sz="4000" dirty="0"/>
              <a:t> u </a:t>
            </a:r>
            <a:r>
              <a:rPr lang="en-US" sz="4000" dirty="0" err="1"/>
              <a:t>skladu</a:t>
            </a:r>
            <a:r>
              <a:rPr lang="en-US" sz="4000" dirty="0"/>
              <a:t> </a:t>
            </a:r>
            <a:r>
              <a:rPr lang="en-US" sz="4000" dirty="0" err="1"/>
              <a:t>sa</a:t>
            </a:r>
            <a:r>
              <a:rPr lang="en-US" sz="4000" dirty="0"/>
              <a:t> </a:t>
            </a:r>
            <a:r>
              <a:rPr lang="en-US" sz="4000" dirty="0" err="1"/>
              <a:t>zakonom</a:t>
            </a:r>
            <a:r>
              <a:rPr lang="en-US" sz="4000" dirty="0"/>
              <a:t> </a:t>
            </a:r>
            <a:r>
              <a:rPr lang="en-US" sz="4000" dirty="0" err="1"/>
              <a:t>i</a:t>
            </a:r>
            <a:r>
              <a:rPr lang="en-US" sz="4000" dirty="0"/>
              <a:t> </a:t>
            </a:r>
            <a:r>
              <a:rPr lang="en-US" sz="4000" dirty="0" err="1"/>
              <a:t>na</a:t>
            </a:r>
            <a:r>
              <a:rPr lang="en-US" sz="4000" dirty="0"/>
              <a:t> </a:t>
            </a:r>
            <a:r>
              <a:rPr lang="en-US" sz="4000" dirty="0" err="1"/>
              <a:t>osnovu</a:t>
            </a:r>
            <a:r>
              <a:rPr lang="en-US" sz="4000" dirty="0"/>
              <a:t> </a:t>
            </a:r>
            <a:r>
              <a:rPr lang="en-US" sz="4000" dirty="0" err="1"/>
              <a:t>dozvole</a:t>
            </a:r>
            <a:r>
              <a:rPr lang="en-US" sz="4000" dirty="0"/>
              <a:t> </a:t>
            </a:r>
            <a:r>
              <a:rPr lang="en-US" sz="4000" dirty="0" err="1"/>
              <a:t>organa</a:t>
            </a:r>
            <a:r>
              <a:rPr lang="en-US" sz="4000" dirty="0"/>
              <a:t> </a:t>
            </a:r>
            <a:r>
              <a:rPr lang="en-US" sz="4000" dirty="0" err="1"/>
              <a:t>uprave</a:t>
            </a:r>
            <a:r>
              <a:rPr lang="en-US" sz="4000" dirty="0"/>
              <a:t>;</a:t>
            </a:r>
          </a:p>
          <a:p>
            <a:pPr marL="0" indent="0">
              <a:buNone/>
            </a:pPr>
            <a:r>
              <a:rPr lang="en-US" sz="4000" dirty="0"/>
              <a:t>- da li se </a:t>
            </a:r>
            <a:r>
              <a:rPr lang="en-US" sz="4000" dirty="0" err="1"/>
              <a:t>zaštićene</a:t>
            </a:r>
            <a:r>
              <a:rPr lang="en-US" sz="4000" dirty="0"/>
              <a:t> </a:t>
            </a:r>
            <a:r>
              <a:rPr lang="en-US" sz="4000" dirty="0" err="1"/>
              <a:t>divlje</a:t>
            </a:r>
            <a:r>
              <a:rPr lang="en-US" sz="4000" dirty="0"/>
              <a:t> </a:t>
            </a:r>
            <a:r>
              <a:rPr lang="en-US" sz="4000" dirty="0" err="1"/>
              <a:t>vrste</a:t>
            </a:r>
            <a:r>
              <a:rPr lang="en-US" sz="4000" dirty="0"/>
              <a:t> </a:t>
            </a:r>
            <a:r>
              <a:rPr lang="en-US" sz="4000" dirty="0" err="1"/>
              <a:t>životinja</a:t>
            </a:r>
            <a:r>
              <a:rPr lang="en-US" sz="4000" dirty="0"/>
              <a:t>, </a:t>
            </a:r>
            <a:r>
              <a:rPr lang="en-US" sz="4000" dirty="0" err="1"/>
              <a:t>biljaka</a:t>
            </a:r>
            <a:r>
              <a:rPr lang="en-US" sz="4000" dirty="0"/>
              <a:t> </a:t>
            </a:r>
            <a:r>
              <a:rPr lang="en-US" sz="4000" dirty="0" err="1"/>
              <a:t>i</a:t>
            </a:r>
            <a:r>
              <a:rPr lang="en-US" sz="4000" dirty="0"/>
              <a:t> </a:t>
            </a:r>
            <a:r>
              <a:rPr lang="en-US" sz="4000" dirty="0" err="1"/>
              <a:t>gljiva</a:t>
            </a:r>
            <a:r>
              <a:rPr lang="en-US" sz="4000" dirty="0"/>
              <a:t> </a:t>
            </a:r>
            <a:r>
              <a:rPr lang="en-US" sz="4000" dirty="0" err="1"/>
              <a:t>drže</a:t>
            </a:r>
            <a:r>
              <a:rPr lang="en-US" sz="4000" dirty="0"/>
              <a:t> u </a:t>
            </a:r>
            <a:r>
              <a:rPr lang="en-US" sz="4000" dirty="0" err="1"/>
              <a:t>zatočeništvu</a:t>
            </a:r>
            <a:r>
              <a:rPr lang="en-US" sz="4000" dirty="0"/>
              <a:t>, </a:t>
            </a:r>
            <a:r>
              <a:rPr lang="en-US" sz="4000" dirty="0" err="1"/>
              <a:t>uzgajaju</a:t>
            </a:r>
            <a:r>
              <a:rPr lang="en-US" sz="4000" dirty="0"/>
              <a:t> </a:t>
            </a:r>
            <a:r>
              <a:rPr lang="en-US" sz="4000" dirty="0" err="1"/>
              <a:t>i</a:t>
            </a:r>
            <a:r>
              <a:rPr lang="en-US" sz="4000" dirty="0"/>
              <a:t> </a:t>
            </a:r>
            <a:r>
              <a:rPr lang="en-US" sz="4000" dirty="0" err="1"/>
              <a:t>stavljaju</a:t>
            </a:r>
            <a:r>
              <a:rPr lang="en-US" sz="4000" dirty="0"/>
              <a:t> u </a:t>
            </a:r>
            <a:r>
              <a:rPr lang="en-US" sz="4000" dirty="0" err="1"/>
              <a:t>promet</a:t>
            </a:r>
            <a:r>
              <a:rPr lang="en-US" sz="4000" dirty="0"/>
              <a:t>, </a:t>
            </a:r>
            <a:r>
              <a:rPr lang="en-US" sz="4000" dirty="0" err="1"/>
              <a:t>odnosno</a:t>
            </a:r>
            <a:r>
              <a:rPr lang="en-US" sz="4000" dirty="0"/>
              <a:t> </a:t>
            </a:r>
            <a:r>
              <a:rPr lang="en-US" sz="4000" dirty="0" err="1"/>
              <a:t>prodaju</a:t>
            </a:r>
            <a:r>
              <a:rPr lang="en-US" sz="4000" dirty="0"/>
              <a:t> </a:t>
            </a:r>
            <a:r>
              <a:rPr lang="en-US" sz="4000" dirty="0" err="1"/>
              <a:t>i</a:t>
            </a:r>
            <a:r>
              <a:rPr lang="en-US" sz="4000" dirty="0"/>
              <a:t> </a:t>
            </a:r>
            <a:r>
              <a:rPr lang="en-US" sz="4000" dirty="0" err="1"/>
              <a:t>kupuju</a:t>
            </a:r>
            <a:r>
              <a:rPr lang="en-US" sz="4000" dirty="0"/>
              <a:t> </a:t>
            </a:r>
            <a:r>
              <a:rPr lang="en-US" sz="4000" dirty="0" err="1"/>
              <a:t>uz</a:t>
            </a:r>
            <a:r>
              <a:rPr lang="en-US" sz="4000" dirty="0"/>
              <a:t> </a:t>
            </a:r>
            <a:r>
              <a:rPr lang="en-US" sz="4000" dirty="0" err="1"/>
              <a:t>dozvolu</a:t>
            </a:r>
            <a:r>
              <a:rPr lang="en-US" sz="4000" dirty="0"/>
              <a:t> </a:t>
            </a:r>
            <a:r>
              <a:rPr lang="en-US" sz="4000" dirty="0" err="1"/>
              <a:t>organa</a:t>
            </a:r>
            <a:r>
              <a:rPr lang="en-US" sz="4000" dirty="0"/>
              <a:t> </a:t>
            </a:r>
            <a:r>
              <a:rPr lang="en-US" sz="4000" dirty="0" err="1" smtClean="0"/>
              <a:t>uprave</a:t>
            </a:r>
            <a:endParaRPr lang="en-US" sz="4000" dirty="0"/>
          </a:p>
        </p:txBody>
      </p:sp>
    </p:spTree>
    <p:extLst>
      <p:ext uri="{BB962C8B-B14F-4D97-AF65-F5344CB8AC3E}">
        <p14:creationId xmlns:p14="http://schemas.microsoft.com/office/powerpoint/2010/main" val="300267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533400"/>
          </a:xfrm>
        </p:spPr>
        <p:txBody>
          <a:bodyPr>
            <a:normAutofit fontScale="90000"/>
          </a:bodyPr>
          <a:lstStyle/>
          <a:p>
            <a:r>
              <a:rPr lang="en-US" b="1" dirty="0" err="1"/>
              <a:t>Ovlašćenja</a:t>
            </a:r>
            <a:r>
              <a:rPr lang="en-US" b="1" dirty="0"/>
              <a:t> </a:t>
            </a:r>
            <a:r>
              <a:rPr lang="en-US" b="1" dirty="0" err="1"/>
              <a:t>ekološkog</a:t>
            </a:r>
            <a:r>
              <a:rPr lang="en-US" b="1" dirty="0"/>
              <a:t> </a:t>
            </a:r>
            <a:r>
              <a:rPr lang="en-US" b="1" dirty="0" err="1" smtClean="0"/>
              <a:t>inspektoraČlan</a:t>
            </a:r>
            <a:r>
              <a:rPr lang="en-US" b="1" dirty="0" smtClean="0"/>
              <a:t> 109</a:t>
            </a:r>
            <a:endParaRPr lang="en-US" dirty="0"/>
          </a:p>
        </p:txBody>
      </p:sp>
      <p:sp>
        <p:nvSpPr>
          <p:cNvPr id="3" name="Content Placeholder 2"/>
          <p:cNvSpPr>
            <a:spLocks noGrp="1"/>
          </p:cNvSpPr>
          <p:nvPr>
            <p:ph idx="1"/>
          </p:nvPr>
        </p:nvSpPr>
        <p:spPr>
          <a:xfrm>
            <a:off x="-2875" y="609600"/>
            <a:ext cx="9144000" cy="6324600"/>
          </a:xfrm>
        </p:spPr>
        <p:txBody>
          <a:bodyPr>
            <a:normAutofit fontScale="55000" lnSpcReduction="20000"/>
          </a:bodyPr>
          <a:lstStyle/>
          <a:p>
            <a:pPr marL="0" indent="0">
              <a:buNone/>
            </a:pPr>
            <a:r>
              <a:rPr lang="en-US" b="1" dirty="0" smtClean="0">
                <a:effectLst>
                  <a:outerShdw blurRad="38100" dist="38100" dir="2700000" algn="tl">
                    <a:srgbClr val="000000">
                      <a:alpha val="43137"/>
                    </a:srgbClr>
                  </a:outerShdw>
                </a:effectLst>
              </a:rPr>
              <a:t>U </a:t>
            </a:r>
            <a:r>
              <a:rPr lang="en-US" b="1" dirty="0" err="1">
                <a:effectLst>
                  <a:outerShdw blurRad="38100" dist="38100" dir="2700000" algn="tl">
                    <a:srgbClr val="000000">
                      <a:alpha val="43137"/>
                    </a:srgbClr>
                  </a:outerShdw>
                </a:effectLst>
              </a:rPr>
              <a:t>vršenju</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inspekcijskog</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nadzora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ekološki</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inspektor</a:t>
            </a:r>
            <a:r>
              <a:rPr lang="en-US" b="1" dirty="0">
                <a:effectLst>
                  <a:outerShdw blurRad="38100" dist="38100" dir="2700000" algn="tl">
                    <a:srgbClr val="000000">
                      <a:alpha val="43137"/>
                    </a:srgbClr>
                  </a:outerShdw>
                </a:effectLst>
              </a:rPr>
              <a:t> je </a:t>
            </a:r>
            <a:r>
              <a:rPr lang="en-US" b="1" dirty="0" err="1">
                <a:effectLst>
                  <a:outerShdw blurRad="38100" dist="38100" dir="2700000" algn="tl">
                    <a:srgbClr val="000000">
                      <a:alpha val="43137"/>
                    </a:srgbClr>
                  </a:outerShdw>
                </a:effectLst>
              </a:rPr>
              <a:t>obavezan</a:t>
            </a:r>
            <a:r>
              <a:rPr lang="en-US" b="1" dirty="0">
                <a:effectLst>
                  <a:outerShdw blurRad="38100" dist="38100" dir="2700000" algn="tl">
                    <a:srgbClr val="000000">
                      <a:alpha val="43137"/>
                    </a:srgbClr>
                  </a:outerShdw>
                </a:effectLst>
              </a:rPr>
              <a:t> da, </a:t>
            </a:r>
            <a:r>
              <a:rPr lang="en-US" b="1" dirty="0" err="1">
                <a:effectLst>
                  <a:outerShdw blurRad="38100" dist="38100" dir="2700000" algn="tl">
                    <a:srgbClr val="000000">
                      <a:alpha val="43137"/>
                    </a:srgbClr>
                  </a:outerShdw>
                </a:effectLst>
              </a:rPr>
              <a:t>kada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utvrdi</a:t>
            </a:r>
            <a:r>
              <a:rPr lang="en-US" b="1" dirty="0">
                <a:effectLst>
                  <a:outerShdw blurRad="38100" dist="38100" dir="2700000" algn="tl">
                    <a:srgbClr val="000000">
                      <a:alpha val="43137"/>
                    </a:srgbClr>
                  </a:outerShdw>
                </a:effectLst>
              </a:rPr>
              <a:t> da je </a:t>
            </a:r>
            <a:r>
              <a:rPr lang="en-US" b="1" dirty="0" err="1">
                <a:effectLst>
                  <a:outerShdw blurRad="38100" dist="38100" dir="2700000" algn="tl">
                    <a:srgbClr val="000000">
                      <a:alpha val="43137"/>
                    </a:srgbClr>
                  </a:outerShdw>
                </a:effectLst>
              </a:rPr>
              <a:t>povrijeđen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zakon</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ili</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drugi</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propis</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preduzme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sljedeće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upravne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mjere</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radnje</a:t>
            </a:r>
            <a:r>
              <a:rPr lang="en-US" dirty="0"/>
              <a:t>:</a:t>
            </a:r>
          </a:p>
          <a:p>
            <a:pPr marL="0" indent="0">
              <a:buNone/>
            </a:pPr>
            <a:r>
              <a:rPr lang="en-US" dirty="0"/>
              <a:t>- </a:t>
            </a:r>
            <a:r>
              <a:rPr lang="en-US" sz="3400" u="sng" dirty="0" err="1">
                <a:effectLst>
                  <a:outerShdw blurRad="38100" dist="38100" dir="2700000" algn="tl">
                    <a:srgbClr val="000000">
                      <a:alpha val="43137"/>
                    </a:srgbClr>
                  </a:outerShdw>
                </a:effectLst>
              </a:rPr>
              <a:t>zabrani</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korišćenje</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i</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upotrebu</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zaštićenih</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prirodnih</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dobara</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i</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drugih</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djelova</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prirode</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bez</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dozvole</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ili</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protivno</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uslovima</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datim</a:t>
            </a:r>
            <a:r>
              <a:rPr lang="en-US" sz="3400" u="sng" dirty="0">
                <a:effectLst>
                  <a:outerShdw blurRad="38100" dist="38100" dir="2700000" algn="tl">
                    <a:srgbClr val="000000">
                      <a:alpha val="43137"/>
                    </a:srgbClr>
                  </a:outerShdw>
                </a:effectLst>
              </a:rPr>
              <a:t> u </a:t>
            </a:r>
            <a:r>
              <a:rPr lang="en-US" sz="3400" u="sng" dirty="0" err="1">
                <a:effectLst>
                  <a:outerShdw blurRad="38100" dist="38100" dir="2700000" algn="tl">
                    <a:srgbClr val="000000">
                      <a:alpha val="43137"/>
                    </a:srgbClr>
                  </a:outerShdw>
                </a:effectLst>
              </a:rPr>
              <a:t>dozvoli</a:t>
            </a:r>
            <a:r>
              <a:rPr lang="en-US" sz="3400" u="sng" dirty="0">
                <a:effectLst>
                  <a:outerShdw blurRad="38100" dist="38100" dir="2700000" algn="tl">
                    <a:srgbClr val="000000">
                      <a:alpha val="43137"/>
                    </a:srgbClr>
                  </a:outerShdw>
                </a:effectLst>
              </a:rPr>
              <a:t>;</a:t>
            </a:r>
          </a:p>
          <a:p>
            <a:pPr marL="0" indent="0">
              <a:buNone/>
            </a:pP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zabrani</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vršenje</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radnje</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aktivnosti</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i</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djelatnosti</a:t>
            </a:r>
            <a:r>
              <a:rPr lang="en-US" sz="3400" u="sng" dirty="0">
                <a:effectLst>
                  <a:outerShdw blurRad="38100" dist="38100" dir="2700000" algn="tl">
                    <a:srgbClr val="000000">
                      <a:alpha val="43137"/>
                    </a:srgbClr>
                  </a:outerShdw>
                </a:effectLst>
              </a:rPr>
              <a:t> u </a:t>
            </a:r>
            <a:r>
              <a:rPr lang="en-US" sz="3400" u="sng" dirty="0" err="1">
                <a:effectLst>
                  <a:outerShdw blurRad="38100" dist="38100" dir="2700000" algn="tl">
                    <a:srgbClr val="000000">
                      <a:alpha val="43137"/>
                    </a:srgbClr>
                  </a:outerShdw>
                </a:effectLst>
              </a:rPr>
              <a:t>zaštićenim</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područjima</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bez</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dozvole</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organa</a:t>
            </a:r>
            <a:r>
              <a:rPr lang="en-US" sz="3400" u="sng" dirty="0">
                <a:effectLst>
                  <a:outerShdw blurRad="38100" dist="38100" dir="2700000" algn="tl">
                    <a:srgbClr val="000000">
                      <a:alpha val="43137"/>
                    </a:srgbClr>
                  </a:outerShdw>
                </a:effectLst>
              </a:rPr>
              <a:t> </a:t>
            </a:r>
            <a:r>
              <a:rPr lang="en-US" sz="3400" u="sng" dirty="0" err="1">
                <a:effectLst>
                  <a:outerShdw blurRad="38100" dist="38100" dir="2700000" algn="tl">
                    <a:srgbClr val="000000">
                      <a:alpha val="43137"/>
                    </a:srgbClr>
                  </a:outerShdw>
                </a:effectLst>
              </a:rPr>
              <a:t>uprave</a:t>
            </a:r>
            <a:r>
              <a:rPr lang="en-US" sz="3400" u="sng" dirty="0">
                <a:effectLst>
                  <a:outerShdw blurRad="38100" dist="38100" dir="2700000" algn="tl">
                    <a:srgbClr val="000000">
                      <a:alpha val="43137"/>
                    </a:srgbClr>
                  </a:outerShdw>
                </a:effectLst>
              </a:rPr>
              <a:t>;</a:t>
            </a:r>
          </a:p>
          <a:p>
            <a:pPr marL="0" indent="0">
              <a:buNone/>
            </a:pPr>
            <a:r>
              <a:rPr lang="en-US" dirty="0"/>
              <a:t>- </a:t>
            </a:r>
            <a:r>
              <a:rPr lang="en-US" dirty="0" err="1"/>
              <a:t>naredi</a:t>
            </a:r>
            <a:r>
              <a:rPr lang="en-US" dirty="0"/>
              <a:t> </a:t>
            </a:r>
            <a:r>
              <a:rPr lang="en-US" dirty="0" err="1"/>
              <a:t>pribavljanje</a:t>
            </a:r>
            <a:r>
              <a:rPr lang="en-US" dirty="0"/>
              <a:t> </a:t>
            </a:r>
            <a:r>
              <a:rPr lang="en-US" dirty="0" err="1"/>
              <a:t>saglasnosti</a:t>
            </a:r>
            <a:r>
              <a:rPr lang="en-US" dirty="0"/>
              <a:t> </a:t>
            </a:r>
            <a:r>
              <a:rPr lang="en-US" dirty="0" err="1"/>
              <a:t>na</a:t>
            </a:r>
            <a:r>
              <a:rPr lang="en-US" dirty="0"/>
              <a:t> </a:t>
            </a:r>
            <a:r>
              <a:rPr lang="en-US" dirty="0" err="1"/>
              <a:t>studiju</a:t>
            </a:r>
            <a:r>
              <a:rPr lang="en-US" dirty="0"/>
              <a:t>;</a:t>
            </a:r>
          </a:p>
          <a:p>
            <a:pPr marL="0" indent="0">
              <a:buNone/>
            </a:pPr>
            <a:r>
              <a:rPr lang="en-US" dirty="0"/>
              <a:t>- </a:t>
            </a:r>
            <a:r>
              <a:rPr lang="en-US" dirty="0" err="1"/>
              <a:t>naredi</a:t>
            </a:r>
            <a:r>
              <a:rPr lang="en-US" dirty="0"/>
              <a:t> </a:t>
            </a:r>
            <a:r>
              <a:rPr lang="en-US" dirty="0" err="1"/>
              <a:t>sprovođenje</a:t>
            </a:r>
            <a:r>
              <a:rPr lang="en-US" dirty="0"/>
              <a:t> </a:t>
            </a:r>
            <a:r>
              <a:rPr lang="en-US" dirty="0" err="1"/>
              <a:t>mjera</a:t>
            </a:r>
            <a:r>
              <a:rPr lang="en-US" dirty="0"/>
              <a:t> </a:t>
            </a:r>
            <a:r>
              <a:rPr lang="en-US" dirty="0" err="1"/>
              <a:t>definisanih</a:t>
            </a:r>
            <a:r>
              <a:rPr lang="en-US" dirty="0"/>
              <a:t> u </a:t>
            </a:r>
            <a:r>
              <a:rPr lang="en-US" dirty="0" err="1"/>
              <a:t>studiji</a:t>
            </a:r>
            <a:r>
              <a:rPr lang="en-US" dirty="0"/>
              <a:t> </a:t>
            </a:r>
            <a:r>
              <a:rPr lang="en-US" dirty="0" err="1"/>
              <a:t>za</a:t>
            </a:r>
            <a:r>
              <a:rPr lang="en-US" dirty="0"/>
              <a:t> </a:t>
            </a:r>
            <a:r>
              <a:rPr lang="en-US" dirty="0" err="1"/>
              <a:t>područja</a:t>
            </a:r>
            <a:r>
              <a:rPr lang="en-US" dirty="0"/>
              <a:t> </a:t>
            </a:r>
            <a:r>
              <a:rPr lang="en-US" dirty="0" err="1"/>
              <a:t>ekološke</a:t>
            </a:r>
            <a:r>
              <a:rPr lang="en-US" dirty="0"/>
              <a:t> </a:t>
            </a:r>
            <a:r>
              <a:rPr lang="en-US" dirty="0" err="1"/>
              <a:t>mreže</a:t>
            </a:r>
            <a:r>
              <a:rPr lang="en-US" dirty="0"/>
              <a:t>;</a:t>
            </a:r>
          </a:p>
          <a:p>
            <a:pPr marL="0" indent="0">
              <a:buNone/>
            </a:pPr>
            <a:r>
              <a:rPr lang="en-US" dirty="0"/>
              <a:t>- </a:t>
            </a:r>
            <a:r>
              <a:rPr lang="en-US" dirty="0" err="1"/>
              <a:t>naredi</a:t>
            </a:r>
            <a:r>
              <a:rPr lang="en-US" dirty="0"/>
              <a:t> </a:t>
            </a:r>
            <a:r>
              <a:rPr lang="en-US" dirty="0" err="1"/>
              <a:t>sprovođenje</a:t>
            </a:r>
            <a:r>
              <a:rPr lang="en-US" dirty="0"/>
              <a:t> </a:t>
            </a:r>
            <a:r>
              <a:rPr lang="en-US" dirty="0" err="1"/>
              <a:t>kompenzatornih</a:t>
            </a:r>
            <a:r>
              <a:rPr lang="en-US" dirty="0"/>
              <a:t> </a:t>
            </a:r>
            <a:r>
              <a:rPr lang="en-US" dirty="0" err="1"/>
              <a:t>mjera</a:t>
            </a:r>
            <a:r>
              <a:rPr lang="en-US" dirty="0"/>
              <a:t> </a:t>
            </a:r>
            <a:r>
              <a:rPr lang="en-US" dirty="0" err="1"/>
              <a:t>definisanih</a:t>
            </a:r>
            <a:r>
              <a:rPr lang="en-US" dirty="0"/>
              <a:t> u </a:t>
            </a:r>
            <a:r>
              <a:rPr lang="en-US" dirty="0" err="1"/>
              <a:t>postupku</a:t>
            </a:r>
            <a:r>
              <a:rPr lang="en-US" dirty="0"/>
              <a:t> </a:t>
            </a:r>
            <a:r>
              <a:rPr lang="en-US" dirty="0" err="1"/>
              <a:t>utvrđivanja</a:t>
            </a:r>
            <a:r>
              <a:rPr lang="en-US" dirty="0"/>
              <a:t> </a:t>
            </a:r>
            <a:r>
              <a:rPr lang="en-US" dirty="0" err="1"/>
              <a:t>preovladavajućeg</a:t>
            </a:r>
            <a:r>
              <a:rPr lang="en-US" dirty="0"/>
              <a:t> </a:t>
            </a:r>
            <a:r>
              <a:rPr lang="en-US" dirty="0" err="1"/>
              <a:t>javnog</a:t>
            </a:r>
            <a:r>
              <a:rPr lang="en-US" dirty="0"/>
              <a:t> </a:t>
            </a:r>
            <a:r>
              <a:rPr lang="en-US" dirty="0" err="1"/>
              <a:t>interesa</a:t>
            </a:r>
            <a:r>
              <a:rPr lang="en-US" dirty="0"/>
              <a:t>;</a:t>
            </a:r>
          </a:p>
          <a:p>
            <a:pPr marL="0" indent="0">
              <a:buNone/>
            </a:pPr>
            <a:r>
              <a:rPr lang="en-US" dirty="0"/>
              <a:t>- </a:t>
            </a:r>
            <a:r>
              <a:rPr lang="en-US" sz="3400" b="1" dirty="0" err="1">
                <a:effectLst>
                  <a:outerShdw blurRad="38100" dist="38100" dir="2700000" algn="tl">
                    <a:srgbClr val="000000">
                      <a:alpha val="43137"/>
                    </a:srgbClr>
                  </a:outerShdw>
                </a:effectLst>
              </a:rPr>
              <a:t>naredi</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sprovođenje</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planova</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upravljanja</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zaštićenim</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područjima</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i</a:t>
            </a:r>
            <a:r>
              <a:rPr lang="en-US" sz="3400" b="1" dirty="0">
                <a:effectLst>
                  <a:outerShdw blurRad="38100" dist="38100" dir="2700000" algn="tl">
                    <a:srgbClr val="000000">
                      <a:alpha val="43137"/>
                    </a:srgbClr>
                  </a:outerShdw>
                </a:effectLst>
              </a:rPr>
              <a:t>/</a:t>
            </a:r>
            <a:r>
              <a:rPr lang="en-US" sz="3400" b="1" dirty="0" err="1">
                <a:effectLst>
                  <a:outerShdw blurRad="38100" dist="38100" dir="2700000" algn="tl">
                    <a:srgbClr val="000000">
                      <a:alpha val="43137"/>
                    </a:srgbClr>
                  </a:outerShdw>
                </a:effectLst>
              </a:rPr>
              <a:t>ili</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područjima</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ekološke</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mreže</a:t>
            </a:r>
            <a:r>
              <a:rPr lang="en-US" sz="3400" b="1" dirty="0">
                <a:effectLst>
                  <a:outerShdw blurRad="38100" dist="38100" dir="2700000" algn="tl">
                    <a:srgbClr val="000000">
                      <a:alpha val="43137"/>
                    </a:srgbClr>
                  </a:outerShdw>
                </a:effectLst>
              </a:rPr>
              <a:t> u </a:t>
            </a:r>
            <a:r>
              <a:rPr lang="en-US" sz="3400" b="1" dirty="0" err="1">
                <a:effectLst>
                  <a:outerShdw blurRad="38100" dist="38100" dir="2700000" algn="tl">
                    <a:srgbClr val="000000">
                      <a:alpha val="43137"/>
                    </a:srgbClr>
                  </a:outerShdw>
                </a:effectLst>
              </a:rPr>
              <a:t>dijelu</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koji</a:t>
            </a:r>
            <a:r>
              <a:rPr lang="en-US" sz="3400" b="1" dirty="0">
                <a:effectLst>
                  <a:outerShdw blurRad="38100" dist="38100" dir="2700000" algn="tl">
                    <a:srgbClr val="000000">
                      <a:alpha val="43137"/>
                    </a:srgbClr>
                  </a:outerShdw>
                </a:effectLst>
              </a:rPr>
              <a:t> se </a:t>
            </a:r>
            <a:r>
              <a:rPr lang="en-US" sz="3400" b="1" dirty="0" err="1">
                <a:effectLst>
                  <a:outerShdw blurRad="38100" dist="38100" dir="2700000" algn="tl">
                    <a:srgbClr val="000000">
                      <a:alpha val="43137"/>
                    </a:srgbClr>
                  </a:outerShdw>
                </a:effectLst>
              </a:rPr>
              <a:t>odnosi</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na</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mjere</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i</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uslove</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zaštite</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prirode</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definisane</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planovima</a:t>
            </a:r>
            <a:r>
              <a:rPr lang="en-US" sz="3400" b="1" dirty="0">
                <a:effectLst>
                  <a:outerShdw blurRad="38100" dist="38100" dir="2700000" algn="tl">
                    <a:srgbClr val="000000">
                      <a:alpha val="43137"/>
                    </a:srgbClr>
                  </a:outerShdw>
                </a:effectLst>
              </a:rPr>
              <a:t> </a:t>
            </a:r>
            <a:r>
              <a:rPr lang="en-US" sz="3400" b="1" dirty="0" err="1">
                <a:effectLst>
                  <a:outerShdw blurRad="38100" dist="38100" dir="2700000" algn="tl">
                    <a:srgbClr val="000000">
                      <a:alpha val="43137"/>
                    </a:srgbClr>
                  </a:outerShdw>
                </a:effectLst>
              </a:rPr>
              <a:t>upravljanja</a:t>
            </a:r>
            <a:r>
              <a:rPr lang="en-US" sz="3400" b="1" dirty="0">
                <a:effectLst>
                  <a:outerShdw blurRad="38100" dist="38100" dir="2700000" algn="tl">
                    <a:srgbClr val="000000">
                      <a:alpha val="43137"/>
                    </a:srgbClr>
                  </a:outerShdw>
                </a:effectLst>
              </a:rPr>
              <a:t>;</a:t>
            </a:r>
          </a:p>
          <a:p>
            <a:pPr marL="0" indent="0">
              <a:buNone/>
            </a:pP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naredi</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upravljaču</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zaštićenog</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područja</a:t>
            </a:r>
            <a:r>
              <a:rPr lang="en-US" sz="3800" b="1" u="sng" dirty="0">
                <a:effectLst>
                  <a:outerShdw blurRad="38100" dist="38100" dir="2700000" algn="tl">
                    <a:srgbClr val="000000">
                      <a:alpha val="43137"/>
                    </a:srgbClr>
                  </a:outerShdw>
                </a:effectLst>
              </a:rPr>
              <a:t>/</a:t>
            </a:r>
            <a:r>
              <a:rPr lang="en-US" sz="3800" b="1" u="sng" dirty="0" err="1">
                <a:effectLst>
                  <a:outerShdw blurRad="38100" dist="38100" dir="2700000" algn="tl">
                    <a:srgbClr val="000000">
                      <a:alpha val="43137"/>
                    </a:srgbClr>
                  </a:outerShdw>
                </a:effectLst>
              </a:rPr>
              <a:t>ili</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područja</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ekološke</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mreže</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izvršenje</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obaveza</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ustanovljenih</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ovim</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zakonom</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i</a:t>
            </a:r>
            <a:r>
              <a:rPr lang="en-US" sz="3800" b="1" u="sng" dirty="0">
                <a:effectLst>
                  <a:outerShdw blurRad="38100" dist="38100" dir="2700000" algn="tl">
                    <a:srgbClr val="000000">
                      <a:alpha val="43137"/>
                    </a:srgbClr>
                  </a:outerShdw>
                </a:effectLst>
              </a:rPr>
              <a:t> </a:t>
            </a:r>
            <a:r>
              <a:rPr lang="en-US" sz="3800" b="1" u="sng" dirty="0" err="1">
                <a:effectLst>
                  <a:outerShdw blurRad="38100" dist="38100" dir="2700000" algn="tl">
                    <a:srgbClr val="000000">
                      <a:alpha val="43137"/>
                    </a:srgbClr>
                  </a:outerShdw>
                </a:effectLst>
              </a:rPr>
              <a:t>aktom</a:t>
            </a:r>
            <a:r>
              <a:rPr lang="en-US" sz="3800" b="1" u="sng" dirty="0">
                <a:effectLst>
                  <a:outerShdw blurRad="38100" dist="38100" dir="2700000" algn="tl">
                    <a:srgbClr val="000000">
                      <a:alpha val="43137"/>
                    </a:srgbClr>
                  </a:outerShdw>
                </a:effectLst>
              </a:rPr>
              <a:t> o </a:t>
            </a:r>
            <a:r>
              <a:rPr lang="en-US" sz="3800" b="1" u="sng" dirty="0" err="1">
                <a:effectLst>
                  <a:outerShdw blurRad="38100" dist="38100" dir="2700000" algn="tl">
                    <a:srgbClr val="000000">
                      <a:alpha val="43137"/>
                    </a:srgbClr>
                  </a:outerShdw>
                </a:effectLst>
              </a:rPr>
              <a:t>zaštiti</a:t>
            </a:r>
            <a:r>
              <a:rPr lang="en-US" sz="3800" b="1" u="sng" dirty="0">
                <a:effectLst>
                  <a:outerShdw blurRad="38100" dist="38100" dir="2700000" algn="tl">
                    <a:srgbClr val="000000">
                      <a:alpha val="43137"/>
                    </a:srgbClr>
                  </a:outerShdw>
                </a:effectLst>
              </a:rPr>
              <a:t>;</a:t>
            </a:r>
          </a:p>
          <a:p>
            <a:pPr marL="0" indent="0">
              <a:buNone/>
            </a:pPr>
            <a:r>
              <a:rPr lang="en-US" dirty="0"/>
              <a:t>- </a:t>
            </a:r>
            <a:r>
              <a:rPr lang="en-US" dirty="0" err="1"/>
              <a:t>zabrani</a:t>
            </a:r>
            <a:r>
              <a:rPr lang="en-US" dirty="0"/>
              <a:t> </a:t>
            </a:r>
            <a:r>
              <a:rPr lang="en-US" dirty="0" err="1"/>
              <a:t>obavljanje</a:t>
            </a:r>
            <a:r>
              <a:rPr lang="en-US" dirty="0"/>
              <a:t> </a:t>
            </a:r>
            <a:r>
              <a:rPr lang="en-US" dirty="0" err="1"/>
              <a:t>radnji</a:t>
            </a:r>
            <a:r>
              <a:rPr lang="en-US" dirty="0"/>
              <a:t> </a:t>
            </a:r>
            <a:r>
              <a:rPr lang="en-US" dirty="0" err="1"/>
              <a:t>i</a:t>
            </a:r>
            <a:r>
              <a:rPr lang="en-US" dirty="0"/>
              <a:t> </a:t>
            </a:r>
            <a:r>
              <a:rPr lang="en-US" dirty="0" err="1"/>
              <a:t>aktivnosti</a:t>
            </a:r>
            <a:r>
              <a:rPr lang="en-US" dirty="0"/>
              <a:t> u </a:t>
            </a:r>
            <a:r>
              <a:rPr lang="en-US" dirty="0" err="1"/>
              <a:t>speleološkom</a:t>
            </a:r>
            <a:r>
              <a:rPr lang="en-US" dirty="0"/>
              <a:t> </a:t>
            </a:r>
            <a:r>
              <a:rPr lang="en-US" dirty="0" err="1"/>
              <a:t>objektu</a:t>
            </a:r>
            <a:r>
              <a:rPr lang="en-US" dirty="0"/>
              <a:t> </a:t>
            </a:r>
            <a:r>
              <a:rPr lang="en-US" dirty="0" err="1"/>
              <a:t>ako</a:t>
            </a:r>
            <a:r>
              <a:rPr lang="en-US" dirty="0"/>
              <a:t> se </a:t>
            </a:r>
            <a:r>
              <a:rPr lang="en-US" dirty="0" err="1"/>
              <a:t>obavljaju</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 </a:t>
            </a:r>
            <a:r>
              <a:rPr lang="en-US" dirty="0" err="1"/>
              <a:t>ili</a:t>
            </a:r>
            <a:r>
              <a:rPr lang="en-US" dirty="0"/>
              <a:t> </a:t>
            </a:r>
            <a:r>
              <a:rPr lang="en-US" dirty="0" err="1"/>
              <a:t>suprotno</a:t>
            </a:r>
            <a:r>
              <a:rPr lang="en-US" dirty="0"/>
              <a:t> </a:t>
            </a:r>
            <a:r>
              <a:rPr lang="en-US" dirty="0" err="1"/>
              <a:t>uslovima</a:t>
            </a:r>
            <a:r>
              <a:rPr lang="en-US" dirty="0"/>
              <a:t> </a:t>
            </a:r>
            <a:r>
              <a:rPr lang="en-US" dirty="0" err="1"/>
              <a:t>datim</a:t>
            </a:r>
            <a:r>
              <a:rPr lang="en-US" dirty="0"/>
              <a:t> u </a:t>
            </a:r>
            <a:r>
              <a:rPr lang="en-US" dirty="0" err="1"/>
              <a:t>dozvoli</a:t>
            </a:r>
            <a:r>
              <a:rPr lang="en-US" dirty="0"/>
              <a:t>;</a:t>
            </a:r>
          </a:p>
          <a:p>
            <a:pPr marL="0" indent="0">
              <a:buNone/>
            </a:pPr>
            <a:r>
              <a:rPr lang="en-US" dirty="0"/>
              <a:t>- </a:t>
            </a:r>
            <a:r>
              <a:rPr lang="en-US" dirty="0" err="1"/>
              <a:t>naredi</a:t>
            </a:r>
            <a:r>
              <a:rPr lang="en-US" dirty="0"/>
              <a:t> </a:t>
            </a:r>
            <a:r>
              <a:rPr lang="en-US" dirty="0" err="1"/>
              <a:t>naučnim</a:t>
            </a:r>
            <a:r>
              <a:rPr lang="en-US" dirty="0"/>
              <a:t> </a:t>
            </a:r>
            <a:r>
              <a:rPr lang="en-US" dirty="0" err="1"/>
              <a:t>i</a:t>
            </a:r>
            <a:r>
              <a:rPr lang="en-US" dirty="0"/>
              <a:t> </a:t>
            </a:r>
            <a:r>
              <a:rPr lang="en-US" dirty="0" err="1"/>
              <a:t>stručnim</a:t>
            </a:r>
            <a:r>
              <a:rPr lang="en-US" dirty="0"/>
              <a:t> </a:t>
            </a:r>
            <a:r>
              <a:rPr lang="en-US" dirty="0" err="1"/>
              <a:t>institucijama</a:t>
            </a:r>
            <a:r>
              <a:rPr lang="en-US" dirty="0"/>
              <a:t> </a:t>
            </a:r>
            <a:r>
              <a:rPr lang="en-US" dirty="0" err="1"/>
              <a:t>i</a:t>
            </a:r>
            <a:r>
              <a:rPr lang="en-US" dirty="0"/>
              <a:t> </a:t>
            </a:r>
            <a:r>
              <a:rPr lang="en-US" dirty="0" err="1"/>
              <a:t>ustanovama</a:t>
            </a:r>
            <a:r>
              <a:rPr lang="en-US" dirty="0"/>
              <a:t> </a:t>
            </a:r>
            <a:r>
              <a:rPr lang="en-US" dirty="0" err="1"/>
              <a:t>koje</a:t>
            </a:r>
            <a:r>
              <a:rPr lang="en-US" dirty="0"/>
              <a:t> se </a:t>
            </a:r>
            <a:r>
              <a:rPr lang="en-US" dirty="0" err="1"/>
              <a:t>bave</a:t>
            </a:r>
            <a:r>
              <a:rPr lang="en-US" dirty="0"/>
              <a:t> </a:t>
            </a:r>
            <a:r>
              <a:rPr lang="en-US" dirty="0" err="1"/>
              <a:t>istraživanjima</a:t>
            </a:r>
            <a:r>
              <a:rPr lang="en-US" dirty="0"/>
              <a:t> </a:t>
            </a:r>
            <a:r>
              <a:rPr lang="en-US" dirty="0" err="1"/>
              <a:t>speleoloških</a:t>
            </a:r>
            <a:r>
              <a:rPr lang="en-US" dirty="0"/>
              <a:t> </a:t>
            </a:r>
            <a:r>
              <a:rPr lang="en-US" dirty="0" err="1"/>
              <a:t>objekata</a:t>
            </a:r>
            <a:r>
              <a:rPr lang="en-US" dirty="0"/>
              <a:t> </a:t>
            </a:r>
            <a:r>
              <a:rPr lang="en-US" dirty="0" err="1"/>
              <a:t>i</a:t>
            </a:r>
            <a:r>
              <a:rPr lang="en-US" dirty="0"/>
              <a:t> </a:t>
            </a:r>
            <a:r>
              <a:rPr lang="en-US" dirty="0" err="1"/>
              <a:t>speleološke</a:t>
            </a:r>
            <a:r>
              <a:rPr lang="en-US" dirty="0"/>
              <a:t> </a:t>
            </a:r>
            <a:r>
              <a:rPr lang="en-US" dirty="0" err="1"/>
              <a:t>organizacije</a:t>
            </a:r>
            <a:r>
              <a:rPr lang="en-US" dirty="0"/>
              <a:t> </a:t>
            </a:r>
            <a:r>
              <a:rPr lang="en-US" dirty="0" err="1"/>
              <a:t>dostavljanje</a:t>
            </a:r>
            <a:r>
              <a:rPr lang="en-US" dirty="0"/>
              <a:t> </a:t>
            </a:r>
            <a:r>
              <a:rPr lang="en-US" dirty="0" err="1"/>
              <a:t>podataka</a:t>
            </a:r>
            <a:r>
              <a:rPr lang="en-US" dirty="0"/>
              <a:t> o </a:t>
            </a:r>
            <a:r>
              <a:rPr lang="en-US" dirty="0" err="1"/>
              <a:t>rezultatima</a:t>
            </a:r>
            <a:r>
              <a:rPr lang="en-US" dirty="0"/>
              <a:t> </a:t>
            </a:r>
            <a:r>
              <a:rPr lang="en-US" dirty="0" err="1"/>
              <a:t>istraživanja</a:t>
            </a:r>
            <a:r>
              <a:rPr lang="en-US" dirty="0"/>
              <a:t> </a:t>
            </a:r>
            <a:r>
              <a:rPr lang="en-US" dirty="0" err="1"/>
              <a:t>organu</a:t>
            </a:r>
            <a:r>
              <a:rPr lang="en-US" dirty="0"/>
              <a:t> </a:t>
            </a:r>
            <a:r>
              <a:rPr lang="en-US" dirty="0" err="1"/>
              <a:t>uprave</a:t>
            </a:r>
            <a:r>
              <a:rPr lang="en-US" dirty="0"/>
              <a:t>;</a:t>
            </a:r>
          </a:p>
          <a:p>
            <a:pPr marL="0" indent="0">
              <a:buNone/>
            </a:pPr>
            <a:r>
              <a:rPr lang="en-US" dirty="0"/>
              <a:t>- </a:t>
            </a:r>
            <a:r>
              <a:rPr lang="en-US" dirty="0" err="1"/>
              <a:t>naredi</a:t>
            </a:r>
            <a:r>
              <a:rPr lang="en-US" dirty="0"/>
              <a:t> </a:t>
            </a:r>
            <a:r>
              <a:rPr lang="en-US" dirty="0" err="1"/>
              <a:t>naučnim</a:t>
            </a:r>
            <a:r>
              <a:rPr lang="en-US" dirty="0"/>
              <a:t> </a:t>
            </a:r>
            <a:r>
              <a:rPr lang="en-US" dirty="0" err="1"/>
              <a:t>i</a:t>
            </a:r>
            <a:r>
              <a:rPr lang="en-US" dirty="0"/>
              <a:t> </a:t>
            </a:r>
            <a:r>
              <a:rPr lang="en-US" dirty="0" err="1"/>
              <a:t>stručnim</a:t>
            </a:r>
            <a:r>
              <a:rPr lang="en-US" dirty="0"/>
              <a:t> </a:t>
            </a:r>
            <a:r>
              <a:rPr lang="en-US" dirty="0" err="1"/>
              <a:t>institucijama</a:t>
            </a:r>
            <a:r>
              <a:rPr lang="en-US" dirty="0"/>
              <a:t> </a:t>
            </a:r>
            <a:r>
              <a:rPr lang="en-US" dirty="0" err="1"/>
              <a:t>i</a:t>
            </a:r>
            <a:r>
              <a:rPr lang="en-US" dirty="0"/>
              <a:t> </a:t>
            </a:r>
            <a:r>
              <a:rPr lang="en-US" dirty="0" err="1"/>
              <a:t>ustanovama</a:t>
            </a:r>
            <a:r>
              <a:rPr lang="en-US" dirty="0"/>
              <a:t> </a:t>
            </a:r>
            <a:r>
              <a:rPr lang="en-US" dirty="0" err="1"/>
              <a:t>koje</a:t>
            </a:r>
            <a:r>
              <a:rPr lang="en-US" dirty="0"/>
              <a:t> </a:t>
            </a:r>
            <a:r>
              <a:rPr lang="en-US" dirty="0" err="1"/>
              <a:t>obavljaju</a:t>
            </a:r>
            <a:r>
              <a:rPr lang="en-US" dirty="0"/>
              <a:t> </a:t>
            </a:r>
            <a:r>
              <a:rPr lang="en-US" dirty="0" err="1"/>
              <a:t>istraživanja</a:t>
            </a:r>
            <a:r>
              <a:rPr lang="en-US" dirty="0"/>
              <a:t> </a:t>
            </a:r>
            <a:r>
              <a:rPr lang="en-US" dirty="0" err="1"/>
              <a:t>speleoloških</a:t>
            </a:r>
            <a:r>
              <a:rPr lang="en-US" dirty="0"/>
              <a:t> </a:t>
            </a:r>
            <a:r>
              <a:rPr lang="en-US" dirty="0" err="1"/>
              <a:t>objekata</a:t>
            </a:r>
            <a:r>
              <a:rPr lang="en-US" dirty="0"/>
              <a:t> </a:t>
            </a:r>
            <a:r>
              <a:rPr lang="en-US" dirty="0" err="1"/>
              <a:t>i</a:t>
            </a:r>
            <a:r>
              <a:rPr lang="en-US" dirty="0"/>
              <a:t> </a:t>
            </a:r>
            <a:r>
              <a:rPr lang="en-US" dirty="0" err="1"/>
              <a:t>speleološke</a:t>
            </a:r>
            <a:r>
              <a:rPr lang="en-US" dirty="0"/>
              <a:t> </a:t>
            </a:r>
            <a:r>
              <a:rPr lang="en-US" dirty="0" err="1"/>
              <a:t>organizacije</a:t>
            </a:r>
            <a:r>
              <a:rPr lang="en-US" dirty="0"/>
              <a:t> da </a:t>
            </a:r>
            <a:r>
              <a:rPr lang="en-US" dirty="0" err="1"/>
              <a:t>dostave</a:t>
            </a:r>
            <a:r>
              <a:rPr lang="en-US" dirty="0"/>
              <a:t> </a:t>
            </a:r>
            <a:r>
              <a:rPr lang="en-US" dirty="0" err="1"/>
              <a:t>obavještenje</a:t>
            </a:r>
            <a:r>
              <a:rPr lang="en-US" dirty="0"/>
              <a:t> o </a:t>
            </a:r>
            <a:r>
              <a:rPr lang="en-US" dirty="0" err="1"/>
              <a:t>tačnom</a:t>
            </a:r>
            <a:r>
              <a:rPr lang="en-US" dirty="0"/>
              <a:t> </a:t>
            </a:r>
            <a:r>
              <a:rPr lang="en-US" dirty="0" err="1"/>
              <a:t>datumu</a:t>
            </a:r>
            <a:r>
              <a:rPr lang="en-US" dirty="0"/>
              <a:t> </a:t>
            </a:r>
            <a:r>
              <a:rPr lang="en-US" dirty="0" err="1"/>
              <a:t>istraživanja</a:t>
            </a:r>
            <a:r>
              <a:rPr lang="en-US" dirty="0"/>
              <a:t> </a:t>
            </a:r>
            <a:r>
              <a:rPr lang="en-US" dirty="0" err="1"/>
              <a:t>prije</a:t>
            </a:r>
            <a:r>
              <a:rPr lang="en-US" dirty="0"/>
              <a:t> </a:t>
            </a:r>
            <a:r>
              <a:rPr lang="en-US" dirty="0" err="1"/>
              <a:t>početka</a:t>
            </a:r>
            <a:r>
              <a:rPr lang="en-US" dirty="0"/>
              <a:t> </a:t>
            </a:r>
            <a:r>
              <a:rPr lang="en-US" dirty="0" err="1"/>
              <a:t>istraživanja</a:t>
            </a:r>
            <a:r>
              <a:rPr lang="en-US" dirty="0"/>
              <a:t>;</a:t>
            </a:r>
          </a:p>
          <a:p>
            <a:pPr marL="0" indent="0">
              <a:buNone/>
            </a:pPr>
            <a:r>
              <a:rPr lang="en-US" dirty="0"/>
              <a:t>- </a:t>
            </a:r>
            <a:r>
              <a:rPr lang="en-US" dirty="0" err="1"/>
              <a:t>zabrani</a:t>
            </a:r>
            <a:r>
              <a:rPr lang="en-US" dirty="0"/>
              <a:t> </a:t>
            </a:r>
            <a:r>
              <a:rPr lang="en-US" dirty="0" err="1"/>
              <a:t>korišćenje</a:t>
            </a:r>
            <a:r>
              <a:rPr lang="en-US" dirty="0"/>
              <a:t> </a:t>
            </a:r>
            <a:r>
              <a:rPr lang="en-US" dirty="0" err="1"/>
              <a:t>zaštićenih</a:t>
            </a:r>
            <a:r>
              <a:rPr lang="en-US" dirty="0"/>
              <a:t> </a:t>
            </a:r>
            <a:r>
              <a:rPr lang="en-US" dirty="0" err="1"/>
              <a:t>geoloških</a:t>
            </a:r>
            <a:r>
              <a:rPr lang="en-US" dirty="0"/>
              <a:t> </a:t>
            </a:r>
            <a:r>
              <a:rPr lang="en-US" dirty="0" err="1"/>
              <a:t>i</a:t>
            </a:r>
            <a:r>
              <a:rPr lang="en-US" dirty="0"/>
              <a:t> </a:t>
            </a:r>
            <a:r>
              <a:rPr lang="en-US" dirty="0" err="1"/>
              <a:t>paleontoloških</a:t>
            </a:r>
            <a:r>
              <a:rPr lang="en-US" dirty="0"/>
              <a:t> </a:t>
            </a:r>
            <a:r>
              <a:rPr lang="en-US" dirty="0" err="1"/>
              <a:t>objekata</a:t>
            </a:r>
            <a:r>
              <a:rPr lang="en-US" dirty="0"/>
              <a:t> (</a:t>
            </a:r>
            <a:r>
              <a:rPr lang="en-US" dirty="0" err="1"/>
              <a:t>fosili</a:t>
            </a:r>
            <a:r>
              <a:rPr lang="en-US" dirty="0"/>
              <a:t>, </a:t>
            </a:r>
            <a:r>
              <a:rPr lang="en-US" dirty="0" err="1"/>
              <a:t>minerali</a:t>
            </a:r>
            <a:r>
              <a:rPr lang="en-US" dirty="0"/>
              <a:t>, </a:t>
            </a:r>
            <a:r>
              <a:rPr lang="en-US" dirty="0" err="1"/>
              <a:t>kristali</a:t>
            </a:r>
            <a:r>
              <a:rPr lang="en-US" dirty="0"/>
              <a:t>, </a:t>
            </a:r>
            <a:r>
              <a:rPr lang="en-US" dirty="0" err="1"/>
              <a:t>pećinski</a:t>
            </a:r>
            <a:r>
              <a:rPr lang="en-US" dirty="0"/>
              <a:t> </a:t>
            </a:r>
            <a:r>
              <a:rPr lang="en-US" dirty="0" err="1"/>
              <a:t>nakit</a:t>
            </a:r>
            <a:r>
              <a:rPr lang="en-US" dirty="0"/>
              <a:t> </a:t>
            </a:r>
            <a:r>
              <a:rPr lang="en-US" dirty="0" err="1"/>
              <a:t>i</a:t>
            </a:r>
            <a:r>
              <a:rPr lang="en-US" dirty="0"/>
              <a:t> dr.)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a:t>
            </a:r>
          </a:p>
          <a:p>
            <a:pPr marL="0" indent="0">
              <a:buNone/>
            </a:pPr>
            <a:r>
              <a:rPr lang="en-US" dirty="0"/>
              <a:t>- </a:t>
            </a:r>
            <a:r>
              <a:rPr lang="en-US" dirty="0" err="1"/>
              <a:t>naredi</a:t>
            </a:r>
            <a:r>
              <a:rPr lang="en-US" dirty="0"/>
              <a:t> </a:t>
            </a:r>
            <a:r>
              <a:rPr lang="en-US" dirty="0" err="1"/>
              <a:t>nosiocu</a:t>
            </a:r>
            <a:r>
              <a:rPr lang="en-US" dirty="0"/>
              <a:t> </a:t>
            </a:r>
            <a:r>
              <a:rPr lang="en-US" dirty="0" err="1"/>
              <a:t>dozvole</a:t>
            </a:r>
            <a:r>
              <a:rPr lang="en-US" dirty="0"/>
              <a:t> da </a:t>
            </a:r>
            <a:r>
              <a:rPr lang="en-US" dirty="0" err="1"/>
              <a:t>dostavi</a:t>
            </a:r>
            <a:r>
              <a:rPr lang="en-US" dirty="0"/>
              <a:t> </a:t>
            </a:r>
            <a:r>
              <a:rPr lang="en-US" dirty="0" err="1"/>
              <a:t>izvještaj</a:t>
            </a:r>
            <a:r>
              <a:rPr lang="en-US" dirty="0"/>
              <a:t> o </a:t>
            </a:r>
            <a:r>
              <a:rPr lang="en-US" dirty="0" err="1"/>
              <a:t>obavljenom</a:t>
            </a:r>
            <a:r>
              <a:rPr lang="en-US" dirty="0"/>
              <a:t> </a:t>
            </a:r>
            <a:r>
              <a:rPr lang="en-US" dirty="0" err="1"/>
              <a:t>istraživanju</a:t>
            </a:r>
            <a:r>
              <a:rPr lang="en-US" dirty="0"/>
              <a:t> </a:t>
            </a:r>
            <a:r>
              <a:rPr lang="en-US" dirty="0" err="1"/>
              <a:t>za</a:t>
            </a:r>
            <a:r>
              <a:rPr lang="en-US" dirty="0"/>
              <a:t> </a:t>
            </a:r>
            <a:r>
              <a:rPr lang="en-US" dirty="0" err="1"/>
              <a:t>geološke</a:t>
            </a:r>
            <a:r>
              <a:rPr lang="en-US" dirty="0"/>
              <a:t> </a:t>
            </a:r>
            <a:r>
              <a:rPr lang="en-US" dirty="0" err="1"/>
              <a:t>i</a:t>
            </a:r>
            <a:r>
              <a:rPr lang="en-US" dirty="0"/>
              <a:t> </a:t>
            </a:r>
            <a:r>
              <a:rPr lang="en-US" dirty="0" err="1"/>
              <a:t>paleontološke</a:t>
            </a:r>
            <a:r>
              <a:rPr lang="en-US" dirty="0"/>
              <a:t> </a:t>
            </a:r>
            <a:r>
              <a:rPr lang="en-US" dirty="0" err="1"/>
              <a:t>objekte</a:t>
            </a:r>
            <a:r>
              <a:rPr lang="en-US" dirty="0"/>
              <a:t>, </a:t>
            </a:r>
            <a:r>
              <a:rPr lang="en-US" dirty="0" err="1"/>
              <a:t>sa</a:t>
            </a:r>
            <a:r>
              <a:rPr lang="en-US" dirty="0"/>
              <a:t> </a:t>
            </a:r>
            <a:r>
              <a:rPr lang="en-US" dirty="0" err="1"/>
              <a:t>podacima</a:t>
            </a:r>
            <a:r>
              <a:rPr lang="en-US" dirty="0"/>
              <a:t> o </a:t>
            </a:r>
            <a:r>
              <a:rPr lang="en-US" dirty="0" err="1"/>
              <a:t>stanju</a:t>
            </a:r>
            <a:r>
              <a:rPr lang="en-US" dirty="0"/>
              <a:t> </a:t>
            </a:r>
            <a:r>
              <a:rPr lang="en-US" dirty="0" err="1"/>
              <a:t>nalazišta</a:t>
            </a:r>
            <a:r>
              <a:rPr lang="en-US" dirty="0"/>
              <a:t>, </a:t>
            </a:r>
            <a:r>
              <a:rPr lang="en-US" dirty="0" err="1"/>
              <a:t>mogućoj</a:t>
            </a:r>
            <a:r>
              <a:rPr lang="en-US" dirty="0"/>
              <a:t> </a:t>
            </a:r>
            <a:r>
              <a:rPr lang="en-US" dirty="0" err="1"/>
              <a:t>ugroženosti</a:t>
            </a:r>
            <a:r>
              <a:rPr lang="en-US" dirty="0"/>
              <a:t> </a:t>
            </a:r>
            <a:r>
              <a:rPr lang="en-US" dirty="0" err="1"/>
              <a:t>nalazišta</a:t>
            </a:r>
            <a:r>
              <a:rPr lang="en-US" dirty="0"/>
              <a:t> </a:t>
            </a:r>
            <a:r>
              <a:rPr lang="en-US" dirty="0" err="1"/>
              <a:t>i</a:t>
            </a:r>
            <a:r>
              <a:rPr lang="en-US" dirty="0"/>
              <a:t> o </a:t>
            </a:r>
            <a:r>
              <a:rPr lang="en-US" dirty="0" err="1"/>
              <a:t>potrebnim</a:t>
            </a:r>
            <a:r>
              <a:rPr lang="en-US" dirty="0"/>
              <a:t> </a:t>
            </a:r>
            <a:r>
              <a:rPr lang="en-US" dirty="0" err="1"/>
              <a:t>dodatnim</a:t>
            </a:r>
            <a:r>
              <a:rPr lang="en-US" dirty="0"/>
              <a:t> </a:t>
            </a:r>
            <a:r>
              <a:rPr lang="en-US" dirty="0" err="1"/>
              <a:t>istraživanjima</a:t>
            </a:r>
            <a:r>
              <a:rPr lang="en-US" dirty="0"/>
              <a:t> </a:t>
            </a:r>
            <a:r>
              <a:rPr lang="en-US" dirty="0" err="1"/>
              <a:t>i</a:t>
            </a:r>
            <a:r>
              <a:rPr lang="en-US" dirty="0"/>
              <a:t> </a:t>
            </a:r>
            <a:r>
              <a:rPr lang="en-US" dirty="0" err="1"/>
              <a:t>dodatnim</a:t>
            </a:r>
            <a:r>
              <a:rPr lang="en-US" dirty="0"/>
              <a:t> </a:t>
            </a:r>
            <a:r>
              <a:rPr lang="en-US" dirty="0" err="1"/>
              <a:t>mjerama</a:t>
            </a:r>
            <a:r>
              <a:rPr lang="en-US" dirty="0"/>
              <a:t> </a:t>
            </a:r>
            <a:r>
              <a:rPr lang="en-US" dirty="0" err="1"/>
              <a:t>zaštite</a:t>
            </a:r>
            <a:r>
              <a:rPr lang="en-US" dirty="0"/>
              <a:t>;</a:t>
            </a:r>
          </a:p>
          <a:p>
            <a:pPr marL="0" indent="0">
              <a:buNone/>
            </a:pPr>
            <a:r>
              <a:rPr lang="en-US" dirty="0"/>
              <a:t>- </a:t>
            </a:r>
            <a:r>
              <a:rPr lang="en-US" dirty="0" err="1"/>
              <a:t>zabrani</a:t>
            </a:r>
            <a:r>
              <a:rPr lang="en-US" dirty="0"/>
              <a:t> </a:t>
            </a:r>
            <a:r>
              <a:rPr lang="en-US" dirty="0" err="1"/>
              <a:t>branje</a:t>
            </a:r>
            <a:r>
              <a:rPr lang="en-US" dirty="0"/>
              <a:t>, </a:t>
            </a:r>
            <a:r>
              <a:rPr lang="en-US" dirty="0" err="1"/>
              <a:t>sakupljanje</a:t>
            </a:r>
            <a:r>
              <a:rPr lang="en-US" dirty="0"/>
              <a:t> </a:t>
            </a:r>
            <a:r>
              <a:rPr lang="en-US" dirty="0" err="1"/>
              <a:t>i</a:t>
            </a:r>
            <a:r>
              <a:rPr lang="en-US" dirty="0"/>
              <a:t> </a:t>
            </a:r>
            <a:r>
              <a:rPr lang="en-US" dirty="0" err="1"/>
              <a:t>korišćenje</a:t>
            </a:r>
            <a:r>
              <a:rPr lang="en-US" dirty="0"/>
              <a:t> </a:t>
            </a:r>
            <a:r>
              <a:rPr lang="en-US" dirty="0" err="1"/>
              <a:t>divljih</a:t>
            </a:r>
            <a:r>
              <a:rPr lang="en-US" dirty="0"/>
              <a:t> </a:t>
            </a:r>
            <a:r>
              <a:rPr lang="en-US" dirty="0" err="1"/>
              <a:t>biljaka</a:t>
            </a:r>
            <a:r>
              <a:rPr lang="en-US" dirty="0"/>
              <a:t> </a:t>
            </a:r>
            <a:r>
              <a:rPr lang="en-US" dirty="0" err="1"/>
              <a:t>i</a:t>
            </a:r>
            <a:r>
              <a:rPr lang="en-US" dirty="0"/>
              <a:t> </a:t>
            </a:r>
            <a:r>
              <a:rPr lang="en-US" dirty="0" err="1"/>
              <a:t>gljiva</a:t>
            </a:r>
            <a:r>
              <a:rPr lang="en-US" dirty="0"/>
              <a:t>, </a:t>
            </a:r>
            <a:r>
              <a:rPr lang="en-US" dirty="0" err="1"/>
              <a:t>odnosno</a:t>
            </a:r>
            <a:r>
              <a:rPr lang="en-US" dirty="0"/>
              <a:t> </a:t>
            </a:r>
            <a:r>
              <a:rPr lang="en-US" dirty="0" err="1"/>
              <a:t>hvatanje</a:t>
            </a:r>
            <a:r>
              <a:rPr lang="en-US" dirty="0"/>
              <a:t> </a:t>
            </a:r>
            <a:r>
              <a:rPr lang="en-US" dirty="0" err="1"/>
              <a:t>i</a:t>
            </a:r>
            <a:r>
              <a:rPr lang="en-US" dirty="0"/>
              <a:t> </a:t>
            </a:r>
            <a:r>
              <a:rPr lang="en-US" dirty="0" err="1"/>
              <a:t>ubijanje</a:t>
            </a:r>
            <a:r>
              <a:rPr lang="en-US" dirty="0"/>
              <a:t> </a:t>
            </a:r>
            <a:r>
              <a:rPr lang="en-US" dirty="0" err="1"/>
              <a:t>divljih</a:t>
            </a:r>
            <a:r>
              <a:rPr lang="en-US" dirty="0"/>
              <a:t> </a:t>
            </a:r>
            <a:r>
              <a:rPr lang="en-US" dirty="0" err="1"/>
              <a:t>vrsta</a:t>
            </a:r>
            <a:r>
              <a:rPr lang="en-US" dirty="0"/>
              <a:t> </a:t>
            </a:r>
            <a:r>
              <a:rPr lang="en-US" dirty="0" err="1"/>
              <a:t>životinja</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smtClean="0"/>
              <a:t>;</a:t>
            </a:r>
            <a:endParaRPr lang="en-US" dirty="0"/>
          </a:p>
        </p:txBody>
      </p:sp>
    </p:spTree>
    <p:extLst>
      <p:ext uri="{BB962C8B-B14F-4D97-AF65-F5344CB8AC3E}">
        <p14:creationId xmlns:p14="http://schemas.microsoft.com/office/powerpoint/2010/main" val="411916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533400"/>
          </a:xfrm>
        </p:spPr>
        <p:txBody>
          <a:bodyPr>
            <a:normAutofit fontScale="90000"/>
          </a:bodyPr>
          <a:lstStyle/>
          <a:p>
            <a:r>
              <a:rPr lang="en-US" b="1" dirty="0" err="1"/>
              <a:t>Ovlašćenja</a:t>
            </a:r>
            <a:r>
              <a:rPr lang="en-US" b="1" dirty="0"/>
              <a:t> </a:t>
            </a:r>
            <a:r>
              <a:rPr lang="en-US" b="1" dirty="0" err="1"/>
              <a:t>ekološkog</a:t>
            </a:r>
            <a:r>
              <a:rPr lang="en-US" b="1" dirty="0"/>
              <a:t> </a:t>
            </a:r>
            <a:r>
              <a:rPr lang="en-US" b="1" dirty="0" err="1" smtClean="0"/>
              <a:t>inspektoraČlan</a:t>
            </a:r>
            <a:r>
              <a:rPr lang="en-US" b="1" dirty="0" smtClean="0"/>
              <a:t> 109</a:t>
            </a:r>
            <a:endParaRPr lang="en-US" dirty="0"/>
          </a:p>
        </p:txBody>
      </p:sp>
      <p:sp>
        <p:nvSpPr>
          <p:cNvPr id="3" name="Content Placeholder 2"/>
          <p:cNvSpPr>
            <a:spLocks noGrp="1"/>
          </p:cNvSpPr>
          <p:nvPr>
            <p:ph idx="1"/>
          </p:nvPr>
        </p:nvSpPr>
        <p:spPr>
          <a:xfrm>
            <a:off x="0" y="533400"/>
            <a:ext cx="9144000" cy="6324600"/>
          </a:xfrm>
        </p:spPr>
        <p:txBody>
          <a:bodyPr>
            <a:normAutofit fontScale="62500" lnSpcReduction="20000"/>
          </a:bodyPr>
          <a:lstStyle/>
          <a:p>
            <a:pPr marL="0" indent="0">
              <a:buNone/>
            </a:pPr>
            <a:r>
              <a:rPr lang="en-US" dirty="0" smtClean="0"/>
              <a:t>U </a:t>
            </a:r>
            <a:r>
              <a:rPr lang="en-US" dirty="0" err="1"/>
              <a:t>vršenju</a:t>
            </a:r>
            <a:r>
              <a:rPr lang="en-US" dirty="0"/>
              <a:t> </a:t>
            </a:r>
            <a:r>
              <a:rPr lang="en-US" dirty="0" err="1"/>
              <a:t>inspekcijskog</a:t>
            </a:r>
            <a:r>
              <a:rPr lang="en-US" dirty="0"/>
              <a:t> </a:t>
            </a:r>
            <a:r>
              <a:rPr lang="en-US" dirty="0" err="1"/>
              <a:t>nadzora</a:t>
            </a:r>
            <a:r>
              <a:rPr lang="en-US" dirty="0"/>
              <a:t> </a:t>
            </a:r>
            <a:r>
              <a:rPr lang="en-US" dirty="0" err="1"/>
              <a:t>ekološki</a:t>
            </a:r>
            <a:r>
              <a:rPr lang="en-US" dirty="0"/>
              <a:t> </a:t>
            </a:r>
            <a:r>
              <a:rPr lang="en-US" dirty="0" err="1"/>
              <a:t>inspektor</a:t>
            </a:r>
            <a:r>
              <a:rPr lang="en-US" dirty="0"/>
              <a:t> je </a:t>
            </a:r>
            <a:r>
              <a:rPr lang="en-US" dirty="0" err="1"/>
              <a:t>obavezan</a:t>
            </a:r>
            <a:r>
              <a:rPr lang="en-US" dirty="0"/>
              <a:t> da, </a:t>
            </a:r>
            <a:r>
              <a:rPr lang="en-US" dirty="0" err="1"/>
              <a:t>kada</a:t>
            </a:r>
            <a:r>
              <a:rPr lang="en-US" dirty="0"/>
              <a:t> </a:t>
            </a:r>
            <a:r>
              <a:rPr lang="en-US" dirty="0" err="1"/>
              <a:t>utvrdi</a:t>
            </a:r>
            <a:r>
              <a:rPr lang="en-US" dirty="0"/>
              <a:t> da je </a:t>
            </a:r>
            <a:r>
              <a:rPr lang="en-US" dirty="0" err="1"/>
              <a:t>povrijeđen</a:t>
            </a:r>
            <a:r>
              <a:rPr lang="en-US" dirty="0"/>
              <a:t> </a:t>
            </a:r>
            <a:r>
              <a:rPr lang="en-US" dirty="0" err="1"/>
              <a:t>zakon</a:t>
            </a:r>
            <a:r>
              <a:rPr lang="en-US" dirty="0"/>
              <a:t> </a:t>
            </a:r>
            <a:r>
              <a:rPr lang="en-US" dirty="0" err="1"/>
              <a:t>ili</a:t>
            </a:r>
            <a:r>
              <a:rPr lang="en-US" dirty="0"/>
              <a:t> </a:t>
            </a:r>
            <a:r>
              <a:rPr lang="en-US" dirty="0" err="1"/>
              <a:t>drugi</a:t>
            </a:r>
            <a:r>
              <a:rPr lang="en-US" dirty="0"/>
              <a:t> </a:t>
            </a:r>
            <a:r>
              <a:rPr lang="en-US" dirty="0" err="1"/>
              <a:t>propis</a:t>
            </a:r>
            <a:r>
              <a:rPr lang="en-US" dirty="0"/>
              <a:t>, </a:t>
            </a:r>
            <a:r>
              <a:rPr lang="en-US" dirty="0" err="1"/>
              <a:t>preduzme</a:t>
            </a:r>
            <a:r>
              <a:rPr lang="en-US" dirty="0"/>
              <a:t> </a:t>
            </a:r>
            <a:r>
              <a:rPr lang="en-US" dirty="0" err="1"/>
              <a:t>sljedeće</a:t>
            </a:r>
            <a:r>
              <a:rPr lang="en-US" dirty="0"/>
              <a:t> </a:t>
            </a:r>
            <a:r>
              <a:rPr lang="en-US" dirty="0" err="1"/>
              <a:t>upravne</a:t>
            </a:r>
            <a:r>
              <a:rPr lang="en-US" dirty="0"/>
              <a:t> </a:t>
            </a:r>
            <a:r>
              <a:rPr lang="en-US" dirty="0" err="1"/>
              <a:t>mjere</a:t>
            </a:r>
            <a:r>
              <a:rPr lang="en-US" dirty="0"/>
              <a:t> </a:t>
            </a:r>
            <a:r>
              <a:rPr lang="en-US" dirty="0" err="1"/>
              <a:t>i</a:t>
            </a:r>
            <a:r>
              <a:rPr lang="en-US" dirty="0"/>
              <a:t> </a:t>
            </a:r>
            <a:r>
              <a:rPr lang="en-US" dirty="0" err="1"/>
              <a:t>radnje</a:t>
            </a:r>
            <a:r>
              <a:rPr lang="en-US" dirty="0"/>
              <a:t>:</a:t>
            </a:r>
          </a:p>
          <a:p>
            <a:pPr marL="0" indent="0">
              <a:buNone/>
            </a:pPr>
            <a:r>
              <a:rPr lang="en-US" dirty="0" smtClean="0"/>
              <a:t>- </a:t>
            </a:r>
            <a:r>
              <a:rPr lang="en-US" dirty="0" err="1"/>
              <a:t>zabrani</a:t>
            </a:r>
            <a:r>
              <a:rPr lang="en-US" dirty="0"/>
              <a:t> </a:t>
            </a:r>
            <a:r>
              <a:rPr lang="en-US" dirty="0" err="1"/>
              <a:t>naučna</a:t>
            </a:r>
            <a:r>
              <a:rPr lang="en-US" dirty="0"/>
              <a:t> </a:t>
            </a:r>
            <a:r>
              <a:rPr lang="en-US" dirty="0" err="1"/>
              <a:t>i</a:t>
            </a:r>
            <a:r>
              <a:rPr lang="en-US" dirty="0"/>
              <a:t> </a:t>
            </a:r>
            <a:r>
              <a:rPr lang="en-US" dirty="0" err="1"/>
              <a:t>obrazovna</a:t>
            </a:r>
            <a:r>
              <a:rPr lang="en-US" dirty="0"/>
              <a:t> </a:t>
            </a:r>
            <a:r>
              <a:rPr lang="en-US" dirty="0" err="1"/>
              <a:t>istraživanja</a:t>
            </a:r>
            <a:r>
              <a:rPr lang="en-US" dirty="0"/>
              <a:t> u </a:t>
            </a:r>
            <a:r>
              <a:rPr lang="en-US" dirty="0" err="1"/>
              <a:t>zaštićenim</a:t>
            </a:r>
            <a:r>
              <a:rPr lang="en-US" dirty="0"/>
              <a:t> </a:t>
            </a:r>
            <a:r>
              <a:rPr lang="en-US" dirty="0" err="1"/>
              <a:t>područjima</a:t>
            </a:r>
            <a:r>
              <a:rPr lang="en-US" dirty="0"/>
              <a:t> </a:t>
            </a:r>
            <a:r>
              <a:rPr lang="en-US" dirty="0" err="1"/>
              <a:t>i</a:t>
            </a:r>
            <a:r>
              <a:rPr lang="en-US" dirty="0"/>
              <a:t>/</a:t>
            </a:r>
            <a:r>
              <a:rPr lang="en-US" dirty="0" err="1"/>
              <a:t>ili</a:t>
            </a:r>
            <a:r>
              <a:rPr lang="en-US" dirty="0"/>
              <a:t> </a:t>
            </a:r>
            <a:r>
              <a:rPr lang="en-US" dirty="0" err="1"/>
              <a:t>područjima</a:t>
            </a:r>
            <a:r>
              <a:rPr lang="en-US" dirty="0"/>
              <a:t> </a:t>
            </a:r>
            <a:r>
              <a:rPr lang="en-US" dirty="0" err="1"/>
              <a:t>ekološke</a:t>
            </a:r>
            <a:r>
              <a:rPr lang="en-US" dirty="0"/>
              <a:t> </a:t>
            </a:r>
            <a:r>
              <a:rPr lang="en-US" dirty="0" err="1"/>
              <a:t>mreže</a:t>
            </a:r>
            <a:r>
              <a:rPr lang="en-US" dirty="0"/>
              <a:t> </a:t>
            </a:r>
            <a:r>
              <a:rPr lang="en-US" dirty="0" err="1"/>
              <a:t>i</a:t>
            </a:r>
            <a:r>
              <a:rPr lang="en-US" dirty="0"/>
              <a:t> </a:t>
            </a:r>
            <a:r>
              <a:rPr lang="en-US" dirty="0" err="1"/>
              <a:t>na</a:t>
            </a:r>
            <a:r>
              <a:rPr lang="en-US" dirty="0"/>
              <a:t> </a:t>
            </a:r>
            <a:r>
              <a:rPr lang="en-US" dirty="0" err="1"/>
              <a:t>zaštićenim</a:t>
            </a:r>
            <a:r>
              <a:rPr lang="en-US" dirty="0"/>
              <a:t> </a:t>
            </a:r>
            <a:r>
              <a:rPr lang="en-US" dirty="0" err="1"/>
              <a:t>vrstama</a:t>
            </a:r>
            <a:r>
              <a:rPr lang="en-US" dirty="0"/>
              <a:t>, </a:t>
            </a:r>
            <a:r>
              <a:rPr lang="en-US" dirty="0" err="1"/>
              <a:t>ukoliko</a:t>
            </a:r>
            <a:r>
              <a:rPr lang="en-US" dirty="0"/>
              <a:t> se </a:t>
            </a:r>
            <a:r>
              <a:rPr lang="en-US" dirty="0" err="1"/>
              <a:t>obavljaju</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 </a:t>
            </a:r>
            <a:r>
              <a:rPr lang="en-US" dirty="0" err="1"/>
              <a:t>ili</a:t>
            </a:r>
            <a:r>
              <a:rPr lang="en-US" dirty="0"/>
              <a:t> </a:t>
            </a:r>
            <a:r>
              <a:rPr lang="en-US" dirty="0" err="1"/>
              <a:t>suprotno</a:t>
            </a:r>
            <a:r>
              <a:rPr lang="en-US" dirty="0"/>
              <a:t> </a:t>
            </a:r>
            <a:r>
              <a:rPr lang="en-US" dirty="0" err="1"/>
              <a:t>uslovima</a:t>
            </a:r>
            <a:r>
              <a:rPr lang="en-US" dirty="0"/>
              <a:t> </a:t>
            </a:r>
            <a:r>
              <a:rPr lang="en-US" dirty="0" err="1"/>
              <a:t>datim</a:t>
            </a:r>
            <a:r>
              <a:rPr lang="en-US" dirty="0"/>
              <a:t> u </a:t>
            </a:r>
            <a:r>
              <a:rPr lang="en-US" dirty="0" err="1"/>
              <a:t>dozvoli</a:t>
            </a:r>
            <a:r>
              <a:rPr lang="en-US" dirty="0"/>
              <a:t>;</a:t>
            </a:r>
          </a:p>
          <a:p>
            <a:pPr marL="0" indent="0">
              <a:buNone/>
            </a:pPr>
            <a:r>
              <a:rPr lang="en-US" dirty="0"/>
              <a:t>- </a:t>
            </a:r>
            <a:r>
              <a:rPr lang="en-US" dirty="0" err="1"/>
              <a:t>naredi</a:t>
            </a:r>
            <a:r>
              <a:rPr lang="en-US" dirty="0"/>
              <a:t> </a:t>
            </a:r>
            <a:r>
              <a:rPr lang="en-US" dirty="0" err="1"/>
              <a:t>pravnom</a:t>
            </a:r>
            <a:r>
              <a:rPr lang="en-US" dirty="0"/>
              <a:t> </a:t>
            </a:r>
            <a:r>
              <a:rPr lang="en-US" dirty="0" err="1"/>
              <a:t>ili</a:t>
            </a:r>
            <a:r>
              <a:rPr lang="en-US" dirty="0"/>
              <a:t> </a:t>
            </a:r>
            <a:r>
              <a:rPr lang="en-US" dirty="0" err="1"/>
              <a:t>fizičkom</a:t>
            </a:r>
            <a:r>
              <a:rPr lang="en-US" dirty="0"/>
              <a:t> </a:t>
            </a:r>
            <a:r>
              <a:rPr lang="en-US" dirty="0" err="1"/>
              <a:t>licu</a:t>
            </a:r>
            <a:r>
              <a:rPr lang="en-US" dirty="0"/>
              <a:t> </a:t>
            </a:r>
            <a:r>
              <a:rPr lang="en-US" dirty="0" err="1"/>
              <a:t>koje</a:t>
            </a:r>
            <a:r>
              <a:rPr lang="en-US" dirty="0"/>
              <a:t> </a:t>
            </a:r>
            <a:r>
              <a:rPr lang="en-US" dirty="0" err="1"/>
              <a:t>obavlja</a:t>
            </a:r>
            <a:r>
              <a:rPr lang="en-US" dirty="0"/>
              <a:t> </a:t>
            </a:r>
            <a:r>
              <a:rPr lang="en-US" dirty="0" err="1"/>
              <a:t>naučna</a:t>
            </a:r>
            <a:r>
              <a:rPr lang="en-US" dirty="0"/>
              <a:t> </a:t>
            </a:r>
            <a:r>
              <a:rPr lang="en-US" dirty="0" err="1"/>
              <a:t>i</a:t>
            </a:r>
            <a:r>
              <a:rPr lang="en-US" dirty="0"/>
              <a:t> </a:t>
            </a:r>
            <a:r>
              <a:rPr lang="en-US" dirty="0" err="1"/>
              <a:t>obrazovna</a:t>
            </a:r>
            <a:r>
              <a:rPr lang="en-US" dirty="0"/>
              <a:t> </a:t>
            </a:r>
            <a:r>
              <a:rPr lang="en-US" dirty="0" err="1"/>
              <a:t>istraživanja</a:t>
            </a:r>
            <a:r>
              <a:rPr lang="en-US" dirty="0"/>
              <a:t> da </a:t>
            </a:r>
            <a:r>
              <a:rPr lang="en-US" dirty="0" err="1"/>
              <a:t>dostavi</a:t>
            </a:r>
            <a:r>
              <a:rPr lang="en-US" dirty="0"/>
              <a:t> </a:t>
            </a:r>
            <a:r>
              <a:rPr lang="en-US" dirty="0" err="1"/>
              <a:t>podatke</a:t>
            </a:r>
            <a:r>
              <a:rPr lang="en-US" dirty="0"/>
              <a:t> o </a:t>
            </a:r>
            <a:r>
              <a:rPr lang="en-US" dirty="0" err="1"/>
              <a:t>rezultatima</a:t>
            </a:r>
            <a:r>
              <a:rPr lang="en-US" dirty="0"/>
              <a:t> </a:t>
            </a:r>
            <a:r>
              <a:rPr lang="en-US" dirty="0" err="1"/>
              <a:t>istraživanja</a:t>
            </a:r>
            <a:r>
              <a:rPr lang="en-US" dirty="0"/>
              <a:t> </a:t>
            </a:r>
            <a:r>
              <a:rPr lang="en-US" dirty="0" err="1"/>
              <a:t>nadležnim</a:t>
            </a:r>
            <a:r>
              <a:rPr lang="en-US" dirty="0"/>
              <a:t> </a:t>
            </a:r>
            <a:r>
              <a:rPr lang="en-US" dirty="0" err="1"/>
              <a:t>organima</a:t>
            </a:r>
            <a:r>
              <a:rPr lang="en-US" dirty="0"/>
              <a:t>;</a:t>
            </a:r>
          </a:p>
          <a:p>
            <a:pPr marL="0" indent="0">
              <a:buNone/>
            </a:pPr>
            <a:r>
              <a:rPr lang="en-US" dirty="0"/>
              <a:t>- </a:t>
            </a:r>
            <a:r>
              <a:rPr lang="en-US" dirty="0" err="1"/>
              <a:t>zabrani</a:t>
            </a:r>
            <a:r>
              <a:rPr lang="en-US" dirty="0"/>
              <a:t> </a:t>
            </a:r>
            <a:r>
              <a:rPr lang="en-US" dirty="0" err="1"/>
              <a:t>prenošenje</a:t>
            </a:r>
            <a:r>
              <a:rPr lang="en-US" dirty="0"/>
              <a:t> </a:t>
            </a:r>
            <a:r>
              <a:rPr lang="en-US" dirty="0" err="1"/>
              <a:t>živih</a:t>
            </a:r>
            <a:r>
              <a:rPr lang="en-US" dirty="0"/>
              <a:t> </a:t>
            </a:r>
            <a:r>
              <a:rPr lang="en-US" dirty="0" err="1"/>
              <a:t>primjeraka</a:t>
            </a:r>
            <a:r>
              <a:rPr lang="en-US" dirty="0"/>
              <a:t> </a:t>
            </a:r>
            <a:r>
              <a:rPr lang="en-US" dirty="0" err="1"/>
              <a:t>divljih</a:t>
            </a:r>
            <a:r>
              <a:rPr lang="en-US" dirty="0"/>
              <a:t> </a:t>
            </a:r>
            <a:r>
              <a:rPr lang="en-US" dirty="0" err="1"/>
              <a:t>vrsta</a:t>
            </a:r>
            <a:r>
              <a:rPr lang="en-US" dirty="0"/>
              <a:t> </a:t>
            </a:r>
            <a:r>
              <a:rPr lang="en-US" dirty="0" err="1"/>
              <a:t>životinja</a:t>
            </a:r>
            <a:r>
              <a:rPr lang="en-US" dirty="0"/>
              <a:t> </a:t>
            </a:r>
            <a:r>
              <a:rPr lang="en-US" dirty="0" err="1"/>
              <a:t>unutar</a:t>
            </a:r>
            <a:r>
              <a:rPr lang="en-US" dirty="0"/>
              <a:t> </a:t>
            </a:r>
            <a:r>
              <a:rPr lang="en-US" dirty="0" err="1"/>
              <a:t>teritorije</a:t>
            </a:r>
            <a:r>
              <a:rPr lang="en-US" dirty="0"/>
              <a:t> </a:t>
            </a:r>
            <a:r>
              <a:rPr lang="en-US" dirty="0" err="1"/>
              <a:t>Crne</a:t>
            </a:r>
            <a:r>
              <a:rPr lang="en-US" dirty="0"/>
              <a:t> Gore </a:t>
            </a:r>
            <a:r>
              <a:rPr lang="en-US" dirty="0" err="1"/>
              <a:t>ukoliko</a:t>
            </a:r>
            <a:r>
              <a:rPr lang="en-US" dirty="0"/>
              <a:t> se </a:t>
            </a:r>
            <a:r>
              <a:rPr lang="en-US" dirty="0" err="1"/>
              <a:t>vrši</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 </a:t>
            </a:r>
            <a:r>
              <a:rPr lang="en-US" dirty="0" err="1"/>
              <a:t>ili</a:t>
            </a:r>
            <a:r>
              <a:rPr lang="en-US" dirty="0"/>
              <a:t> </a:t>
            </a:r>
            <a:r>
              <a:rPr lang="en-US" dirty="0" err="1"/>
              <a:t>suprotno</a:t>
            </a:r>
            <a:r>
              <a:rPr lang="en-US" dirty="0"/>
              <a:t> </a:t>
            </a:r>
            <a:r>
              <a:rPr lang="en-US" dirty="0" err="1"/>
              <a:t>uslovima</a:t>
            </a:r>
            <a:r>
              <a:rPr lang="en-US" dirty="0"/>
              <a:t> </a:t>
            </a:r>
            <a:r>
              <a:rPr lang="en-US" dirty="0" err="1"/>
              <a:t>datim</a:t>
            </a:r>
            <a:r>
              <a:rPr lang="en-US" dirty="0"/>
              <a:t> u </a:t>
            </a:r>
            <a:r>
              <a:rPr lang="en-US" dirty="0" err="1"/>
              <a:t>dozvoli</a:t>
            </a:r>
            <a:r>
              <a:rPr lang="en-US" dirty="0"/>
              <a:t>;</a:t>
            </a:r>
          </a:p>
          <a:p>
            <a:pPr marL="0" indent="0">
              <a:buNone/>
            </a:pPr>
            <a:r>
              <a:rPr lang="en-US" dirty="0"/>
              <a:t>- </a:t>
            </a:r>
            <a:r>
              <a:rPr lang="en-US" dirty="0" err="1"/>
              <a:t>zabrani</a:t>
            </a:r>
            <a:r>
              <a:rPr lang="en-US" dirty="0"/>
              <a:t> </a:t>
            </a:r>
            <a:r>
              <a:rPr lang="en-US" dirty="0" err="1"/>
              <a:t>obilježavanje</a:t>
            </a:r>
            <a:r>
              <a:rPr lang="en-US" dirty="0"/>
              <a:t> </a:t>
            </a:r>
            <a:r>
              <a:rPr lang="en-US" dirty="0" err="1"/>
              <a:t>divljih</a:t>
            </a:r>
            <a:r>
              <a:rPr lang="en-US" dirty="0"/>
              <a:t> </a:t>
            </a:r>
            <a:r>
              <a:rPr lang="en-US" dirty="0" err="1"/>
              <a:t>vrsta</a:t>
            </a:r>
            <a:r>
              <a:rPr lang="en-US" dirty="0"/>
              <a:t> </a:t>
            </a:r>
            <a:r>
              <a:rPr lang="en-US" dirty="0" err="1"/>
              <a:t>ptica</a:t>
            </a:r>
            <a:r>
              <a:rPr lang="en-US" dirty="0"/>
              <a:t> </a:t>
            </a:r>
            <a:r>
              <a:rPr lang="en-US" dirty="0" err="1"/>
              <a:t>ako</a:t>
            </a:r>
            <a:r>
              <a:rPr lang="en-US" dirty="0"/>
              <a:t> se </a:t>
            </a:r>
            <a:r>
              <a:rPr lang="en-US" dirty="0" err="1"/>
              <a:t>vrši</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 </a:t>
            </a:r>
            <a:r>
              <a:rPr lang="en-US" dirty="0" err="1"/>
              <a:t>ili</a:t>
            </a:r>
            <a:r>
              <a:rPr lang="en-US" dirty="0"/>
              <a:t> </a:t>
            </a:r>
            <a:r>
              <a:rPr lang="en-US" dirty="0" err="1"/>
              <a:t>suprotno</a:t>
            </a:r>
            <a:r>
              <a:rPr lang="en-US" dirty="0"/>
              <a:t> </a:t>
            </a:r>
            <a:r>
              <a:rPr lang="en-US" dirty="0" err="1"/>
              <a:t>uslovima</a:t>
            </a:r>
            <a:r>
              <a:rPr lang="en-US" dirty="0"/>
              <a:t> </a:t>
            </a:r>
            <a:r>
              <a:rPr lang="en-US" dirty="0" err="1"/>
              <a:t>datim</a:t>
            </a:r>
            <a:r>
              <a:rPr lang="en-US" dirty="0"/>
              <a:t> u </a:t>
            </a:r>
            <a:r>
              <a:rPr lang="en-US" dirty="0" err="1"/>
              <a:t>dozvoli</a:t>
            </a:r>
            <a:r>
              <a:rPr lang="en-US" dirty="0"/>
              <a:t>;</a:t>
            </a:r>
          </a:p>
          <a:p>
            <a:pPr marL="0" indent="0">
              <a:buNone/>
            </a:pPr>
            <a:r>
              <a:rPr lang="en-US" dirty="0"/>
              <a:t>- </a:t>
            </a:r>
            <a:r>
              <a:rPr lang="en-US" dirty="0" err="1"/>
              <a:t>naredi</a:t>
            </a:r>
            <a:r>
              <a:rPr lang="en-US" dirty="0"/>
              <a:t> da se </a:t>
            </a:r>
            <a:r>
              <a:rPr lang="en-US" dirty="0" err="1"/>
              <a:t>oduzete</a:t>
            </a:r>
            <a:r>
              <a:rPr lang="en-US" dirty="0"/>
              <a:t> </a:t>
            </a:r>
            <a:r>
              <a:rPr lang="en-US" dirty="0" err="1"/>
              <a:t>vrste</a:t>
            </a:r>
            <a:r>
              <a:rPr lang="en-US" dirty="0"/>
              <a:t> </a:t>
            </a:r>
            <a:r>
              <a:rPr lang="en-US" dirty="0" err="1"/>
              <a:t>biljaka</a:t>
            </a:r>
            <a:r>
              <a:rPr lang="en-US" dirty="0"/>
              <a:t>, </a:t>
            </a:r>
            <a:r>
              <a:rPr lang="en-US" dirty="0" err="1"/>
              <a:t>životinja</a:t>
            </a:r>
            <a:r>
              <a:rPr lang="en-US" dirty="0"/>
              <a:t> </a:t>
            </a:r>
            <a:r>
              <a:rPr lang="en-US" dirty="0" err="1"/>
              <a:t>ili</a:t>
            </a:r>
            <a:r>
              <a:rPr lang="en-US" dirty="0"/>
              <a:t> </a:t>
            </a:r>
            <a:r>
              <a:rPr lang="en-US" dirty="0" err="1"/>
              <a:t>gljiva</a:t>
            </a:r>
            <a:r>
              <a:rPr lang="en-US" dirty="0"/>
              <a:t> </a:t>
            </a:r>
            <a:r>
              <a:rPr lang="en-US" dirty="0" err="1"/>
              <a:t>čuvaju</a:t>
            </a:r>
            <a:r>
              <a:rPr lang="en-US" dirty="0"/>
              <a:t> </a:t>
            </a:r>
            <a:r>
              <a:rPr lang="en-US" dirty="0" err="1"/>
              <a:t>na</a:t>
            </a:r>
            <a:r>
              <a:rPr lang="en-US" dirty="0"/>
              <a:t> </a:t>
            </a:r>
            <a:r>
              <a:rPr lang="en-US" dirty="0" err="1"/>
              <a:t>propisan</a:t>
            </a:r>
            <a:r>
              <a:rPr lang="en-US" dirty="0"/>
              <a:t> </a:t>
            </a:r>
            <a:r>
              <a:rPr lang="en-US" dirty="0" err="1"/>
              <a:t>način</a:t>
            </a:r>
            <a:r>
              <a:rPr lang="en-US" dirty="0"/>
              <a:t>;</a:t>
            </a:r>
          </a:p>
          <a:p>
            <a:pPr marL="0" indent="0">
              <a:buNone/>
            </a:pPr>
            <a:r>
              <a:rPr lang="en-US" dirty="0"/>
              <a:t>- </a:t>
            </a:r>
            <a:r>
              <a:rPr lang="en-US" dirty="0" err="1"/>
              <a:t>naredi</a:t>
            </a:r>
            <a:r>
              <a:rPr lang="en-US" dirty="0"/>
              <a:t> </a:t>
            </a:r>
            <a:r>
              <a:rPr lang="en-US" dirty="0" err="1"/>
              <a:t>oduzimanje</a:t>
            </a:r>
            <a:r>
              <a:rPr lang="en-US" dirty="0"/>
              <a:t> </a:t>
            </a:r>
            <a:r>
              <a:rPr lang="en-US" dirty="0" err="1"/>
              <a:t>divlje</a:t>
            </a:r>
            <a:r>
              <a:rPr lang="en-US" dirty="0"/>
              <a:t> </a:t>
            </a:r>
            <a:r>
              <a:rPr lang="en-US" dirty="0" err="1"/>
              <a:t>vrste</a:t>
            </a:r>
            <a:r>
              <a:rPr lang="en-US" dirty="0"/>
              <a:t> </a:t>
            </a:r>
            <a:r>
              <a:rPr lang="en-US" dirty="0" err="1"/>
              <a:t>životinje</a:t>
            </a:r>
            <a:r>
              <a:rPr lang="en-US" dirty="0"/>
              <a:t> </a:t>
            </a:r>
            <a:r>
              <a:rPr lang="en-US" dirty="0" err="1"/>
              <a:t>i</a:t>
            </a:r>
            <a:r>
              <a:rPr lang="en-US" dirty="0"/>
              <a:t> </a:t>
            </a:r>
            <a:r>
              <a:rPr lang="en-US" dirty="0" err="1"/>
              <a:t>predaju</a:t>
            </a:r>
            <a:r>
              <a:rPr lang="en-US" dirty="0"/>
              <a:t> </a:t>
            </a:r>
            <a:r>
              <a:rPr lang="en-US" dirty="0" err="1"/>
              <a:t>na</a:t>
            </a:r>
            <a:r>
              <a:rPr lang="en-US" dirty="0"/>
              <a:t> </a:t>
            </a:r>
            <a:r>
              <a:rPr lang="en-US" dirty="0" err="1"/>
              <a:t>čuvanje</a:t>
            </a:r>
            <a:r>
              <a:rPr lang="en-US" dirty="0"/>
              <a:t> </a:t>
            </a:r>
            <a:r>
              <a:rPr lang="en-US" dirty="0" err="1"/>
              <a:t>ovlašćenom</a:t>
            </a:r>
            <a:r>
              <a:rPr lang="en-US" dirty="0"/>
              <a:t> </a:t>
            </a:r>
            <a:r>
              <a:rPr lang="en-US" dirty="0" err="1"/>
              <a:t>pravnom</a:t>
            </a:r>
            <a:r>
              <a:rPr lang="en-US" dirty="0"/>
              <a:t> </a:t>
            </a:r>
            <a:r>
              <a:rPr lang="en-US" dirty="0" err="1"/>
              <a:t>licu</a:t>
            </a:r>
            <a:r>
              <a:rPr lang="en-US" dirty="0"/>
              <a:t> </a:t>
            </a:r>
            <a:r>
              <a:rPr lang="en-US" dirty="0" err="1"/>
              <a:t>ukoliko</a:t>
            </a:r>
            <a:r>
              <a:rPr lang="en-US" dirty="0"/>
              <a:t> se </a:t>
            </a:r>
            <a:r>
              <a:rPr lang="en-US" dirty="0" err="1"/>
              <a:t>drži</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a:t>
            </a:r>
          </a:p>
          <a:p>
            <a:pPr marL="0" indent="0">
              <a:buNone/>
            </a:pPr>
            <a:r>
              <a:rPr lang="en-US" dirty="0"/>
              <a:t>- </a:t>
            </a:r>
            <a:r>
              <a:rPr lang="en-US" dirty="0" err="1"/>
              <a:t>naredi</a:t>
            </a:r>
            <a:r>
              <a:rPr lang="en-US" dirty="0"/>
              <a:t> da </a:t>
            </a:r>
            <a:r>
              <a:rPr lang="en-US" dirty="0" err="1"/>
              <a:t>nosilac</a:t>
            </a:r>
            <a:r>
              <a:rPr lang="en-US" dirty="0"/>
              <a:t> </a:t>
            </a:r>
            <a:r>
              <a:rPr lang="en-US" dirty="0" err="1"/>
              <a:t>dozvole</a:t>
            </a:r>
            <a:r>
              <a:rPr lang="en-US" dirty="0"/>
              <a:t> </a:t>
            </a:r>
            <a:r>
              <a:rPr lang="en-US" dirty="0" err="1"/>
              <a:t>za</a:t>
            </a:r>
            <a:r>
              <a:rPr lang="en-US" dirty="0"/>
              <a:t> </a:t>
            </a:r>
            <a:r>
              <a:rPr lang="en-US" dirty="0" err="1"/>
              <a:t>držanje</a:t>
            </a:r>
            <a:r>
              <a:rPr lang="en-US" dirty="0"/>
              <a:t> </a:t>
            </a:r>
            <a:r>
              <a:rPr lang="en-US" dirty="0" err="1"/>
              <a:t>divlje</a:t>
            </a:r>
            <a:r>
              <a:rPr lang="en-US" dirty="0"/>
              <a:t> </a:t>
            </a:r>
            <a:r>
              <a:rPr lang="en-US" dirty="0" err="1"/>
              <a:t>vrste</a:t>
            </a:r>
            <a:r>
              <a:rPr lang="en-US" dirty="0"/>
              <a:t> </a:t>
            </a:r>
            <a:r>
              <a:rPr lang="en-US" dirty="0" err="1"/>
              <a:t>životinje</a:t>
            </a:r>
            <a:r>
              <a:rPr lang="en-US" dirty="0"/>
              <a:t> u </a:t>
            </a:r>
            <a:r>
              <a:rPr lang="en-US" dirty="0" err="1"/>
              <a:t>zatočeništvu</a:t>
            </a:r>
            <a:r>
              <a:rPr lang="en-US" dirty="0"/>
              <a:t>, </a:t>
            </a:r>
            <a:r>
              <a:rPr lang="en-US" dirty="0" err="1"/>
              <a:t>obavijesti</a:t>
            </a:r>
            <a:r>
              <a:rPr lang="en-US" dirty="0"/>
              <a:t> organ </a:t>
            </a:r>
            <a:r>
              <a:rPr lang="en-US" dirty="0" err="1"/>
              <a:t>uprave</a:t>
            </a:r>
            <a:r>
              <a:rPr lang="en-US" dirty="0"/>
              <a:t> o </a:t>
            </a:r>
            <a:r>
              <a:rPr lang="en-US" dirty="0" err="1"/>
              <a:t>svim</a:t>
            </a:r>
            <a:r>
              <a:rPr lang="en-US" dirty="0"/>
              <a:t> </a:t>
            </a:r>
            <a:r>
              <a:rPr lang="en-US" dirty="0" err="1"/>
              <a:t>promjenama</a:t>
            </a:r>
            <a:r>
              <a:rPr lang="en-US" dirty="0"/>
              <a:t> </a:t>
            </a:r>
            <a:r>
              <a:rPr lang="en-US" dirty="0" err="1"/>
              <a:t>i</a:t>
            </a:r>
            <a:r>
              <a:rPr lang="en-US" dirty="0"/>
              <a:t> </a:t>
            </a:r>
            <a:r>
              <a:rPr lang="en-US" dirty="0" err="1"/>
              <a:t>novim</a:t>
            </a:r>
            <a:r>
              <a:rPr lang="en-US" dirty="0"/>
              <a:t> </a:t>
            </a:r>
            <a:r>
              <a:rPr lang="en-US" dirty="0" err="1"/>
              <a:t>okolnostima</a:t>
            </a:r>
            <a:r>
              <a:rPr lang="en-US" dirty="0"/>
              <a:t> </a:t>
            </a:r>
            <a:r>
              <a:rPr lang="en-US" dirty="0" err="1"/>
              <a:t>koje</a:t>
            </a:r>
            <a:r>
              <a:rPr lang="en-US" dirty="0"/>
              <a:t> </a:t>
            </a:r>
            <a:r>
              <a:rPr lang="en-US" dirty="0" err="1"/>
              <a:t>utiču</a:t>
            </a:r>
            <a:r>
              <a:rPr lang="en-US" dirty="0"/>
              <a:t> </a:t>
            </a:r>
            <a:r>
              <a:rPr lang="en-US" dirty="0" err="1"/>
              <a:t>ili</a:t>
            </a:r>
            <a:r>
              <a:rPr lang="en-US" dirty="0"/>
              <a:t> </a:t>
            </a:r>
            <a:r>
              <a:rPr lang="en-US" dirty="0" err="1"/>
              <a:t>mogu</a:t>
            </a:r>
            <a:r>
              <a:rPr lang="en-US" dirty="0"/>
              <a:t> </a:t>
            </a:r>
            <a:r>
              <a:rPr lang="en-US" dirty="0" err="1"/>
              <a:t>uticati</a:t>
            </a:r>
            <a:r>
              <a:rPr lang="en-US" dirty="0"/>
              <a:t> </a:t>
            </a:r>
            <a:r>
              <a:rPr lang="en-US" dirty="0" err="1"/>
              <a:t>na</a:t>
            </a:r>
            <a:r>
              <a:rPr lang="en-US" dirty="0"/>
              <a:t> </a:t>
            </a:r>
            <a:r>
              <a:rPr lang="en-US" dirty="0" err="1"/>
              <a:t>validnost</a:t>
            </a:r>
            <a:r>
              <a:rPr lang="en-US" dirty="0"/>
              <a:t> </a:t>
            </a:r>
            <a:r>
              <a:rPr lang="en-US" dirty="0" err="1"/>
              <a:t>dozvole</a:t>
            </a:r>
            <a:r>
              <a:rPr lang="en-US" dirty="0"/>
              <a:t>;</a:t>
            </a:r>
          </a:p>
          <a:p>
            <a:pPr marL="0" indent="0">
              <a:buNone/>
            </a:pPr>
            <a:r>
              <a:rPr lang="en-US" dirty="0"/>
              <a:t>- </a:t>
            </a:r>
            <a:r>
              <a:rPr lang="en-US" dirty="0" err="1"/>
              <a:t>zabrani</a:t>
            </a:r>
            <a:r>
              <a:rPr lang="en-US" dirty="0"/>
              <a:t> </a:t>
            </a:r>
            <a:r>
              <a:rPr lang="en-US" dirty="0" err="1"/>
              <a:t>uzgoj</a:t>
            </a:r>
            <a:r>
              <a:rPr lang="en-US" dirty="0"/>
              <a:t> </a:t>
            </a:r>
            <a:r>
              <a:rPr lang="en-US" dirty="0" err="1"/>
              <a:t>divljih</a:t>
            </a:r>
            <a:r>
              <a:rPr lang="en-US" dirty="0"/>
              <a:t> </a:t>
            </a:r>
            <a:r>
              <a:rPr lang="en-US" dirty="0" err="1"/>
              <a:t>vrsta</a:t>
            </a:r>
            <a:r>
              <a:rPr lang="en-US" dirty="0"/>
              <a:t> </a:t>
            </a:r>
            <a:r>
              <a:rPr lang="en-US" dirty="0" err="1"/>
              <a:t>životinja</a:t>
            </a:r>
            <a:r>
              <a:rPr lang="en-US" dirty="0"/>
              <a:t> </a:t>
            </a:r>
            <a:r>
              <a:rPr lang="en-US" dirty="0" err="1"/>
              <a:t>ako</a:t>
            </a:r>
            <a:r>
              <a:rPr lang="en-US" dirty="0"/>
              <a:t> se </a:t>
            </a:r>
            <a:r>
              <a:rPr lang="en-US" dirty="0" err="1"/>
              <a:t>isto</a:t>
            </a:r>
            <a:r>
              <a:rPr lang="en-US" dirty="0"/>
              <a:t> </a:t>
            </a:r>
            <a:r>
              <a:rPr lang="en-US" dirty="0" err="1"/>
              <a:t>vrši</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a:t>
            </a:r>
          </a:p>
          <a:p>
            <a:pPr marL="0" indent="0">
              <a:buNone/>
            </a:pPr>
            <a:r>
              <a:rPr lang="en-US" dirty="0"/>
              <a:t>- </a:t>
            </a:r>
            <a:r>
              <a:rPr lang="en-US" dirty="0" err="1"/>
              <a:t>zabrani</a:t>
            </a:r>
            <a:r>
              <a:rPr lang="en-US" dirty="0"/>
              <a:t> </a:t>
            </a:r>
            <a:r>
              <a:rPr lang="en-US" dirty="0" err="1"/>
              <a:t>promet</a:t>
            </a:r>
            <a:r>
              <a:rPr lang="en-US" dirty="0"/>
              <a:t> u </a:t>
            </a:r>
            <a:r>
              <a:rPr lang="en-US" dirty="0" err="1"/>
              <a:t>komercijalne</a:t>
            </a:r>
            <a:r>
              <a:rPr lang="en-US" dirty="0"/>
              <a:t> </a:t>
            </a:r>
            <a:r>
              <a:rPr lang="en-US" dirty="0" err="1"/>
              <a:t>svrhe</a:t>
            </a:r>
            <a:r>
              <a:rPr lang="en-US" dirty="0"/>
              <a:t> </a:t>
            </a:r>
            <a:r>
              <a:rPr lang="en-US" dirty="0" err="1"/>
              <a:t>divljim</a:t>
            </a:r>
            <a:r>
              <a:rPr lang="en-US" dirty="0"/>
              <a:t> </a:t>
            </a:r>
            <a:r>
              <a:rPr lang="en-US" dirty="0" err="1"/>
              <a:t>vrstama</a:t>
            </a:r>
            <a:r>
              <a:rPr lang="en-US" dirty="0"/>
              <a:t> </a:t>
            </a:r>
            <a:r>
              <a:rPr lang="en-US" dirty="0" err="1"/>
              <a:t>biljaka</a:t>
            </a:r>
            <a:r>
              <a:rPr lang="en-US" dirty="0"/>
              <a:t>, </a:t>
            </a:r>
            <a:r>
              <a:rPr lang="en-US" dirty="0" err="1"/>
              <a:t>životinja</a:t>
            </a:r>
            <a:r>
              <a:rPr lang="en-US" dirty="0"/>
              <a:t> </a:t>
            </a:r>
            <a:r>
              <a:rPr lang="en-US" dirty="0" err="1"/>
              <a:t>i</a:t>
            </a:r>
            <a:r>
              <a:rPr lang="en-US" dirty="0"/>
              <a:t> </a:t>
            </a:r>
            <a:r>
              <a:rPr lang="en-US" dirty="0" err="1"/>
              <a:t>gljiva</a:t>
            </a:r>
            <a:r>
              <a:rPr lang="en-US" dirty="0"/>
              <a:t> </a:t>
            </a:r>
            <a:r>
              <a:rPr lang="en-US" dirty="0" err="1"/>
              <a:t>ako</a:t>
            </a:r>
            <a:r>
              <a:rPr lang="en-US" dirty="0"/>
              <a:t> se </a:t>
            </a:r>
            <a:r>
              <a:rPr lang="en-US" dirty="0" err="1"/>
              <a:t>vrši</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 </a:t>
            </a:r>
            <a:r>
              <a:rPr lang="en-US" dirty="0" err="1"/>
              <a:t>ili</a:t>
            </a:r>
            <a:r>
              <a:rPr lang="en-US" dirty="0"/>
              <a:t> </a:t>
            </a:r>
            <a:r>
              <a:rPr lang="en-US" dirty="0" err="1"/>
              <a:t>suprotno</a:t>
            </a:r>
            <a:r>
              <a:rPr lang="en-US" dirty="0"/>
              <a:t> </a:t>
            </a:r>
            <a:r>
              <a:rPr lang="en-US" dirty="0" err="1"/>
              <a:t>uslovima</a:t>
            </a:r>
            <a:r>
              <a:rPr lang="en-US" dirty="0"/>
              <a:t> </a:t>
            </a:r>
            <a:r>
              <a:rPr lang="en-US" dirty="0" err="1"/>
              <a:t>datim</a:t>
            </a:r>
            <a:r>
              <a:rPr lang="en-US" dirty="0"/>
              <a:t> u </a:t>
            </a:r>
            <a:r>
              <a:rPr lang="en-US" dirty="0" err="1"/>
              <a:t>dozvoli</a:t>
            </a:r>
            <a:r>
              <a:rPr lang="en-US" dirty="0"/>
              <a:t>;</a:t>
            </a:r>
          </a:p>
          <a:p>
            <a:pPr marL="0" indent="0">
              <a:buNone/>
            </a:pPr>
            <a:r>
              <a:rPr lang="en-US" dirty="0"/>
              <a:t>- </a:t>
            </a:r>
            <a:r>
              <a:rPr lang="en-US" dirty="0" err="1"/>
              <a:t>zabrani</a:t>
            </a:r>
            <a:r>
              <a:rPr lang="en-US" dirty="0"/>
              <a:t> </a:t>
            </a:r>
            <a:r>
              <a:rPr lang="en-US" dirty="0" err="1"/>
              <a:t>izvršenje</a:t>
            </a:r>
            <a:r>
              <a:rPr lang="en-US" dirty="0"/>
              <a:t> </a:t>
            </a:r>
            <a:r>
              <a:rPr lang="en-US" dirty="0" err="1"/>
              <a:t>radnji</a:t>
            </a:r>
            <a:r>
              <a:rPr lang="en-US" dirty="0"/>
              <a:t> </a:t>
            </a:r>
            <a:r>
              <a:rPr lang="en-US" dirty="0" err="1"/>
              <a:t>suprotno</a:t>
            </a:r>
            <a:r>
              <a:rPr lang="en-US" dirty="0"/>
              <a:t> </a:t>
            </a:r>
            <a:r>
              <a:rPr lang="en-US" dirty="0" err="1"/>
              <a:t>odredbama</a:t>
            </a:r>
            <a:r>
              <a:rPr lang="en-US" dirty="0"/>
              <a:t> </a:t>
            </a:r>
            <a:r>
              <a:rPr lang="en-US" dirty="0" err="1"/>
              <a:t>ovog</a:t>
            </a:r>
            <a:r>
              <a:rPr lang="en-US" dirty="0"/>
              <a:t> </a:t>
            </a:r>
            <a:r>
              <a:rPr lang="en-US" dirty="0" err="1"/>
              <a:t>zakona</a:t>
            </a:r>
            <a:r>
              <a:rPr lang="en-US" dirty="0"/>
              <a:t>, u </a:t>
            </a:r>
            <a:r>
              <a:rPr lang="en-US" dirty="0" err="1"/>
              <a:t>cilju</a:t>
            </a:r>
            <a:r>
              <a:rPr lang="en-US" dirty="0"/>
              <a:t> </a:t>
            </a:r>
            <a:r>
              <a:rPr lang="en-US" dirty="0" err="1"/>
              <a:t>zaštite</a:t>
            </a:r>
            <a:r>
              <a:rPr lang="en-US" dirty="0"/>
              <a:t> </a:t>
            </a:r>
            <a:r>
              <a:rPr lang="en-US" dirty="0" err="1"/>
              <a:t>divljih</a:t>
            </a:r>
            <a:r>
              <a:rPr lang="en-US" dirty="0"/>
              <a:t> </a:t>
            </a:r>
            <a:r>
              <a:rPr lang="en-US" dirty="0" err="1"/>
              <a:t>vrsta</a:t>
            </a:r>
            <a:r>
              <a:rPr lang="en-US" dirty="0"/>
              <a:t> </a:t>
            </a:r>
            <a:r>
              <a:rPr lang="en-US" dirty="0" err="1"/>
              <a:t>ptica</a:t>
            </a:r>
            <a:r>
              <a:rPr lang="en-US" dirty="0"/>
              <a:t> </a:t>
            </a:r>
            <a:r>
              <a:rPr lang="en-US" dirty="0" err="1"/>
              <a:t>ukoliko</a:t>
            </a:r>
            <a:r>
              <a:rPr lang="en-US" dirty="0"/>
              <a:t> se </a:t>
            </a:r>
            <a:r>
              <a:rPr lang="en-US" dirty="0" err="1"/>
              <a:t>vrše</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 </a:t>
            </a:r>
            <a:r>
              <a:rPr lang="en-US" dirty="0" err="1"/>
              <a:t>ili</a:t>
            </a:r>
            <a:r>
              <a:rPr lang="en-US" dirty="0"/>
              <a:t> </a:t>
            </a:r>
            <a:r>
              <a:rPr lang="en-US" dirty="0" err="1"/>
              <a:t>suprotno</a:t>
            </a:r>
            <a:r>
              <a:rPr lang="en-US" dirty="0"/>
              <a:t> </a:t>
            </a:r>
            <a:r>
              <a:rPr lang="en-US" dirty="0" err="1"/>
              <a:t>uslovima</a:t>
            </a:r>
            <a:r>
              <a:rPr lang="en-US" dirty="0"/>
              <a:t> </a:t>
            </a:r>
            <a:r>
              <a:rPr lang="en-US" dirty="0" err="1"/>
              <a:t>datim</a:t>
            </a:r>
            <a:r>
              <a:rPr lang="en-US" dirty="0"/>
              <a:t> u </a:t>
            </a:r>
            <a:r>
              <a:rPr lang="en-US" dirty="0" err="1"/>
              <a:t>dozvoli</a:t>
            </a:r>
            <a:r>
              <a:rPr lang="en-US" dirty="0"/>
              <a:t>;</a:t>
            </a:r>
          </a:p>
          <a:p>
            <a:pPr marL="0" indent="0">
              <a:buNone/>
            </a:pPr>
            <a:r>
              <a:rPr lang="en-US" dirty="0"/>
              <a:t>- </a:t>
            </a:r>
            <a:r>
              <a:rPr lang="en-US" dirty="0" err="1"/>
              <a:t>zabrani</a:t>
            </a:r>
            <a:r>
              <a:rPr lang="en-US" dirty="0"/>
              <a:t> </a:t>
            </a:r>
            <a:r>
              <a:rPr lang="en-US" dirty="0" err="1"/>
              <a:t>izvršenje</a:t>
            </a:r>
            <a:r>
              <a:rPr lang="en-US" dirty="0"/>
              <a:t> </a:t>
            </a:r>
            <a:r>
              <a:rPr lang="en-US" dirty="0" err="1"/>
              <a:t>radnji</a:t>
            </a:r>
            <a:r>
              <a:rPr lang="en-US" dirty="0"/>
              <a:t> </a:t>
            </a:r>
            <a:r>
              <a:rPr lang="en-US" dirty="0" err="1"/>
              <a:t>suprotno</a:t>
            </a:r>
            <a:r>
              <a:rPr lang="en-US" dirty="0"/>
              <a:t> </a:t>
            </a:r>
            <a:r>
              <a:rPr lang="en-US" dirty="0" err="1"/>
              <a:t>odredbama</a:t>
            </a:r>
            <a:r>
              <a:rPr lang="en-US" dirty="0"/>
              <a:t> </a:t>
            </a:r>
            <a:r>
              <a:rPr lang="en-US" dirty="0" err="1"/>
              <a:t>ovog</a:t>
            </a:r>
            <a:r>
              <a:rPr lang="en-US" dirty="0"/>
              <a:t> </a:t>
            </a:r>
            <a:r>
              <a:rPr lang="en-US" dirty="0" err="1"/>
              <a:t>zakona</a:t>
            </a:r>
            <a:r>
              <a:rPr lang="en-US" dirty="0"/>
              <a:t>, u </a:t>
            </a:r>
            <a:r>
              <a:rPr lang="en-US" dirty="0" err="1"/>
              <a:t>cilju</a:t>
            </a:r>
            <a:r>
              <a:rPr lang="en-US" dirty="0"/>
              <a:t> </a:t>
            </a:r>
            <a:r>
              <a:rPr lang="en-US" dirty="0" err="1"/>
              <a:t>zaštite</a:t>
            </a:r>
            <a:r>
              <a:rPr lang="en-US" dirty="0"/>
              <a:t> </a:t>
            </a:r>
            <a:r>
              <a:rPr lang="en-US" dirty="0" err="1"/>
              <a:t>divljih</a:t>
            </a:r>
            <a:r>
              <a:rPr lang="en-US" dirty="0"/>
              <a:t> </a:t>
            </a:r>
            <a:r>
              <a:rPr lang="en-US" dirty="0" err="1"/>
              <a:t>vrsta</a:t>
            </a:r>
            <a:r>
              <a:rPr lang="en-US" dirty="0"/>
              <a:t> </a:t>
            </a:r>
            <a:r>
              <a:rPr lang="en-US" dirty="0" err="1"/>
              <a:t>vrsta</a:t>
            </a:r>
            <a:r>
              <a:rPr lang="en-US" dirty="0"/>
              <a:t> </a:t>
            </a:r>
            <a:r>
              <a:rPr lang="en-US" dirty="0" err="1"/>
              <a:t>biljaka</a:t>
            </a:r>
            <a:r>
              <a:rPr lang="en-US" dirty="0"/>
              <a:t>, </a:t>
            </a:r>
            <a:r>
              <a:rPr lang="en-US" dirty="0" err="1"/>
              <a:t>životinja</a:t>
            </a:r>
            <a:r>
              <a:rPr lang="en-US" dirty="0"/>
              <a:t> </a:t>
            </a:r>
            <a:r>
              <a:rPr lang="en-US" dirty="0" err="1"/>
              <a:t>ili</a:t>
            </a:r>
            <a:r>
              <a:rPr lang="en-US" dirty="0"/>
              <a:t> </a:t>
            </a:r>
            <a:r>
              <a:rPr lang="en-US" dirty="0" err="1"/>
              <a:t>gljiva</a:t>
            </a:r>
            <a:r>
              <a:rPr lang="en-US" dirty="0"/>
              <a:t>, </a:t>
            </a:r>
            <a:r>
              <a:rPr lang="en-US" dirty="0" err="1"/>
              <a:t>ukoliko</a:t>
            </a:r>
            <a:r>
              <a:rPr lang="en-US" dirty="0"/>
              <a:t> se </a:t>
            </a:r>
            <a:r>
              <a:rPr lang="en-US" dirty="0" err="1"/>
              <a:t>vrše</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 </a:t>
            </a:r>
            <a:r>
              <a:rPr lang="en-US" dirty="0" err="1"/>
              <a:t>ili</a:t>
            </a:r>
            <a:r>
              <a:rPr lang="en-US" dirty="0"/>
              <a:t> </a:t>
            </a:r>
            <a:r>
              <a:rPr lang="en-US" dirty="0" err="1"/>
              <a:t>suprotno</a:t>
            </a:r>
            <a:r>
              <a:rPr lang="en-US" dirty="0"/>
              <a:t> </a:t>
            </a:r>
            <a:r>
              <a:rPr lang="en-US" dirty="0" err="1"/>
              <a:t>uslovima</a:t>
            </a:r>
            <a:r>
              <a:rPr lang="en-US" dirty="0"/>
              <a:t> </a:t>
            </a:r>
            <a:r>
              <a:rPr lang="en-US" dirty="0" err="1"/>
              <a:t>datim</a:t>
            </a:r>
            <a:r>
              <a:rPr lang="en-US" dirty="0"/>
              <a:t> u </a:t>
            </a:r>
            <a:r>
              <a:rPr lang="en-US" dirty="0" err="1"/>
              <a:t>dozvoli</a:t>
            </a:r>
            <a:r>
              <a:rPr lang="en-US" dirty="0"/>
              <a:t>;</a:t>
            </a:r>
          </a:p>
          <a:p>
            <a:pPr marL="0" indent="0">
              <a:buNone/>
            </a:pPr>
            <a:r>
              <a:rPr lang="en-US" dirty="0"/>
              <a:t>- </a:t>
            </a:r>
            <a:r>
              <a:rPr lang="en-US" dirty="0" err="1"/>
              <a:t>zabrani</a:t>
            </a:r>
            <a:r>
              <a:rPr lang="en-US" dirty="0"/>
              <a:t> </a:t>
            </a:r>
            <a:r>
              <a:rPr lang="en-US" dirty="0" err="1"/>
              <a:t>držanje</a:t>
            </a:r>
            <a:r>
              <a:rPr lang="en-US" dirty="0"/>
              <a:t> u </a:t>
            </a:r>
            <a:r>
              <a:rPr lang="en-US" dirty="0" err="1"/>
              <a:t>zatočeništvu</a:t>
            </a:r>
            <a:r>
              <a:rPr lang="en-US" dirty="0"/>
              <a:t>, </a:t>
            </a:r>
            <a:r>
              <a:rPr lang="en-US" dirty="0" err="1"/>
              <a:t>uzgajanje</a:t>
            </a:r>
            <a:r>
              <a:rPr lang="en-US" dirty="0"/>
              <a:t> </a:t>
            </a:r>
            <a:r>
              <a:rPr lang="en-US" dirty="0" err="1"/>
              <a:t>i</a:t>
            </a:r>
            <a:r>
              <a:rPr lang="en-US" dirty="0"/>
              <a:t> </a:t>
            </a:r>
            <a:r>
              <a:rPr lang="en-US" dirty="0" err="1"/>
              <a:t>stavljanje</a:t>
            </a:r>
            <a:r>
              <a:rPr lang="en-US" dirty="0"/>
              <a:t> u </a:t>
            </a:r>
            <a:r>
              <a:rPr lang="en-US" dirty="0" err="1"/>
              <a:t>promet</a:t>
            </a:r>
            <a:r>
              <a:rPr lang="en-US" dirty="0"/>
              <a:t>, </a:t>
            </a:r>
            <a:r>
              <a:rPr lang="en-US" dirty="0" err="1"/>
              <a:t>odnosno</a:t>
            </a:r>
            <a:r>
              <a:rPr lang="en-US" dirty="0"/>
              <a:t> </a:t>
            </a:r>
            <a:r>
              <a:rPr lang="en-US" dirty="0" err="1"/>
              <a:t>prodaju</a:t>
            </a:r>
            <a:r>
              <a:rPr lang="en-US" dirty="0"/>
              <a:t> </a:t>
            </a:r>
            <a:r>
              <a:rPr lang="en-US" dirty="0" err="1"/>
              <a:t>i</a:t>
            </a:r>
            <a:r>
              <a:rPr lang="en-US" dirty="0"/>
              <a:t> </a:t>
            </a:r>
            <a:r>
              <a:rPr lang="en-US" dirty="0" err="1"/>
              <a:t>kupovinu</a:t>
            </a:r>
            <a:r>
              <a:rPr lang="en-US" dirty="0"/>
              <a:t> </a:t>
            </a:r>
            <a:r>
              <a:rPr lang="en-US" dirty="0" err="1"/>
              <a:t>zaštićenih</a:t>
            </a:r>
            <a:r>
              <a:rPr lang="en-US" dirty="0"/>
              <a:t> </a:t>
            </a:r>
            <a:r>
              <a:rPr lang="en-US" dirty="0" err="1"/>
              <a:t>divljih</a:t>
            </a:r>
            <a:r>
              <a:rPr lang="en-US" dirty="0"/>
              <a:t> </a:t>
            </a:r>
            <a:r>
              <a:rPr lang="en-US" dirty="0" err="1"/>
              <a:t>vrsta</a:t>
            </a:r>
            <a:r>
              <a:rPr lang="en-US" dirty="0"/>
              <a:t> </a:t>
            </a:r>
            <a:r>
              <a:rPr lang="en-US" dirty="0" err="1"/>
              <a:t>životinja</a:t>
            </a:r>
            <a:r>
              <a:rPr lang="en-US" dirty="0"/>
              <a:t>, </a:t>
            </a:r>
            <a:r>
              <a:rPr lang="en-US" dirty="0" err="1"/>
              <a:t>biljaka</a:t>
            </a:r>
            <a:r>
              <a:rPr lang="en-US" dirty="0"/>
              <a:t> </a:t>
            </a:r>
            <a:r>
              <a:rPr lang="en-US" dirty="0" err="1"/>
              <a:t>i</a:t>
            </a:r>
            <a:r>
              <a:rPr lang="en-US" dirty="0"/>
              <a:t> </a:t>
            </a:r>
            <a:r>
              <a:rPr lang="en-US" dirty="0" err="1"/>
              <a:t>gljiva</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a:t>
            </a:r>
          </a:p>
          <a:p>
            <a:pPr marL="0" indent="0">
              <a:buNone/>
            </a:pPr>
            <a:r>
              <a:rPr lang="en-US" dirty="0"/>
              <a:t>- </a:t>
            </a:r>
            <a:r>
              <a:rPr lang="en-US" dirty="0" err="1"/>
              <a:t>zabrani</a:t>
            </a:r>
            <a:r>
              <a:rPr lang="en-US" dirty="0"/>
              <a:t> </a:t>
            </a:r>
            <a:r>
              <a:rPr lang="en-US" dirty="0" err="1"/>
              <a:t>promet</a:t>
            </a:r>
            <a:r>
              <a:rPr lang="en-US" dirty="0"/>
              <a:t> </a:t>
            </a:r>
            <a:r>
              <a:rPr lang="en-US" dirty="0" err="1"/>
              <a:t>pojedinih</a:t>
            </a:r>
            <a:r>
              <a:rPr lang="en-US" dirty="0"/>
              <a:t> </a:t>
            </a:r>
            <a:r>
              <a:rPr lang="en-US" dirty="0" err="1"/>
              <a:t>divljih</a:t>
            </a:r>
            <a:r>
              <a:rPr lang="en-US" dirty="0"/>
              <a:t> </a:t>
            </a:r>
            <a:r>
              <a:rPr lang="en-US" dirty="0" err="1"/>
              <a:t>vrsta</a:t>
            </a:r>
            <a:r>
              <a:rPr lang="en-US" dirty="0"/>
              <a:t> </a:t>
            </a:r>
            <a:r>
              <a:rPr lang="en-US" dirty="0" err="1"/>
              <a:t>biljaka</a:t>
            </a:r>
            <a:r>
              <a:rPr lang="en-US" dirty="0"/>
              <a:t>, </a:t>
            </a:r>
            <a:r>
              <a:rPr lang="en-US" dirty="0" err="1"/>
              <a:t>životinja</a:t>
            </a:r>
            <a:r>
              <a:rPr lang="en-US" dirty="0"/>
              <a:t> </a:t>
            </a:r>
            <a:r>
              <a:rPr lang="en-US" dirty="0" err="1"/>
              <a:t>i</a:t>
            </a:r>
            <a:r>
              <a:rPr lang="en-US" dirty="0"/>
              <a:t> </a:t>
            </a:r>
            <a:r>
              <a:rPr lang="en-US" dirty="0" err="1"/>
              <a:t>gljiva</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a:t>
            </a:r>
          </a:p>
          <a:p>
            <a:pPr marL="0" indent="0">
              <a:buNone/>
            </a:pPr>
            <a:r>
              <a:rPr lang="en-US" dirty="0"/>
              <a:t>- </a:t>
            </a:r>
            <a:r>
              <a:rPr lang="en-US" dirty="0" err="1"/>
              <a:t>zabrani</a:t>
            </a:r>
            <a:r>
              <a:rPr lang="en-US" dirty="0"/>
              <a:t> </a:t>
            </a:r>
            <a:r>
              <a:rPr lang="en-US" dirty="0" err="1"/>
              <a:t>promet</a:t>
            </a:r>
            <a:r>
              <a:rPr lang="en-US" dirty="0"/>
              <a:t> </a:t>
            </a:r>
            <a:r>
              <a:rPr lang="en-US" dirty="0" err="1"/>
              <a:t>zaštićenih</a:t>
            </a:r>
            <a:r>
              <a:rPr lang="en-US" dirty="0"/>
              <a:t> </a:t>
            </a:r>
            <a:r>
              <a:rPr lang="en-US" dirty="0" err="1"/>
              <a:t>divljih</a:t>
            </a:r>
            <a:r>
              <a:rPr lang="en-US" dirty="0"/>
              <a:t> </a:t>
            </a:r>
            <a:r>
              <a:rPr lang="en-US" dirty="0" err="1"/>
              <a:t>vrsta</a:t>
            </a:r>
            <a:r>
              <a:rPr lang="en-US" dirty="0"/>
              <a:t> </a:t>
            </a:r>
            <a:r>
              <a:rPr lang="en-US" dirty="0" err="1"/>
              <a:t>biljaka</a:t>
            </a:r>
            <a:r>
              <a:rPr lang="en-US" dirty="0"/>
              <a:t>, </a:t>
            </a:r>
            <a:r>
              <a:rPr lang="en-US" dirty="0" err="1"/>
              <a:t>životinja</a:t>
            </a:r>
            <a:r>
              <a:rPr lang="en-US" dirty="0"/>
              <a:t> </a:t>
            </a:r>
            <a:r>
              <a:rPr lang="en-US" dirty="0" err="1"/>
              <a:t>i</a:t>
            </a:r>
            <a:r>
              <a:rPr lang="en-US" dirty="0"/>
              <a:t> </a:t>
            </a:r>
            <a:r>
              <a:rPr lang="en-US" dirty="0" err="1"/>
              <a:t>gljiva</a:t>
            </a:r>
            <a:r>
              <a:rPr lang="en-US" dirty="0"/>
              <a:t>, </a:t>
            </a:r>
            <a:r>
              <a:rPr lang="en-US" dirty="0" err="1"/>
              <a:t>njihovih</a:t>
            </a:r>
            <a:r>
              <a:rPr lang="en-US" dirty="0"/>
              <a:t> </a:t>
            </a:r>
            <a:r>
              <a:rPr lang="en-US" dirty="0" err="1"/>
              <a:t>djelova</a:t>
            </a:r>
            <a:r>
              <a:rPr lang="en-US" dirty="0"/>
              <a:t> </a:t>
            </a:r>
            <a:r>
              <a:rPr lang="en-US" dirty="0" err="1"/>
              <a:t>i</a:t>
            </a:r>
            <a:r>
              <a:rPr lang="en-US" dirty="0"/>
              <a:t> </a:t>
            </a:r>
            <a:r>
              <a:rPr lang="en-US" dirty="0" err="1"/>
              <a:t>derivata</a:t>
            </a:r>
            <a:r>
              <a:rPr lang="en-US" dirty="0"/>
              <a:t>;</a:t>
            </a:r>
          </a:p>
          <a:p>
            <a:pPr marL="0" indent="0">
              <a:buNone/>
            </a:pPr>
            <a:r>
              <a:rPr lang="en-US" dirty="0"/>
              <a:t>- </a:t>
            </a:r>
            <a:r>
              <a:rPr lang="en-US" dirty="0" err="1"/>
              <a:t>zabrani</a:t>
            </a:r>
            <a:r>
              <a:rPr lang="en-US" dirty="0"/>
              <a:t> </a:t>
            </a:r>
            <a:r>
              <a:rPr lang="en-US" dirty="0" err="1"/>
              <a:t>izvoz</a:t>
            </a:r>
            <a:r>
              <a:rPr lang="en-US" dirty="0"/>
              <a:t> </a:t>
            </a:r>
            <a:r>
              <a:rPr lang="en-US" dirty="0" err="1"/>
              <a:t>zaštićenih</a:t>
            </a:r>
            <a:r>
              <a:rPr lang="en-US" dirty="0"/>
              <a:t> </a:t>
            </a:r>
            <a:r>
              <a:rPr lang="en-US" dirty="0" err="1"/>
              <a:t>geoloških</a:t>
            </a:r>
            <a:r>
              <a:rPr lang="en-US" dirty="0"/>
              <a:t> </a:t>
            </a:r>
            <a:r>
              <a:rPr lang="en-US" dirty="0" err="1"/>
              <a:t>i</a:t>
            </a:r>
            <a:r>
              <a:rPr lang="en-US" dirty="0"/>
              <a:t> </a:t>
            </a:r>
            <a:r>
              <a:rPr lang="en-US" dirty="0" err="1"/>
              <a:t>paleontoloških</a:t>
            </a:r>
            <a:r>
              <a:rPr lang="en-US" dirty="0"/>
              <a:t> </a:t>
            </a:r>
            <a:r>
              <a:rPr lang="en-US" dirty="0" err="1"/>
              <a:t>objekata</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a:t>
            </a:r>
          </a:p>
          <a:p>
            <a:pPr marL="0" indent="0">
              <a:buNone/>
            </a:pPr>
            <a:r>
              <a:rPr lang="en-US" dirty="0"/>
              <a:t>- </a:t>
            </a:r>
            <a:r>
              <a:rPr lang="en-US" dirty="0" err="1"/>
              <a:t>zabrani</a:t>
            </a:r>
            <a:r>
              <a:rPr lang="en-US" dirty="0"/>
              <a:t> </a:t>
            </a:r>
            <a:r>
              <a:rPr lang="en-US" dirty="0" err="1"/>
              <a:t>unošenje</a:t>
            </a:r>
            <a:r>
              <a:rPr lang="en-US" dirty="0"/>
              <a:t> </a:t>
            </a:r>
            <a:r>
              <a:rPr lang="en-US" dirty="0" err="1"/>
              <a:t>i</a:t>
            </a:r>
            <a:r>
              <a:rPr lang="en-US" dirty="0"/>
              <a:t> </a:t>
            </a:r>
            <a:r>
              <a:rPr lang="en-US" dirty="0" err="1"/>
              <a:t>reeksport</a:t>
            </a:r>
            <a:r>
              <a:rPr lang="en-US" dirty="0"/>
              <a:t> </a:t>
            </a:r>
            <a:r>
              <a:rPr lang="en-US" dirty="0" err="1"/>
              <a:t>alohtonih</a:t>
            </a:r>
            <a:r>
              <a:rPr lang="en-US" dirty="0"/>
              <a:t> </a:t>
            </a:r>
            <a:r>
              <a:rPr lang="en-US" dirty="0" err="1"/>
              <a:t>vrsta</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a:t>
            </a:r>
          </a:p>
          <a:p>
            <a:pPr marL="0" indent="0">
              <a:buNone/>
            </a:pPr>
            <a:r>
              <a:rPr lang="en-US" dirty="0"/>
              <a:t>- </a:t>
            </a:r>
            <a:r>
              <a:rPr lang="en-US" dirty="0" err="1"/>
              <a:t>zabrani</a:t>
            </a:r>
            <a:r>
              <a:rPr lang="en-US" dirty="0"/>
              <a:t> </a:t>
            </a:r>
            <a:r>
              <a:rPr lang="en-US" dirty="0" err="1"/>
              <a:t>ponovno</a:t>
            </a:r>
            <a:r>
              <a:rPr lang="en-US" dirty="0"/>
              <a:t> </a:t>
            </a:r>
            <a:r>
              <a:rPr lang="en-US" dirty="0" err="1"/>
              <a:t>unošenje</a:t>
            </a:r>
            <a:r>
              <a:rPr lang="en-US" dirty="0"/>
              <a:t> </a:t>
            </a:r>
            <a:r>
              <a:rPr lang="en-US" dirty="0" err="1"/>
              <a:t>autohtonih</a:t>
            </a:r>
            <a:r>
              <a:rPr lang="en-US" dirty="0"/>
              <a:t> </a:t>
            </a:r>
            <a:r>
              <a:rPr lang="en-US" dirty="0" err="1"/>
              <a:t>vrsta</a:t>
            </a:r>
            <a:r>
              <a:rPr lang="en-US" dirty="0"/>
              <a:t> </a:t>
            </a:r>
            <a:r>
              <a:rPr lang="en-US" dirty="0" err="1"/>
              <a:t>vrsta</a:t>
            </a:r>
            <a:r>
              <a:rPr lang="en-US" dirty="0"/>
              <a:t> </a:t>
            </a:r>
            <a:r>
              <a:rPr lang="en-US" dirty="0" err="1"/>
              <a:t>biljaka</a:t>
            </a:r>
            <a:r>
              <a:rPr lang="en-US" dirty="0"/>
              <a:t>, </a:t>
            </a:r>
            <a:r>
              <a:rPr lang="en-US" dirty="0" err="1"/>
              <a:t>životinja</a:t>
            </a:r>
            <a:r>
              <a:rPr lang="en-US" dirty="0"/>
              <a:t> </a:t>
            </a:r>
            <a:r>
              <a:rPr lang="en-US" dirty="0" err="1"/>
              <a:t>i</a:t>
            </a:r>
            <a:r>
              <a:rPr lang="en-US" dirty="0"/>
              <a:t> </a:t>
            </a:r>
            <a:r>
              <a:rPr lang="en-US" dirty="0" err="1"/>
              <a:t>gljiva</a:t>
            </a:r>
            <a:r>
              <a:rPr lang="en-US" dirty="0"/>
              <a:t> </a:t>
            </a:r>
            <a:r>
              <a:rPr lang="en-US" dirty="0" err="1"/>
              <a:t>i</a:t>
            </a:r>
            <a:r>
              <a:rPr lang="en-US" dirty="0"/>
              <a:t> </a:t>
            </a:r>
            <a:r>
              <a:rPr lang="en-US" dirty="0" err="1"/>
              <a:t>njihovih</a:t>
            </a:r>
            <a:r>
              <a:rPr lang="en-US" dirty="0"/>
              <a:t> </a:t>
            </a:r>
            <a:r>
              <a:rPr lang="en-US" dirty="0" err="1"/>
              <a:t>uzgojnih</a:t>
            </a:r>
            <a:r>
              <a:rPr lang="en-US" dirty="0"/>
              <a:t> </a:t>
            </a:r>
            <a:r>
              <a:rPr lang="en-US" dirty="0" err="1"/>
              <a:t>primjeraka</a:t>
            </a:r>
            <a:r>
              <a:rPr lang="en-US" dirty="0"/>
              <a:t> u </a:t>
            </a:r>
            <a:r>
              <a:rPr lang="en-US" dirty="0" err="1"/>
              <a:t>ekosisteme</a:t>
            </a:r>
            <a:r>
              <a:rPr lang="en-US" dirty="0"/>
              <a:t>, </a:t>
            </a:r>
            <a:r>
              <a:rPr lang="en-US" dirty="0" err="1"/>
              <a:t>bez</a:t>
            </a:r>
            <a:r>
              <a:rPr lang="en-US" dirty="0"/>
              <a:t> </a:t>
            </a:r>
            <a:r>
              <a:rPr lang="en-US" dirty="0" err="1"/>
              <a:t>dozvole</a:t>
            </a:r>
            <a:r>
              <a:rPr lang="en-US" dirty="0"/>
              <a:t> </a:t>
            </a:r>
            <a:r>
              <a:rPr lang="en-US" dirty="0" err="1"/>
              <a:t>organa</a:t>
            </a:r>
            <a:r>
              <a:rPr lang="en-US" dirty="0"/>
              <a:t> </a:t>
            </a:r>
            <a:r>
              <a:rPr lang="en-US" dirty="0" err="1"/>
              <a:t>uprave</a:t>
            </a:r>
            <a:r>
              <a:rPr lang="en-US" dirty="0"/>
              <a:t>.</a:t>
            </a:r>
          </a:p>
          <a:p>
            <a:endParaRPr lang="en-US" dirty="0"/>
          </a:p>
        </p:txBody>
      </p:sp>
    </p:spTree>
    <p:extLst>
      <p:ext uri="{BB962C8B-B14F-4D97-AF65-F5344CB8AC3E}">
        <p14:creationId xmlns:p14="http://schemas.microsoft.com/office/powerpoint/2010/main" val="302232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 y="18606"/>
            <a:ext cx="9116568" cy="1124394"/>
          </a:xfrm>
        </p:spPr>
        <p:txBody>
          <a:bodyPr>
            <a:normAutofit fontScale="90000"/>
          </a:bodyPr>
          <a:lstStyle/>
          <a:p>
            <a:pPr algn="ctr"/>
            <a:r>
              <a:rPr lang="en-US" b="1" dirty="0" err="1">
                <a:solidFill>
                  <a:schemeClr val="tx1"/>
                </a:solidFill>
              </a:rPr>
              <a:t>Prava</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obaveze</a:t>
            </a:r>
            <a:r>
              <a:rPr lang="en-US" b="1" dirty="0">
                <a:solidFill>
                  <a:schemeClr val="tx1"/>
                </a:solidFill>
              </a:rPr>
              <a:t> </a:t>
            </a:r>
            <a:r>
              <a:rPr lang="en-US" b="1" dirty="0" err="1">
                <a:solidFill>
                  <a:schemeClr val="tx1"/>
                </a:solidFill>
              </a:rPr>
              <a:t>carinskog</a:t>
            </a:r>
            <a:r>
              <a:rPr lang="en-US" b="1" dirty="0">
                <a:solidFill>
                  <a:schemeClr val="tx1"/>
                </a:solidFill>
              </a:rPr>
              <a:t> </a:t>
            </a:r>
            <a:r>
              <a:rPr lang="en-US" b="1" dirty="0" err="1">
                <a:solidFill>
                  <a:schemeClr val="tx1"/>
                </a:solidFill>
              </a:rPr>
              <a:t>organa</a:t>
            </a:r>
            <a:r>
              <a:rPr lang="sr-Latn-ME" b="1" dirty="0">
                <a:solidFill>
                  <a:schemeClr val="tx1"/>
                </a:solidFill>
              </a:rPr>
              <a:t> </a:t>
            </a:r>
            <a:r>
              <a:rPr lang="en-US" b="1" dirty="0" err="1">
                <a:solidFill>
                  <a:schemeClr val="tx1"/>
                </a:solidFill>
              </a:rPr>
              <a:t>Član</a:t>
            </a:r>
            <a:r>
              <a:rPr lang="en-US" b="1" dirty="0">
                <a:solidFill>
                  <a:schemeClr val="tx1"/>
                </a:solidFill>
              </a:rPr>
              <a:t> </a:t>
            </a:r>
            <a:r>
              <a:rPr lang="en-US" b="1" dirty="0" smtClean="0">
                <a:solidFill>
                  <a:schemeClr val="tx1"/>
                </a:solidFill>
              </a:rPr>
              <a:t>110</a:t>
            </a:r>
            <a:endParaRPr lang="en-US" dirty="0">
              <a:solidFill>
                <a:schemeClr val="tx1"/>
              </a:solidFill>
            </a:endParaRPr>
          </a:p>
        </p:txBody>
      </p:sp>
      <p:sp>
        <p:nvSpPr>
          <p:cNvPr id="3" name="Content Placeholder 2"/>
          <p:cNvSpPr>
            <a:spLocks noGrp="1"/>
          </p:cNvSpPr>
          <p:nvPr>
            <p:ph idx="1"/>
          </p:nvPr>
        </p:nvSpPr>
        <p:spPr>
          <a:xfrm>
            <a:off x="0" y="1219200"/>
            <a:ext cx="6781800" cy="3429000"/>
          </a:xfrm>
        </p:spPr>
        <p:txBody>
          <a:bodyPr>
            <a:normAutofit/>
          </a:bodyPr>
          <a:lstStyle/>
          <a:p>
            <a:r>
              <a:rPr lang="en-US" dirty="0" smtClean="0"/>
              <a:t>U </a:t>
            </a:r>
            <a:r>
              <a:rPr lang="en-US" dirty="0" err="1"/>
              <a:t>vršenju</a:t>
            </a:r>
            <a:r>
              <a:rPr lang="en-US" dirty="0"/>
              <a:t> </a:t>
            </a:r>
            <a:r>
              <a:rPr lang="en-US" dirty="0" err="1"/>
              <a:t>poslova</a:t>
            </a:r>
            <a:r>
              <a:rPr lang="en-US" dirty="0"/>
              <a:t> </a:t>
            </a:r>
            <a:r>
              <a:rPr lang="en-US" dirty="0" err="1"/>
              <a:t>carinski</a:t>
            </a:r>
            <a:r>
              <a:rPr lang="en-US" dirty="0"/>
              <a:t> organ je </a:t>
            </a:r>
            <a:r>
              <a:rPr lang="en-US" dirty="0" err="1"/>
              <a:t>obavezan</a:t>
            </a:r>
            <a:r>
              <a:rPr lang="en-US" dirty="0"/>
              <a:t> da </a:t>
            </a:r>
            <a:r>
              <a:rPr lang="en-US" dirty="0" err="1"/>
              <a:t>kontroliše</a:t>
            </a:r>
            <a:r>
              <a:rPr lang="en-US" dirty="0"/>
              <a:t> da li se </a:t>
            </a:r>
            <a:r>
              <a:rPr lang="en-US" dirty="0" err="1"/>
              <a:t>uz</a:t>
            </a:r>
            <a:r>
              <a:rPr lang="en-US" dirty="0"/>
              <a:t> </a:t>
            </a:r>
            <a:r>
              <a:rPr lang="en-US" dirty="0" err="1"/>
              <a:t>dozvolu</a:t>
            </a:r>
            <a:r>
              <a:rPr lang="en-US" dirty="0"/>
              <a:t> </a:t>
            </a:r>
            <a:r>
              <a:rPr lang="en-US" dirty="0" err="1"/>
              <a:t>organa</a:t>
            </a:r>
            <a:r>
              <a:rPr lang="en-US" dirty="0"/>
              <a:t> </a:t>
            </a:r>
            <a:r>
              <a:rPr lang="en-US" dirty="0" err="1"/>
              <a:t>uprave</a:t>
            </a:r>
            <a:r>
              <a:rPr lang="en-US" dirty="0"/>
              <a:t> </a:t>
            </a:r>
            <a:r>
              <a:rPr lang="en-US" dirty="0" err="1"/>
              <a:t>vrši</a:t>
            </a:r>
            <a:r>
              <a:rPr lang="en-US" dirty="0"/>
              <a:t>:</a:t>
            </a:r>
          </a:p>
          <a:p>
            <a:pPr marL="0" indent="0">
              <a:buNone/>
            </a:pPr>
            <a:r>
              <a:rPr lang="en-US" dirty="0"/>
              <a:t>- </a:t>
            </a:r>
            <a:r>
              <a:rPr lang="en-US" dirty="0" err="1"/>
              <a:t>promet</a:t>
            </a:r>
            <a:r>
              <a:rPr lang="en-US" dirty="0"/>
              <a:t> </a:t>
            </a:r>
            <a:r>
              <a:rPr lang="en-US" dirty="0" err="1"/>
              <a:t>pojedinih</a:t>
            </a:r>
            <a:r>
              <a:rPr lang="en-US" dirty="0"/>
              <a:t> </a:t>
            </a:r>
            <a:r>
              <a:rPr lang="en-US" dirty="0" err="1"/>
              <a:t>divljih</a:t>
            </a:r>
            <a:r>
              <a:rPr lang="en-US" dirty="0"/>
              <a:t> </a:t>
            </a:r>
            <a:r>
              <a:rPr lang="en-US" dirty="0" err="1"/>
              <a:t>vrsta</a:t>
            </a:r>
            <a:r>
              <a:rPr lang="en-US" dirty="0"/>
              <a:t> </a:t>
            </a:r>
            <a:r>
              <a:rPr lang="en-US" dirty="0" err="1"/>
              <a:t>biljaka</a:t>
            </a:r>
            <a:r>
              <a:rPr lang="en-US" dirty="0"/>
              <a:t>, </a:t>
            </a:r>
            <a:r>
              <a:rPr lang="en-US" dirty="0" err="1"/>
              <a:t>životinja</a:t>
            </a:r>
            <a:r>
              <a:rPr lang="en-US" dirty="0"/>
              <a:t> </a:t>
            </a:r>
            <a:r>
              <a:rPr lang="en-US" dirty="0" err="1"/>
              <a:t>i</a:t>
            </a:r>
            <a:r>
              <a:rPr lang="en-US" dirty="0"/>
              <a:t> </a:t>
            </a:r>
            <a:r>
              <a:rPr lang="en-US" dirty="0" err="1"/>
              <a:t>gljiva</a:t>
            </a:r>
            <a:r>
              <a:rPr lang="en-US" dirty="0"/>
              <a:t> </a:t>
            </a:r>
            <a:r>
              <a:rPr lang="en-US" dirty="0" err="1"/>
              <a:t>i</a:t>
            </a:r>
            <a:r>
              <a:rPr lang="en-US" dirty="0"/>
              <a:t> </a:t>
            </a:r>
            <a:r>
              <a:rPr lang="en-US" dirty="0" err="1"/>
              <a:t>zaštićenih</a:t>
            </a:r>
            <a:r>
              <a:rPr lang="en-US" dirty="0"/>
              <a:t> </a:t>
            </a:r>
            <a:r>
              <a:rPr lang="en-US" dirty="0" err="1"/>
              <a:t>divljih</a:t>
            </a:r>
            <a:r>
              <a:rPr lang="en-US" dirty="0"/>
              <a:t> </a:t>
            </a:r>
            <a:r>
              <a:rPr lang="en-US" dirty="0" err="1"/>
              <a:t>vrsta</a:t>
            </a:r>
            <a:r>
              <a:rPr lang="en-US" dirty="0"/>
              <a:t> </a:t>
            </a:r>
            <a:r>
              <a:rPr lang="en-US" dirty="0" err="1"/>
              <a:t>biljaka</a:t>
            </a:r>
            <a:r>
              <a:rPr lang="en-US" dirty="0"/>
              <a:t>, </a:t>
            </a:r>
            <a:r>
              <a:rPr lang="en-US" dirty="0" err="1"/>
              <a:t>životinja</a:t>
            </a:r>
            <a:r>
              <a:rPr lang="en-US" dirty="0"/>
              <a:t> </a:t>
            </a:r>
            <a:r>
              <a:rPr lang="en-US" dirty="0" err="1"/>
              <a:t>i</a:t>
            </a:r>
            <a:r>
              <a:rPr lang="en-US" dirty="0"/>
              <a:t> </a:t>
            </a:r>
            <a:r>
              <a:rPr lang="en-US" dirty="0" err="1"/>
              <a:t>gljiva</a:t>
            </a:r>
            <a:r>
              <a:rPr lang="en-US" dirty="0"/>
              <a:t>, </a:t>
            </a:r>
            <a:r>
              <a:rPr lang="en-US" dirty="0" err="1"/>
              <a:t>njihovih</a:t>
            </a:r>
            <a:r>
              <a:rPr lang="en-US" dirty="0"/>
              <a:t> </a:t>
            </a:r>
            <a:r>
              <a:rPr lang="en-US" dirty="0" err="1"/>
              <a:t>djelova</a:t>
            </a:r>
            <a:r>
              <a:rPr lang="en-US" dirty="0"/>
              <a:t> </a:t>
            </a:r>
            <a:r>
              <a:rPr lang="en-US" dirty="0" err="1"/>
              <a:t>i</a:t>
            </a:r>
            <a:r>
              <a:rPr lang="en-US" dirty="0"/>
              <a:t> </a:t>
            </a:r>
            <a:r>
              <a:rPr lang="en-US" dirty="0" err="1"/>
              <a:t>derivata</a:t>
            </a:r>
            <a:r>
              <a:rPr lang="en-US" dirty="0"/>
              <a:t>;</a:t>
            </a:r>
          </a:p>
          <a:p>
            <a:pPr marL="0" indent="0">
              <a:buNone/>
            </a:pPr>
            <a:r>
              <a:rPr lang="en-US" dirty="0"/>
              <a:t>- </a:t>
            </a:r>
            <a:r>
              <a:rPr lang="en-US" dirty="0" err="1"/>
              <a:t>izvoz</a:t>
            </a:r>
            <a:r>
              <a:rPr lang="en-US" dirty="0"/>
              <a:t> </a:t>
            </a:r>
            <a:r>
              <a:rPr lang="en-US" dirty="0" err="1"/>
              <a:t>zaštićenih</a:t>
            </a:r>
            <a:r>
              <a:rPr lang="en-US" dirty="0"/>
              <a:t> </a:t>
            </a:r>
            <a:r>
              <a:rPr lang="en-US" dirty="0" err="1"/>
              <a:t>geoloških</a:t>
            </a:r>
            <a:r>
              <a:rPr lang="en-US" dirty="0"/>
              <a:t> </a:t>
            </a:r>
            <a:r>
              <a:rPr lang="en-US" dirty="0" err="1"/>
              <a:t>i</a:t>
            </a:r>
            <a:r>
              <a:rPr lang="en-US" dirty="0"/>
              <a:t> </a:t>
            </a:r>
            <a:r>
              <a:rPr lang="en-US" dirty="0" err="1"/>
              <a:t>paleontoloških</a:t>
            </a:r>
            <a:r>
              <a:rPr lang="en-US" dirty="0"/>
              <a:t> </a:t>
            </a:r>
            <a:r>
              <a:rPr lang="en-US" dirty="0" err="1"/>
              <a:t>objekata</a:t>
            </a:r>
            <a:r>
              <a:rPr lang="en-US" dirty="0"/>
              <a:t>;</a:t>
            </a:r>
          </a:p>
          <a:p>
            <a:pPr marL="0" indent="0">
              <a:buNone/>
            </a:pPr>
            <a:r>
              <a:rPr lang="en-US" dirty="0"/>
              <a:t>- </a:t>
            </a:r>
            <a:r>
              <a:rPr lang="en-US" dirty="0" err="1"/>
              <a:t>unošenje</a:t>
            </a:r>
            <a:r>
              <a:rPr lang="en-US" dirty="0"/>
              <a:t> </a:t>
            </a:r>
            <a:r>
              <a:rPr lang="en-US" dirty="0" err="1"/>
              <a:t>i</a:t>
            </a:r>
            <a:r>
              <a:rPr lang="en-US" dirty="0"/>
              <a:t> </a:t>
            </a:r>
            <a:r>
              <a:rPr lang="en-US" dirty="0" err="1"/>
              <a:t>reeksport</a:t>
            </a:r>
            <a:r>
              <a:rPr lang="en-US" dirty="0"/>
              <a:t> </a:t>
            </a:r>
            <a:r>
              <a:rPr lang="en-US" dirty="0" err="1"/>
              <a:t>alohtonih</a:t>
            </a:r>
            <a:r>
              <a:rPr lang="en-US" dirty="0"/>
              <a:t> </a:t>
            </a:r>
            <a:r>
              <a:rPr lang="en-US" dirty="0" err="1"/>
              <a:t>vrsta</a:t>
            </a:r>
            <a:r>
              <a:rPr lang="en-US" dirty="0"/>
              <a:t>;</a:t>
            </a:r>
          </a:p>
          <a:p>
            <a:pPr marL="0" indent="0">
              <a:buNone/>
            </a:pPr>
            <a:r>
              <a:rPr lang="en-US" dirty="0"/>
              <a:t>- </a:t>
            </a:r>
            <a:r>
              <a:rPr lang="en-US" dirty="0" err="1"/>
              <a:t>ponovno</a:t>
            </a:r>
            <a:r>
              <a:rPr lang="en-US" dirty="0"/>
              <a:t> </a:t>
            </a:r>
            <a:r>
              <a:rPr lang="en-US" dirty="0" err="1"/>
              <a:t>unošenje</a:t>
            </a:r>
            <a:r>
              <a:rPr lang="en-US" dirty="0"/>
              <a:t> </a:t>
            </a:r>
            <a:r>
              <a:rPr lang="en-US" dirty="0" err="1"/>
              <a:t>autohtonih</a:t>
            </a:r>
            <a:r>
              <a:rPr lang="en-US" dirty="0"/>
              <a:t> </a:t>
            </a:r>
            <a:r>
              <a:rPr lang="en-US" dirty="0" err="1"/>
              <a:t>vrsta</a:t>
            </a:r>
            <a:r>
              <a:rPr lang="en-US" dirty="0"/>
              <a:t> </a:t>
            </a:r>
            <a:r>
              <a:rPr lang="en-US" dirty="0" err="1"/>
              <a:t>vrsta</a:t>
            </a:r>
            <a:r>
              <a:rPr lang="en-US" dirty="0"/>
              <a:t> </a:t>
            </a:r>
            <a:r>
              <a:rPr lang="en-US" dirty="0" err="1"/>
              <a:t>biljaka</a:t>
            </a:r>
            <a:r>
              <a:rPr lang="en-US" dirty="0"/>
              <a:t>, </a:t>
            </a:r>
            <a:r>
              <a:rPr lang="en-US" dirty="0" err="1"/>
              <a:t>životinja</a:t>
            </a:r>
            <a:r>
              <a:rPr lang="en-US" dirty="0"/>
              <a:t> </a:t>
            </a:r>
            <a:r>
              <a:rPr lang="en-US" dirty="0" err="1"/>
              <a:t>i</a:t>
            </a:r>
            <a:r>
              <a:rPr lang="en-US" dirty="0"/>
              <a:t> </a:t>
            </a:r>
            <a:r>
              <a:rPr lang="en-US" dirty="0" err="1"/>
              <a:t>gljiva</a:t>
            </a:r>
            <a:r>
              <a:rPr lang="en-US" dirty="0"/>
              <a:t> </a:t>
            </a:r>
            <a:r>
              <a:rPr lang="en-US" dirty="0" err="1"/>
              <a:t>i</a:t>
            </a:r>
            <a:r>
              <a:rPr lang="en-US" dirty="0"/>
              <a:t> </a:t>
            </a:r>
            <a:r>
              <a:rPr lang="en-US" dirty="0" err="1"/>
              <a:t>njihovih</a:t>
            </a:r>
            <a:r>
              <a:rPr lang="en-US" dirty="0"/>
              <a:t> </a:t>
            </a:r>
            <a:r>
              <a:rPr lang="en-US" dirty="0" err="1"/>
              <a:t>uzgojnih</a:t>
            </a:r>
            <a:r>
              <a:rPr lang="en-US" dirty="0"/>
              <a:t> </a:t>
            </a:r>
            <a:r>
              <a:rPr lang="en-US" dirty="0" err="1"/>
              <a:t>primjeraka</a:t>
            </a:r>
            <a:r>
              <a:rPr lang="en-US" dirty="0"/>
              <a:t> u </a:t>
            </a:r>
            <a:r>
              <a:rPr lang="en-US" dirty="0" err="1"/>
              <a:t>ekosisteme</a:t>
            </a:r>
            <a:r>
              <a:rPr lang="en-US" dirty="0"/>
              <a:t>.</a:t>
            </a:r>
          </a:p>
          <a:p>
            <a:endParaRPr lang="en-US" dirty="0"/>
          </a:p>
        </p:txBody>
      </p:sp>
    </p:spTree>
    <p:extLst>
      <p:ext uri="{BB962C8B-B14F-4D97-AF65-F5344CB8AC3E}">
        <p14:creationId xmlns:p14="http://schemas.microsoft.com/office/powerpoint/2010/main" val="23637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 y="18606"/>
            <a:ext cx="9116568" cy="1124394"/>
          </a:xfrm>
        </p:spPr>
        <p:txBody>
          <a:bodyPr/>
          <a:lstStyle/>
          <a:p>
            <a:pPr algn="ctr"/>
            <a:r>
              <a:rPr lang="sr-Latn-ME" dirty="0" smtClean="0">
                <a:solidFill>
                  <a:schemeClr val="tx1"/>
                </a:solidFill>
              </a:rPr>
              <a:t>Zakon o zaštiti lica i imovine</a:t>
            </a:r>
            <a:endParaRPr lang="en-US" dirty="0">
              <a:solidFill>
                <a:schemeClr val="tx1"/>
              </a:solidFill>
            </a:endParaRPr>
          </a:p>
        </p:txBody>
      </p:sp>
      <p:sp>
        <p:nvSpPr>
          <p:cNvPr id="3" name="Content Placeholder 2"/>
          <p:cNvSpPr>
            <a:spLocks noGrp="1"/>
          </p:cNvSpPr>
          <p:nvPr>
            <p:ph idx="1"/>
          </p:nvPr>
        </p:nvSpPr>
        <p:spPr>
          <a:xfrm>
            <a:off x="0" y="1219200"/>
            <a:ext cx="9144000" cy="5638800"/>
          </a:xfrm>
        </p:spPr>
        <p:txBody>
          <a:bodyPr>
            <a:normAutofit fontScale="92500" lnSpcReduction="20000"/>
          </a:bodyPr>
          <a:lstStyle/>
          <a:p>
            <a:pPr marL="0" indent="0">
              <a:buNone/>
            </a:pPr>
            <a:r>
              <a:rPr lang="sr-Latn-ME" dirty="0" smtClean="0"/>
              <a:t>*</a:t>
            </a:r>
            <a:r>
              <a:rPr lang="en-US" dirty="0" err="1" smtClean="0"/>
              <a:t>Djelatnost</a:t>
            </a:r>
            <a:r>
              <a:rPr lang="en-US" dirty="0" smtClean="0"/>
              <a:t> </a:t>
            </a:r>
            <a:r>
              <a:rPr lang="en-US" dirty="0" err="1"/>
              <a:t>zaštite</a:t>
            </a:r>
            <a:r>
              <a:rPr lang="en-US" dirty="0"/>
              <a:t> </a:t>
            </a:r>
            <a:r>
              <a:rPr lang="en-US" dirty="0" err="1"/>
              <a:t>obuhvata</a:t>
            </a:r>
            <a:r>
              <a:rPr lang="en-US" dirty="0"/>
              <a:t> </a:t>
            </a:r>
            <a:r>
              <a:rPr lang="en-US" dirty="0" err="1"/>
              <a:t>poslove</a:t>
            </a:r>
            <a:r>
              <a:rPr lang="en-US" dirty="0" smtClean="0"/>
              <a:t>:</a:t>
            </a:r>
            <a:r>
              <a:rPr lang="sr-Latn-ME" dirty="0" smtClean="0"/>
              <a:t>... </a:t>
            </a:r>
            <a:r>
              <a:rPr lang="en-US" dirty="0" smtClean="0"/>
              <a:t>2</a:t>
            </a:r>
            <a:r>
              <a:rPr lang="en-US" dirty="0"/>
              <a:t>) </a:t>
            </a:r>
            <a:r>
              <a:rPr lang="en-US" dirty="0" err="1"/>
              <a:t>zaštite</a:t>
            </a:r>
            <a:r>
              <a:rPr lang="en-US" dirty="0"/>
              <a:t> </a:t>
            </a:r>
            <a:r>
              <a:rPr lang="en-US" dirty="0" err="1"/>
              <a:t>prirodnog</a:t>
            </a:r>
            <a:r>
              <a:rPr lang="en-US" dirty="0"/>
              <a:t> </a:t>
            </a:r>
            <a:r>
              <a:rPr lang="en-US" dirty="0" err="1"/>
              <a:t>bogatstva</a:t>
            </a:r>
            <a:r>
              <a:rPr lang="en-US" dirty="0"/>
              <a:t>, </a:t>
            </a:r>
            <a:r>
              <a:rPr lang="en-US" dirty="0" err="1"/>
              <a:t>dobara</a:t>
            </a:r>
            <a:r>
              <a:rPr lang="en-US" dirty="0"/>
              <a:t> </a:t>
            </a:r>
            <a:r>
              <a:rPr lang="en-US" dirty="0" err="1"/>
              <a:t>i</a:t>
            </a:r>
            <a:r>
              <a:rPr lang="en-US" dirty="0"/>
              <a:t> </a:t>
            </a:r>
            <a:r>
              <a:rPr lang="en-US" dirty="0" err="1"/>
              <a:t>životne</a:t>
            </a:r>
            <a:r>
              <a:rPr lang="en-US" dirty="0"/>
              <a:t> </a:t>
            </a:r>
            <a:r>
              <a:rPr lang="en-US" dirty="0" err="1"/>
              <a:t>sredine</a:t>
            </a:r>
            <a:r>
              <a:rPr lang="en-US" dirty="0" smtClean="0"/>
              <a:t>;</a:t>
            </a:r>
            <a:endParaRPr lang="sr-Latn-ME" dirty="0" smtClean="0"/>
          </a:p>
          <a:p>
            <a:pPr marL="0" indent="0">
              <a:buNone/>
            </a:pPr>
            <a:endParaRPr lang="sr-Latn-ME" dirty="0" smtClean="0"/>
          </a:p>
          <a:p>
            <a:pPr marL="0" indent="0">
              <a:buNone/>
            </a:pPr>
            <a:r>
              <a:rPr lang="sr-Latn-ME" dirty="0" smtClean="0"/>
              <a:t>*</a:t>
            </a:r>
            <a:r>
              <a:rPr lang="en-US" dirty="0" err="1" smtClean="0"/>
              <a:t>Poslove</a:t>
            </a:r>
            <a:r>
              <a:rPr lang="en-US" dirty="0" smtClean="0"/>
              <a:t> </a:t>
            </a:r>
            <a:r>
              <a:rPr lang="en-US" dirty="0" err="1"/>
              <a:t>zaštite</a:t>
            </a:r>
            <a:r>
              <a:rPr lang="en-US" dirty="0"/>
              <a:t>, </a:t>
            </a:r>
            <a:r>
              <a:rPr lang="en-US" dirty="0" err="1"/>
              <a:t>zavisno</a:t>
            </a:r>
            <a:r>
              <a:rPr lang="en-US" dirty="0"/>
              <a:t> od </a:t>
            </a:r>
            <a:r>
              <a:rPr lang="en-US" dirty="0" err="1"/>
              <a:t>vrste</a:t>
            </a:r>
            <a:r>
              <a:rPr lang="en-US" dirty="0"/>
              <a:t> </a:t>
            </a:r>
            <a:r>
              <a:rPr lang="en-US" dirty="0" err="1"/>
              <a:t>i</a:t>
            </a:r>
            <a:r>
              <a:rPr lang="en-US" dirty="0"/>
              <a:t> </a:t>
            </a:r>
            <a:r>
              <a:rPr lang="en-US" dirty="0" err="1"/>
              <a:t>složenosti</a:t>
            </a:r>
            <a:r>
              <a:rPr lang="en-US" dirty="0"/>
              <a:t> </a:t>
            </a:r>
            <a:r>
              <a:rPr lang="en-US" dirty="0" err="1"/>
              <a:t>poslova</a:t>
            </a:r>
            <a:r>
              <a:rPr lang="en-US" dirty="0"/>
              <a:t> </a:t>
            </a:r>
            <a:r>
              <a:rPr lang="en-US" dirty="0" err="1"/>
              <a:t>i</a:t>
            </a:r>
            <a:r>
              <a:rPr lang="en-US" dirty="0"/>
              <a:t> </a:t>
            </a:r>
            <a:r>
              <a:rPr lang="en-US" dirty="0" err="1"/>
              <a:t>ovlašćenja</a:t>
            </a:r>
            <a:r>
              <a:rPr lang="en-US" dirty="0"/>
              <a:t> u </a:t>
            </a:r>
            <a:r>
              <a:rPr lang="en-US" dirty="0" err="1"/>
              <a:t>vršenju</a:t>
            </a:r>
            <a:r>
              <a:rPr lang="en-US" dirty="0"/>
              <a:t> </a:t>
            </a:r>
            <a:r>
              <a:rPr lang="en-US" dirty="0" err="1"/>
              <a:t>ovih</a:t>
            </a:r>
            <a:r>
              <a:rPr lang="en-US" dirty="0"/>
              <a:t> </a:t>
            </a:r>
            <a:r>
              <a:rPr lang="en-US" dirty="0" err="1"/>
              <a:t>poslova</a:t>
            </a:r>
            <a:r>
              <a:rPr lang="en-US" dirty="0"/>
              <a:t>, </a:t>
            </a:r>
            <a:r>
              <a:rPr lang="en-US" dirty="0" err="1"/>
              <a:t>vrše</a:t>
            </a:r>
            <a:r>
              <a:rPr lang="en-US" dirty="0"/>
              <a:t> </a:t>
            </a:r>
            <a:r>
              <a:rPr lang="en-US" dirty="0" err="1"/>
              <a:t>čuvar</a:t>
            </a:r>
            <a:r>
              <a:rPr lang="en-US" dirty="0"/>
              <a:t>, </a:t>
            </a:r>
            <a:r>
              <a:rPr lang="en-US" dirty="0" err="1"/>
              <a:t>zaštitar</a:t>
            </a:r>
            <a:r>
              <a:rPr lang="en-US" dirty="0"/>
              <a:t> </a:t>
            </a:r>
            <a:r>
              <a:rPr lang="en-US" dirty="0" err="1"/>
              <a:t>lica</a:t>
            </a:r>
            <a:r>
              <a:rPr lang="en-US" dirty="0"/>
              <a:t> </a:t>
            </a:r>
            <a:r>
              <a:rPr lang="en-US" dirty="0" err="1"/>
              <a:t>i</a:t>
            </a:r>
            <a:r>
              <a:rPr lang="en-US" dirty="0"/>
              <a:t> </a:t>
            </a:r>
            <a:r>
              <a:rPr lang="en-US" dirty="0" err="1"/>
              <a:t>imovine</a:t>
            </a:r>
            <a:r>
              <a:rPr lang="en-US" dirty="0"/>
              <a:t>, </a:t>
            </a:r>
            <a:r>
              <a:rPr lang="en-US" dirty="0" err="1"/>
              <a:t>zaštitar</a:t>
            </a:r>
            <a:r>
              <a:rPr lang="en-US" dirty="0"/>
              <a:t> </a:t>
            </a:r>
            <a:r>
              <a:rPr lang="en-US" dirty="0" err="1"/>
              <a:t>tehničar</a:t>
            </a:r>
            <a:r>
              <a:rPr lang="en-US" dirty="0"/>
              <a:t>, </a:t>
            </a:r>
            <a:r>
              <a:rPr lang="en-US" dirty="0" err="1"/>
              <a:t>tjelohranitelj</a:t>
            </a:r>
            <a:r>
              <a:rPr lang="en-US" dirty="0"/>
              <a:t> </a:t>
            </a:r>
            <a:r>
              <a:rPr lang="en-US" dirty="0" err="1"/>
              <a:t>i</a:t>
            </a:r>
            <a:r>
              <a:rPr lang="en-US" dirty="0"/>
              <a:t> </a:t>
            </a:r>
            <a:r>
              <a:rPr lang="en-US" dirty="0" err="1"/>
              <a:t>pratilac</a:t>
            </a:r>
            <a:r>
              <a:rPr lang="en-US" dirty="0"/>
              <a:t> </a:t>
            </a:r>
            <a:r>
              <a:rPr lang="en-US" dirty="0" err="1"/>
              <a:t>vrijednosti</a:t>
            </a:r>
            <a:r>
              <a:rPr lang="en-US" dirty="0"/>
              <a:t>, </a:t>
            </a:r>
            <a:r>
              <a:rPr lang="en-US" dirty="0" err="1"/>
              <a:t>kojima</a:t>
            </a:r>
            <a:r>
              <a:rPr lang="en-US" dirty="0"/>
              <a:t> je </a:t>
            </a:r>
            <a:r>
              <a:rPr lang="en-US" dirty="0" err="1"/>
              <a:t>izdata</a:t>
            </a:r>
            <a:r>
              <a:rPr lang="en-US" dirty="0"/>
              <a:t> </a:t>
            </a:r>
            <a:r>
              <a:rPr lang="en-US" dirty="0" err="1"/>
              <a:t>dozvola</a:t>
            </a:r>
            <a:r>
              <a:rPr lang="en-US" dirty="0"/>
              <a:t> </a:t>
            </a:r>
            <a:r>
              <a:rPr lang="en-US" dirty="0" err="1"/>
              <a:t>za</a:t>
            </a:r>
            <a:r>
              <a:rPr lang="en-US" dirty="0"/>
              <a:t> </a:t>
            </a:r>
            <a:r>
              <a:rPr lang="en-US" dirty="0" err="1"/>
              <a:t>vršenje</a:t>
            </a:r>
            <a:r>
              <a:rPr lang="en-US" dirty="0"/>
              <a:t> </a:t>
            </a:r>
            <a:r>
              <a:rPr lang="en-US" dirty="0" err="1"/>
              <a:t>poslova</a:t>
            </a:r>
            <a:r>
              <a:rPr lang="en-US" dirty="0"/>
              <a:t> </a:t>
            </a:r>
            <a:r>
              <a:rPr lang="en-US" dirty="0" err="1"/>
              <a:t>zaštite</a:t>
            </a:r>
            <a:r>
              <a:rPr lang="en-US" dirty="0"/>
              <a:t>, </a:t>
            </a:r>
            <a:r>
              <a:rPr lang="en-US" dirty="0" err="1"/>
              <a:t>i</a:t>
            </a:r>
            <a:r>
              <a:rPr lang="en-US" dirty="0"/>
              <a:t> to:</a:t>
            </a:r>
          </a:p>
          <a:p>
            <a:pPr marL="0" indent="0">
              <a:buNone/>
            </a:pPr>
            <a:r>
              <a:rPr lang="en-US" dirty="0"/>
              <a:t>1) </a:t>
            </a:r>
            <a:r>
              <a:rPr lang="en-US" dirty="0" err="1"/>
              <a:t>dozvola</a:t>
            </a:r>
            <a:r>
              <a:rPr lang="en-US" dirty="0"/>
              <a:t> </a:t>
            </a:r>
            <a:r>
              <a:rPr lang="en-US" dirty="0" err="1"/>
              <a:t>za</a:t>
            </a:r>
            <a:r>
              <a:rPr lang="en-US" dirty="0"/>
              <a:t> </a:t>
            </a:r>
            <a:r>
              <a:rPr lang="en-US" dirty="0" smtClean="0"/>
              <a:t>čuvara;2</a:t>
            </a:r>
            <a:r>
              <a:rPr lang="en-US" dirty="0"/>
              <a:t>) </a:t>
            </a:r>
            <a:r>
              <a:rPr lang="en-US" dirty="0" err="1"/>
              <a:t>dozvola</a:t>
            </a:r>
            <a:r>
              <a:rPr lang="en-US" dirty="0"/>
              <a:t> </a:t>
            </a:r>
            <a:r>
              <a:rPr lang="en-US" dirty="0" err="1"/>
              <a:t>za</a:t>
            </a:r>
            <a:r>
              <a:rPr lang="en-US" dirty="0"/>
              <a:t> </a:t>
            </a:r>
            <a:r>
              <a:rPr lang="en-US" dirty="0" err="1"/>
              <a:t>zaštitara</a:t>
            </a:r>
            <a:r>
              <a:rPr lang="en-US" dirty="0"/>
              <a:t> </a:t>
            </a:r>
            <a:r>
              <a:rPr lang="en-US" dirty="0" err="1"/>
              <a:t>lica</a:t>
            </a:r>
            <a:r>
              <a:rPr lang="en-US" dirty="0"/>
              <a:t> </a:t>
            </a:r>
            <a:r>
              <a:rPr lang="en-US" dirty="0" err="1"/>
              <a:t>i</a:t>
            </a:r>
            <a:r>
              <a:rPr lang="en-US" dirty="0"/>
              <a:t> </a:t>
            </a:r>
            <a:r>
              <a:rPr lang="en-US" dirty="0" smtClean="0"/>
              <a:t>imovine;3</a:t>
            </a:r>
            <a:r>
              <a:rPr lang="en-US" dirty="0"/>
              <a:t>) </a:t>
            </a:r>
            <a:r>
              <a:rPr lang="en-US" dirty="0" err="1"/>
              <a:t>dozvola</a:t>
            </a:r>
            <a:r>
              <a:rPr lang="en-US" dirty="0"/>
              <a:t> </a:t>
            </a:r>
            <a:r>
              <a:rPr lang="en-US" dirty="0" err="1"/>
              <a:t>za</a:t>
            </a:r>
            <a:r>
              <a:rPr lang="en-US" dirty="0"/>
              <a:t> </a:t>
            </a:r>
            <a:r>
              <a:rPr lang="en-US" dirty="0" err="1"/>
              <a:t>zaštitara</a:t>
            </a:r>
            <a:r>
              <a:rPr lang="en-US" dirty="0"/>
              <a:t> </a:t>
            </a:r>
            <a:r>
              <a:rPr lang="en-US" dirty="0" smtClean="0"/>
              <a:t>tehničara;4</a:t>
            </a:r>
            <a:r>
              <a:rPr lang="en-US" dirty="0"/>
              <a:t>) </a:t>
            </a:r>
            <a:r>
              <a:rPr lang="en-US" dirty="0" err="1"/>
              <a:t>dozvola</a:t>
            </a:r>
            <a:r>
              <a:rPr lang="en-US" dirty="0"/>
              <a:t> </a:t>
            </a:r>
            <a:r>
              <a:rPr lang="en-US" dirty="0" err="1"/>
              <a:t>za</a:t>
            </a:r>
            <a:r>
              <a:rPr lang="en-US" dirty="0"/>
              <a:t> </a:t>
            </a:r>
            <a:r>
              <a:rPr lang="en-US" dirty="0" smtClean="0"/>
              <a:t>tjelohranitelja;5</a:t>
            </a:r>
            <a:r>
              <a:rPr lang="en-US" dirty="0"/>
              <a:t>) </a:t>
            </a:r>
            <a:r>
              <a:rPr lang="en-US" dirty="0" err="1"/>
              <a:t>dozvola</a:t>
            </a:r>
            <a:r>
              <a:rPr lang="en-US" dirty="0"/>
              <a:t> </a:t>
            </a:r>
            <a:r>
              <a:rPr lang="en-US" dirty="0" err="1"/>
              <a:t>za</a:t>
            </a:r>
            <a:r>
              <a:rPr lang="en-US" dirty="0"/>
              <a:t> </a:t>
            </a:r>
            <a:r>
              <a:rPr lang="en-US" dirty="0" err="1"/>
              <a:t>pratioca</a:t>
            </a:r>
            <a:r>
              <a:rPr lang="en-US" dirty="0"/>
              <a:t> </a:t>
            </a:r>
            <a:r>
              <a:rPr lang="en-US" dirty="0" err="1" smtClean="0"/>
              <a:t>vrijednosti</a:t>
            </a:r>
            <a:endParaRPr lang="sr-Latn-ME" dirty="0" smtClean="0"/>
          </a:p>
          <a:p>
            <a:pPr marL="0" indent="0">
              <a:buNone/>
            </a:pPr>
            <a:endParaRPr lang="sr-Latn-ME" dirty="0" smtClean="0"/>
          </a:p>
          <a:p>
            <a:pPr marL="0" indent="0">
              <a:buNone/>
            </a:pPr>
            <a:r>
              <a:rPr lang="sr-Latn-ME" dirty="0" smtClean="0"/>
              <a:t>*</a:t>
            </a:r>
            <a:r>
              <a:rPr lang="en-US" dirty="0" err="1" smtClean="0"/>
              <a:t>Radi</a:t>
            </a:r>
            <a:r>
              <a:rPr lang="en-US" dirty="0" smtClean="0"/>
              <a:t> </a:t>
            </a:r>
            <a:r>
              <a:rPr lang="en-US" dirty="0" err="1"/>
              <a:t>vršenja</a:t>
            </a:r>
            <a:r>
              <a:rPr lang="en-US" dirty="0"/>
              <a:t> </a:t>
            </a:r>
            <a:r>
              <a:rPr lang="en-US" dirty="0" err="1"/>
              <a:t>poslova</a:t>
            </a:r>
            <a:r>
              <a:rPr lang="en-US" dirty="0"/>
              <a:t> </a:t>
            </a:r>
            <a:r>
              <a:rPr lang="en-US" dirty="0" err="1"/>
              <a:t>zaštite</a:t>
            </a:r>
            <a:r>
              <a:rPr lang="en-US" dirty="0"/>
              <a:t> lice </a:t>
            </a:r>
            <a:r>
              <a:rPr lang="en-US" dirty="0" err="1"/>
              <a:t>koje</a:t>
            </a:r>
            <a:r>
              <a:rPr lang="en-US" dirty="0"/>
              <a:t> </a:t>
            </a:r>
            <a:r>
              <a:rPr lang="en-US" dirty="0" err="1"/>
              <a:t>vrši</a:t>
            </a:r>
            <a:r>
              <a:rPr lang="en-US" dirty="0"/>
              <a:t> </a:t>
            </a:r>
            <a:r>
              <a:rPr lang="en-US" dirty="0" err="1"/>
              <a:t>poslove</a:t>
            </a:r>
            <a:r>
              <a:rPr lang="en-US" dirty="0"/>
              <a:t> </a:t>
            </a:r>
            <a:r>
              <a:rPr lang="en-US" dirty="0" err="1"/>
              <a:t>zaštite</a:t>
            </a:r>
            <a:r>
              <a:rPr lang="en-US" dirty="0"/>
              <a:t> </a:t>
            </a:r>
            <a:r>
              <a:rPr lang="en-US" dirty="0" err="1"/>
              <a:t>ovlašćeno</a:t>
            </a:r>
            <a:r>
              <a:rPr lang="en-US" dirty="0"/>
              <a:t> je da:</a:t>
            </a:r>
          </a:p>
          <a:p>
            <a:pPr marL="0" indent="0">
              <a:buNone/>
            </a:pPr>
            <a:r>
              <a:rPr lang="en-US" dirty="0"/>
              <a:t>1) </a:t>
            </a:r>
            <a:r>
              <a:rPr lang="en-US" dirty="0" err="1"/>
              <a:t>utvrdi</a:t>
            </a:r>
            <a:r>
              <a:rPr lang="en-US" dirty="0"/>
              <a:t> </a:t>
            </a:r>
            <a:r>
              <a:rPr lang="en-US" dirty="0" err="1"/>
              <a:t>identitet</a:t>
            </a:r>
            <a:r>
              <a:rPr lang="en-US" dirty="0"/>
              <a:t> </a:t>
            </a:r>
            <a:r>
              <a:rPr lang="en-US" dirty="0" err="1"/>
              <a:t>lica</a:t>
            </a:r>
            <a:r>
              <a:rPr lang="en-US" dirty="0"/>
              <a:t>;</a:t>
            </a:r>
          </a:p>
          <a:p>
            <a:pPr marL="0" indent="0">
              <a:buNone/>
            </a:pPr>
            <a:r>
              <a:rPr lang="en-US" dirty="0"/>
              <a:t>2) </a:t>
            </a:r>
            <a:r>
              <a:rPr lang="en-US" dirty="0" err="1"/>
              <a:t>daje</a:t>
            </a:r>
            <a:r>
              <a:rPr lang="en-US" dirty="0"/>
              <a:t> </a:t>
            </a:r>
            <a:r>
              <a:rPr lang="en-US" dirty="0" err="1"/>
              <a:t>upozorenja</a:t>
            </a:r>
            <a:r>
              <a:rPr lang="en-US" dirty="0"/>
              <a:t>;</a:t>
            </a:r>
          </a:p>
          <a:p>
            <a:pPr marL="0" indent="0">
              <a:buNone/>
            </a:pPr>
            <a:r>
              <a:rPr lang="en-US" dirty="0"/>
              <a:t>3) </a:t>
            </a:r>
            <a:r>
              <a:rPr lang="en-US" dirty="0" err="1"/>
              <a:t>izdaje</a:t>
            </a:r>
            <a:r>
              <a:rPr lang="en-US" dirty="0"/>
              <a:t> </a:t>
            </a:r>
            <a:r>
              <a:rPr lang="en-US" dirty="0" err="1"/>
              <a:t>naređenja</a:t>
            </a:r>
            <a:r>
              <a:rPr lang="en-US" dirty="0"/>
              <a:t>;</a:t>
            </a:r>
          </a:p>
          <a:p>
            <a:pPr marL="0" indent="0">
              <a:buNone/>
            </a:pPr>
            <a:r>
              <a:rPr lang="en-US" dirty="0"/>
              <a:t>4) </a:t>
            </a:r>
            <a:r>
              <a:rPr lang="en-US" dirty="0" err="1"/>
              <a:t>zaustavi</a:t>
            </a:r>
            <a:r>
              <a:rPr lang="en-US" dirty="0"/>
              <a:t> </a:t>
            </a:r>
            <a:r>
              <a:rPr lang="en-US" dirty="0" err="1"/>
              <a:t>i</a:t>
            </a:r>
            <a:r>
              <a:rPr lang="en-US" dirty="0"/>
              <a:t> </a:t>
            </a:r>
            <a:r>
              <a:rPr lang="en-US" dirty="0" err="1"/>
              <a:t>izvrši</a:t>
            </a:r>
            <a:r>
              <a:rPr lang="en-US" dirty="0"/>
              <a:t> </a:t>
            </a:r>
            <a:r>
              <a:rPr lang="en-US" dirty="0" err="1"/>
              <a:t>pregled</a:t>
            </a:r>
            <a:r>
              <a:rPr lang="en-US" dirty="0"/>
              <a:t> </a:t>
            </a:r>
            <a:r>
              <a:rPr lang="en-US" dirty="0" err="1"/>
              <a:t>lica</a:t>
            </a:r>
            <a:r>
              <a:rPr lang="en-US" dirty="0"/>
              <a:t>, </a:t>
            </a:r>
            <a:r>
              <a:rPr lang="en-US" dirty="0" err="1"/>
              <a:t>predmeta</a:t>
            </a:r>
            <a:r>
              <a:rPr lang="en-US" dirty="0"/>
              <a:t>, </a:t>
            </a:r>
            <a:r>
              <a:rPr lang="en-US" dirty="0" err="1"/>
              <a:t>vozila</a:t>
            </a:r>
            <a:r>
              <a:rPr lang="en-US" dirty="0"/>
              <a:t> </a:t>
            </a:r>
            <a:r>
              <a:rPr lang="en-US" dirty="0" err="1"/>
              <a:t>i</a:t>
            </a:r>
            <a:r>
              <a:rPr lang="en-US" dirty="0"/>
              <a:t> </a:t>
            </a:r>
            <a:r>
              <a:rPr lang="en-US" dirty="0" err="1"/>
              <a:t>plovila</a:t>
            </a:r>
            <a:r>
              <a:rPr lang="en-US" dirty="0"/>
              <a:t>;</a:t>
            </a:r>
          </a:p>
          <a:p>
            <a:pPr marL="0" indent="0">
              <a:buNone/>
            </a:pPr>
            <a:r>
              <a:rPr lang="en-US" dirty="0"/>
              <a:t>5) </a:t>
            </a:r>
            <a:r>
              <a:rPr lang="en-US" dirty="0" err="1"/>
              <a:t>privremeno</a:t>
            </a:r>
            <a:r>
              <a:rPr lang="en-US" dirty="0"/>
              <a:t> </a:t>
            </a:r>
            <a:r>
              <a:rPr lang="en-US" dirty="0" err="1"/>
              <a:t>oduzme</a:t>
            </a:r>
            <a:r>
              <a:rPr lang="en-US" dirty="0"/>
              <a:t> </a:t>
            </a:r>
            <a:r>
              <a:rPr lang="en-US" dirty="0" err="1"/>
              <a:t>predmete</a:t>
            </a:r>
            <a:r>
              <a:rPr lang="en-US" dirty="0"/>
              <a:t>;</a:t>
            </a:r>
          </a:p>
          <a:p>
            <a:pPr marL="0" indent="0">
              <a:buNone/>
            </a:pPr>
            <a:r>
              <a:rPr lang="en-US" dirty="0"/>
              <a:t>6) </a:t>
            </a:r>
            <a:r>
              <a:rPr lang="en-US" dirty="0" err="1"/>
              <a:t>zadrži</a:t>
            </a:r>
            <a:r>
              <a:rPr lang="en-US" dirty="0"/>
              <a:t> lice </a:t>
            </a:r>
            <a:r>
              <a:rPr lang="en-US" dirty="0" err="1"/>
              <a:t>zatečeno</a:t>
            </a:r>
            <a:r>
              <a:rPr lang="en-US" dirty="0"/>
              <a:t> u </a:t>
            </a:r>
            <a:r>
              <a:rPr lang="en-US" dirty="0" err="1"/>
              <a:t>izvršenju</a:t>
            </a:r>
            <a:r>
              <a:rPr lang="en-US" dirty="0"/>
              <a:t> </a:t>
            </a:r>
            <a:r>
              <a:rPr lang="en-US" dirty="0" err="1"/>
              <a:t>krivičnog</a:t>
            </a:r>
            <a:r>
              <a:rPr lang="en-US" dirty="0"/>
              <a:t> </a:t>
            </a:r>
            <a:r>
              <a:rPr lang="en-US" dirty="0" err="1"/>
              <a:t>djela</a:t>
            </a:r>
            <a:r>
              <a:rPr lang="en-US" dirty="0"/>
              <a:t> </a:t>
            </a:r>
            <a:r>
              <a:rPr lang="en-US" dirty="0" err="1"/>
              <a:t>i</a:t>
            </a:r>
            <a:r>
              <a:rPr lang="en-US" dirty="0"/>
              <a:t> </a:t>
            </a:r>
            <a:r>
              <a:rPr lang="en-US" dirty="0" err="1"/>
              <a:t>prekršaja</a:t>
            </a:r>
            <a:r>
              <a:rPr lang="en-US" dirty="0"/>
              <a:t>;</a:t>
            </a:r>
          </a:p>
          <a:p>
            <a:pPr marL="0" indent="0">
              <a:buNone/>
            </a:pPr>
            <a:r>
              <a:rPr lang="en-US" dirty="0"/>
              <a:t>7) </a:t>
            </a:r>
            <a:r>
              <a:rPr lang="en-US" dirty="0" err="1"/>
              <a:t>obezbijedi</a:t>
            </a:r>
            <a:r>
              <a:rPr lang="en-US" dirty="0"/>
              <a:t> </a:t>
            </a:r>
            <a:r>
              <a:rPr lang="en-US" dirty="0" err="1"/>
              <a:t>mjesto</a:t>
            </a:r>
            <a:r>
              <a:rPr lang="en-US" dirty="0"/>
              <a:t> </a:t>
            </a:r>
            <a:r>
              <a:rPr lang="en-US" dirty="0" err="1"/>
              <a:t>događaja</a:t>
            </a:r>
            <a:r>
              <a:rPr lang="en-US" dirty="0"/>
              <a:t>;</a:t>
            </a:r>
          </a:p>
          <a:p>
            <a:pPr marL="0" indent="0">
              <a:buNone/>
            </a:pPr>
            <a:r>
              <a:rPr lang="en-US" dirty="0"/>
              <a:t>8) </a:t>
            </a:r>
            <a:r>
              <a:rPr lang="en-US" dirty="0" err="1"/>
              <a:t>upotrijebi</a:t>
            </a:r>
            <a:r>
              <a:rPr lang="en-US" dirty="0"/>
              <a:t> </a:t>
            </a:r>
            <a:r>
              <a:rPr lang="en-US" dirty="0" err="1"/>
              <a:t>sredstva</a:t>
            </a:r>
            <a:r>
              <a:rPr lang="en-US" dirty="0"/>
              <a:t> </a:t>
            </a:r>
            <a:r>
              <a:rPr lang="en-US" dirty="0" err="1"/>
              <a:t>prinude</a:t>
            </a:r>
            <a:r>
              <a:rPr lang="en-US" dirty="0"/>
              <a:t>.</a:t>
            </a:r>
          </a:p>
          <a:p>
            <a:endParaRPr lang="en-US" dirty="0"/>
          </a:p>
        </p:txBody>
      </p:sp>
    </p:spTree>
    <p:extLst>
      <p:ext uri="{BB962C8B-B14F-4D97-AF65-F5344CB8AC3E}">
        <p14:creationId xmlns:p14="http://schemas.microsoft.com/office/powerpoint/2010/main" val="368725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sr-Latn-ME" sz="3600" dirty="0" smtClean="0"/>
              <a:t>Uslovi za zaposlenje u službi zaštite (JPNPCG)</a:t>
            </a:r>
            <a:endParaRPr lang="en-US" sz="3600" dirty="0"/>
          </a:p>
        </p:txBody>
      </p:sp>
      <p:sp>
        <p:nvSpPr>
          <p:cNvPr id="3" name="Content Placeholder 2"/>
          <p:cNvSpPr>
            <a:spLocks noGrp="1"/>
          </p:cNvSpPr>
          <p:nvPr>
            <p:ph idx="1"/>
          </p:nvPr>
        </p:nvSpPr>
        <p:spPr>
          <a:xfrm>
            <a:off x="0" y="1143000"/>
            <a:ext cx="9144000" cy="5715000"/>
          </a:xfrm>
        </p:spPr>
        <p:txBody>
          <a:bodyPr>
            <a:normAutofit/>
          </a:bodyPr>
          <a:lstStyle/>
          <a:p>
            <a:r>
              <a:rPr lang="sr-Latn-ME" i="1" dirty="0" smtClean="0"/>
              <a:t>   Šef</a:t>
            </a:r>
            <a:r>
              <a:rPr lang="sr-Latn-ME" dirty="0" smtClean="0"/>
              <a:t> </a:t>
            </a:r>
            <a:r>
              <a:rPr lang="sr-Latn-ME" i="1" dirty="0" smtClean="0"/>
              <a:t>službe</a:t>
            </a:r>
            <a:r>
              <a:rPr lang="sr-Latn-ME" dirty="0" smtClean="0"/>
              <a:t>: - IV srednjeg(opšteg)stručnog ili VI nivo kvalifikacija (180)ECTS</a:t>
            </a:r>
          </a:p>
          <a:p>
            <a:pPr marL="0" indent="0">
              <a:buNone/>
            </a:pPr>
            <a:r>
              <a:rPr lang="sr-Latn-ME" b="1" i="1" u="sng" dirty="0" smtClean="0"/>
              <a:t>         </a:t>
            </a:r>
            <a:r>
              <a:rPr lang="sr-Latn-ME" b="1" i="1" u="sng" dirty="0" smtClean="0">
                <a:effectLst>
                  <a:outerShdw blurRad="38100" dist="38100" dir="2700000" algn="tl">
                    <a:srgbClr val="000000">
                      <a:alpha val="43137"/>
                    </a:srgbClr>
                  </a:outerShdw>
                </a:effectLst>
              </a:rPr>
              <a:t>-Da ispunjava uslove iz Zakona o zaštiti lica i imovine</a:t>
            </a:r>
          </a:p>
          <a:p>
            <a:pPr marL="0" indent="0">
              <a:buNone/>
            </a:pPr>
            <a:r>
              <a:rPr lang="sr-Latn-ME" dirty="0" smtClean="0"/>
              <a:t>           -poznavanje stranog jezika; -1 godina radnog iskustva</a:t>
            </a:r>
          </a:p>
          <a:p>
            <a:pPr marL="0" indent="0">
              <a:buNone/>
            </a:pPr>
            <a:endParaRPr lang="sr-Latn-ME" dirty="0" smtClean="0"/>
          </a:p>
          <a:p>
            <a:r>
              <a:rPr lang="sr-Latn-ME" i="1" dirty="0" smtClean="0"/>
              <a:t>   Nadzornik</a:t>
            </a:r>
            <a:r>
              <a:rPr lang="sr-Latn-ME" dirty="0" smtClean="0"/>
              <a:t>: - III ili IV1 </a:t>
            </a:r>
            <a:r>
              <a:rPr lang="sr-Latn-ME" dirty="0"/>
              <a:t>srednjeg(opšteg)stručnog </a:t>
            </a:r>
            <a:r>
              <a:rPr lang="sr-Latn-ME" dirty="0" smtClean="0"/>
              <a:t>obrazovanja</a:t>
            </a:r>
            <a:endParaRPr lang="sr-Latn-ME" dirty="0"/>
          </a:p>
          <a:p>
            <a:pPr marL="0" indent="0">
              <a:buNone/>
            </a:pPr>
            <a:r>
              <a:rPr lang="sr-Latn-ME" b="1" i="1" dirty="0" smtClean="0">
                <a:effectLst>
                  <a:outerShdw blurRad="38100" dist="38100" dir="2700000" algn="tl">
                    <a:srgbClr val="000000">
                      <a:alpha val="43137"/>
                    </a:srgbClr>
                  </a:outerShdw>
                </a:effectLst>
              </a:rPr>
              <a:t>        </a:t>
            </a:r>
            <a:r>
              <a:rPr lang="sr-Latn-ME" b="1" i="1" u="sng" dirty="0" smtClean="0">
                <a:effectLst>
                  <a:outerShdw blurRad="38100" dist="38100" dir="2700000" algn="tl">
                    <a:srgbClr val="000000">
                      <a:alpha val="43137"/>
                    </a:srgbClr>
                  </a:outerShdw>
                </a:effectLst>
              </a:rPr>
              <a:t>-</a:t>
            </a:r>
            <a:r>
              <a:rPr lang="sr-Latn-ME" b="1" i="1" u="sng" dirty="0">
                <a:effectLst>
                  <a:outerShdw blurRad="38100" dist="38100" dir="2700000" algn="tl">
                    <a:srgbClr val="000000">
                      <a:alpha val="43137"/>
                    </a:srgbClr>
                  </a:outerShdw>
                </a:effectLst>
              </a:rPr>
              <a:t>Da ispunjava uslove iz Zakona o zaštiti lica i imovine</a:t>
            </a:r>
          </a:p>
          <a:p>
            <a:pPr marL="0" indent="0">
              <a:buNone/>
            </a:pPr>
            <a:r>
              <a:rPr lang="sr-Latn-ME" dirty="0" smtClean="0"/>
              <a:t>         -</a:t>
            </a:r>
            <a:r>
              <a:rPr lang="sr-Latn-ME" dirty="0"/>
              <a:t>poznavanje stranog jezika; -1 godina radnog iskustva</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09241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sr-Latn-ME" sz="3600" dirty="0" smtClean="0"/>
              <a:t>Uslovi za zaposlenje u </a:t>
            </a:r>
            <a:r>
              <a:rPr lang="sr-Latn-ME" sz="3200" dirty="0"/>
              <a:t>d</a:t>
            </a:r>
            <a:r>
              <a:rPr lang="sr-Latn-ME" sz="3600" dirty="0" smtClean="0"/>
              <a:t>rugim službama zaštite </a:t>
            </a:r>
            <a:endParaRPr lang="en-US" sz="3600" dirty="0"/>
          </a:p>
        </p:txBody>
      </p:sp>
      <p:sp>
        <p:nvSpPr>
          <p:cNvPr id="3" name="Content Placeholder 2"/>
          <p:cNvSpPr>
            <a:spLocks noGrp="1"/>
          </p:cNvSpPr>
          <p:nvPr>
            <p:ph idx="1"/>
          </p:nvPr>
        </p:nvSpPr>
        <p:spPr>
          <a:xfrm>
            <a:off x="0" y="1143000"/>
            <a:ext cx="9144000" cy="5715000"/>
          </a:xfrm>
        </p:spPr>
        <p:txBody>
          <a:bodyPr>
            <a:normAutofit/>
          </a:bodyPr>
          <a:lstStyle/>
          <a:p>
            <a:r>
              <a:rPr lang="sr-Latn-ME" dirty="0">
                <a:effectLst>
                  <a:outerShdw blurRad="38100" dist="38100" dir="2700000" algn="tl">
                    <a:srgbClr val="000000">
                      <a:alpha val="43137"/>
                    </a:srgbClr>
                  </a:outerShdw>
                </a:effectLst>
              </a:rPr>
              <a:t>Park prirode</a:t>
            </a:r>
            <a:r>
              <a:rPr lang="sr-Latn-ME" dirty="0" smtClean="0">
                <a:effectLst>
                  <a:outerShdw blurRad="38100" dist="38100" dir="2700000" algn="tl">
                    <a:srgbClr val="000000">
                      <a:alpha val="43137"/>
                    </a:srgbClr>
                  </a:outerShdw>
                </a:effectLst>
                <a:latin typeface="Garamond (Body)"/>
              </a:rPr>
              <a:t> </a:t>
            </a:r>
            <a:r>
              <a:rPr lang="sr-Latn-ME" dirty="0" smtClean="0">
                <a:effectLst>
                  <a:outerShdw blurRad="38100" dist="38100" dir="2700000" algn="tl">
                    <a:srgbClr val="000000">
                      <a:alpha val="43137"/>
                    </a:srgbClr>
                  </a:outerShdw>
                </a:effectLst>
              </a:rPr>
              <a:t>Piva </a:t>
            </a:r>
            <a:r>
              <a:rPr lang="sr-Latn-ME" dirty="0" smtClean="0"/>
              <a:t>-  </a:t>
            </a:r>
            <a:r>
              <a:rPr lang="en-US" b="1" dirty="0" err="1"/>
              <a:t>Nadzornik</a:t>
            </a:r>
            <a:r>
              <a:rPr lang="en-US" b="1" dirty="0"/>
              <a:t> u </a:t>
            </a:r>
            <a:r>
              <a:rPr lang="en-US" b="1" dirty="0" err="1"/>
              <a:t>Regionalnom</a:t>
            </a:r>
            <a:r>
              <a:rPr lang="en-US" b="1" dirty="0"/>
              <a:t> </a:t>
            </a:r>
            <a:r>
              <a:rPr lang="en-US" b="1" dirty="0" err="1"/>
              <a:t>parku</a:t>
            </a:r>
            <a:r>
              <a:rPr lang="en-US" b="1" dirty="0"/>
              <a:t> </a:t>
            </a:r>
            <a:r>
              <a:rPr lang="sr-Latn-ME" b="1" dirty="0" smtClean="0"/>
              <a:t>(5)</a:t>
            </a:r>
            <a:r>
              <a:rPr lang="en-US" b="1" dirty="0"/>
              <a:t> </a:t>
            </a:r>
            <a:endParaRPr lang="en-US" dirty="0"/>
          </a:p>
          <a:p>
            <a:r>
              <a:rPr lang="en-US" b="1" dirty="0" err="1"/>
              <a:t>Uslovi</a:t>
            </a:r>
            <a:r>
              <a:rPr lang="en-US" b="1" dirty="0"/>
              <a:t>: </a:t>
            </a:r>
            <a:r>
              <a:rPr lang="en-US" dirty="0"/>
              <a:t>SSS-III/ IV </a:t>
            </a:r>
            <a:r>
              <a:rPr lang="en-US" dirty="0" err="1"/>
              <a:t>stepen</a:t>
            </a:r>
            <a:r>
              <a:rPr lang="en-US" dirty="0"/>
              <a:t> </a:t>
            </a:r>
            <a:r>
              <a:rPr lang="en-US" dirty="0" err="1"/>
              <a:t>srednje</a:t>
            </a:r>
            <a:r>
              <a:rPr lang="en-US" dirty="0"/>
              <a:t> </a:t>
            </a:r>
            <a:r>
              <a:rPr lang="en-US" dirty="0" err="1" smtClean="0"/>
              <a:t>stručne</a:t>
            </a:r>
            <a:r>
              <a:rPr lang="en-US" dirty="0" smtClean="0"/>
              <a:t> </a:t>
            </a:r>
            <a:r>
              <a:rPr lang="en-US" dirty="0" err="1"/>
              <a:t>spreme</a:t>
            </a:r>
            <a:r>
              <a:rPr lang="en-US" dirty="0"/>
              <a:t>, </a:t>
            </a:r>
            <a:r>
              <a:rPr lang="en-US" dirty="0" err="1"/>
              <a:t>radno</a:t>
            </a:r>
            <a:r>
              <a:rPr lang="en-US" dirty="0"/>
              <a:t> </a:t>
            </a:r>
            <a:r>
              <a:rPr lang="en-US" dirty="0" err="1"/>
              <a:t>iskustvo</a:t>
            </a:r>
            <a:r>
              <a:rPr lang="en-US" dirty="0"/>
              <a:t> </a:t>
            </a:r>
            <a:r>
              <a:rPr lang="en-US" dirty="0" err="1"/>
              <a:t>godinu</a:t>
            </a:r>
            <a:r>
              <a:rPr lang="en-US" dirty="0"/>
              <a:t> </a:t>
            </a:r>
            <a:r>
              <a:rPr lang="en-US" dirty="0" err="1"/>
              <a:t>dana</a:t>
            </a:r>
            <a:r>
              <a:rPr lang="en-US" dirty="0"/>
              <a:t>, </a:t>
            </a:r>
            <a:r>
              <a:rPr lang="en-US" dirty="0" err="1"/>
              <a:t>položen</a:t>
            </a:r>
            <a:r>
              <a:rPr lang="en-US" dirty="0"/>
              <a:t> </a:t>
            </a:r>
            <a:r>
              <a:rPr lang="en-US" dirty="0" err="1"/>
              <a:t>vozački</a:t>
            </a:r>
            <a:r>
              <a:rPr lang="en-US" dirty="0"/>
              <a:t> </a:t>
            </a:r>
            <a:r>
              <a:rPr lang="en-US" dirty="0" err="1"/>
              <a:t>ispit</a:t>
            </a:r>
            <a:r>
              <a:rPr lang="en-US" dirty="0"/>
              <a:t> B </a:t>
            </a:r>
            <a:r>
              <a:rPr lang="en-US" dirty="0" err="1"/>
              <a:t>kategorije</a:t>
            </a:r>
            <a:r>
              <a:rPr lang="en-US" dirty="0"/>
              <a:t>, </a:t>
            </a:r>
            <a:r>
              <a:rPr lang="en-US" dirty="0" err="1"/>
              <a:t>ispunjava</a:t>
            </a:r>
            <a:r>
              <a:rPr lang="en-US" dirty="0"/>
              <a:t> </a:t>
            </a:r>
            <a:r>
              <a:rPr lang="en-US" dirty="0" err="1"/>
              <a:t>uslove</a:t>
            </a:r>
            <a:r>
              <a:rPr lang="en-US" dirty="0"/>
              <a:t> </a:t>
            </a:r>
            <a:r>
              <a:rPr lang="en-US" dirty="0" err="1"/>
              <a:t>za</a:t>
            </a:r>
            <a:r>
              <a:rPr lang="en-US" dirty="0"/>
              <a:t> </a:t>
            </a:r>
            <a:r>
              <a:rPr lang="en-US" dirty="0" err="1"/>
              <a:t>nošenje</a:t>
            </a:r>
            <a:r>
              <a:rPr lang="en-US" dirty="0"/>
              <a:t> </a:t>
            </a:r>
            <a:r>
              <a:rPr lang="en-US" dirty="0" err="1" smtClean="0"/>
              <a:t>oružja</a:t>
            </a:r>
            <a:r>
              <a:rPr lang="sr-Latn-ME" dirty="0" smtClean="0"/>
              <a:t>.</a:t>
            </a:r>
          </a:p>
          <a:p>
            <a:r>
              <a:rPr lang="sr-Latn-ME" dirty="0" smtClean="0">
                <a:effectLst>
                  <a:outerShdw blurRad="38100" dist="38100" dir="2700000" algn="tl">
                    <a:srgbClr val="000000">
                      <a:alpha val="43137"/>
                    </a:srgbClr>
                  </a:outerShdw>
                </a:effectLst>
              </a:rPr>
              <a:t>Park prirode Orjen</a:t>
            </a:r>
            <a:r>
              <a:rPr lang="sr-Latn-ME" b="1" dirty="0" smtClean="0">
                <a:effectLst>
                  <a:outerShdw blurRad="38100" dist="38100" dir="2700000" algn="tl">
                    <a:srgbClr val="000000">
                      <a:alpha val="43137"/>
                    </a:srgbClr>
                  </a:outerShdw>
                </a:effectLst>
              </a:rPr>
              <a:t> </a:t>
            </a:r>
            <a:r>
              <a:rPr lang="sr-Latn-ME" b="1" dirty="0" smtClean="0"/>
              <a:t>– Koorinator/ka čuvara, zaštitara </a:t>
            </a:r>
            <a:r>
              <a:rPr lang="en-US" b="1" dirty="0" err="1" smtClean="0"/>
              <a:t>Uslovi</a:t>
            </a:r>
            <a:r>
              <a:rPr lang="en-US" b="1" dirty="0"/>
              <a:t>: </a:t>
            </a:r>
            <a:r>
              <a:rPr lang="en-US" dirty="0" smtClean="0"/>
              <a:t>IV</a:t>
            </a:r>
            <a:r>
              <a:rPr lang="sr-Latn-ME" dirty="0" smtClean="0"/>
              <a:t>-1</a:t>
            </a:r>
            <a:r>
              <a:rPr lang="en-US" dirty="0" smtClean="0"/>
              <a:t> </a:t>
            </a:r>
            <a:r>
              <a:rPr lang="en-US" dirty="0" err="1"/>
              <a:t>stepen</a:t>
            </a:r>
            <a:r>
              <a:rPr lang="en-US" dirty="0"/>
              <a:t> </a:t>
            </a:r>
            <a:r>
              <a:rPr lang="en-US" dirty="0" err="1" smtClean="0"/>
              <a:t>stručne</a:t>
            </a:r>
            <a:r>
              <a:rPr lang="en-US" dirty="0" smtClean="0"/>
              <a:t> </a:t>
            </a:r>
            <a:r>
              <a:rPr lang="en-US" dirty="0" err="1" smtClean="0"/>
              <a:t>spreme</a:t>
            </a:r>
            <a:r>
              <a:rPr lang="sr-Latn-ME" dirty="0" smtClean="0"/>
              <a:t> šumarskog smjera</a:t>
            </a:r>
            <a:r>
              <a:rPr lang="en-US" dirty="0" smtClean="0"/>
              <a:t>, </a:t>
            </a:r>
            <a:r>
              <a:rPr lang="sr-Latn-ME" dirty="0" smtClean="0"/>
              <a:t>3 go</a:t>
            </a:r>
            <a:r>
              <a:rPr lang="en-US" dirty="0" smtClean="0"/>
              <a:t>din</a:t>
            </a:r>
            <a:r>
              <a:rPr lang="sr-Latn-ME" dirty="0" smtClean="0"/>
              <a:t>e ra</a:t>
            </a:r>
            <a:r>
              <a:rPr lang="sr-Latn-ME" dirty="0"/>
              <a:t>d</a:t>
            </a:r>
            <a:r>
              <a:rPr lang="sr-Latn-ME" dirty="0" smtClean="0"/>
              <a:t>nog iskustva</a:t>
            </a:r>
            <a:r>
              <a:rPr lang="en-US" dirty="0" smtClean="0"/>
              <a:t>,</a:t>
            </a:r>
            <a:r>
              <a:rPr lang="sr-Latn-ME" dirty="0" smtClean="0"/>
              <a:t> </a:t>
            </a:r>
            <a:r>
              <a:rPr lang="sr-Latn-ME" dirty="0"/>
              <a:t>posjedovanje licence </a:t>
            </a:r>
            <a:r>
              <a:rPr lang="sr-Latn-ME" dirty="0" smtClean="0"/>
              <a:t>za zaštitara/zaštitarku, posje</a:t>
            </a:r>
            <a:r>
              <a:rPr lang="sr-Latn-ME" dirty="0"/>
              <a:t>dovanje </a:t>
            </a:r>
            <a:r>
              <a:rPr lang="sr-Latn-ME" dirty="0" smtClean="0"/>
              <a:t>licence za lovočuvara, položen lovočuvarski ispit, vozačka </a:t>
            </a:r>
            <a:r>
              <a:rPr lang="sr-Latn-ME" dirty="0"/>
              <a:t>d</a:t>
            </a:r>
            <a:r>
              <a:rPr lang="sr-Latn-ME" dirty="0" smtClean="0"/>
              <a:t>ozvola</a:t>
            </a:r>
            <a:r>
              <a:rPr lang="en-US" dirty="0" smtClean="0"/>
              <a:t> </a:t>
            </a:r>
            <a:r>
              <a:rPr lang="en-US" dirty="0"/>
              <a:t>B </a:t>
            </a:r>
            <a:r>
              <a:rPr lang="en-US" dirty="0" err="1" smtClean="0"/>
              <a:t>kategorije</a:t>
            </a:r>
            <a:r>
              <a:rPr lang="sr-Latn-ME" dirty="0" smtClean="0"/>
              <a:t>.</a:t>
            </a:r>
            <a:endParaRPr lang="sr-Latn-ME" dirty="0"/>
          </a:p>
          <a:p>
            <a:r>
              <a:rPr lang="sr-Latn-ME" dirty="0" smtClean="0"/>
              <a:t>- </a:t>
            </a:r>
            <a:r>
              <a:rPr lang="sr-Latn-ME" b="1" dirty="0" smtClean="0"/>
              <a:t>Čuvar/ka, Zaštitar/ka</a:t>
            </a:r>
            <a:r>
              <a:rPr lang="sr-Latn-ME" dirty="0" smtClean="0"/>
              <a:t> </a:t>
            </a:r>
            <a:r>
              <a:rPr lang="en-US" b="1" dirty="0" err="1" smtClean="0"/>
              <a:t>Uslovi</a:t>
            </a:r>
            <a:r>
              <a:rPr lang="en-US" b="1" dirty="0"/>
              <a:t>: </a:t>
            </a:r>
            <a:r>
              <a:rPr lang="en-US" dirty="0"/>
              <a:t>SSS-III/ IV </a:t>
            </a:r>
            <a:r>
              <a:rPr lang="en-US" dirty="0" err="1"/>
              <a:t>stepen</a:t>
            </a:r>
            <a:r>
              <a:rPr lang="en-US" dirty="0"/>
              <a:t> </a:t>
            </a:r>
            <a:r>
              <a:rPr lang="en-US" dirty="0" err="1"/>
              <a:t>srednje</a:t>
            </a:r>
            <a:r>
              <a:rPr lang="en-US" dirty="0"/>
              <a:t> </a:t>
            </a:r>
            <a:r>
              <a:rPr lang="en-US" dirty="0" err="1"/>
              <a:t>stručne</a:t>
            </a:r>
            <a:r>
              <a:rPr lang="en-US" dirty="0"/>
              <a:t> </a:t>
            </a:r>
            <a:r>
              <a:rPr lang="en-US" dirty="0" err="1"/>
              <a:t>spreme</a:t>
            </a:r>
            <a:r>
              <a:rPr lang="en-US" dirty="0" smtClean="0"/>
              <a:t>,</a:t>
            </a:r>
            <a:r>
              <a:rPr lang="sr-Latn-ME" dirty="0"/>
              <a:t> posjedovanje licence za </a:t>
            </a:r>
            <a:r>
              <a:rPr lang="sr-Latn-ME" dirty="0" smtClean="0"/>
              <a:t>čuvara/čuvarku,</a:t>
            </a:r>
            <a:r>
              <a:rPr lang="en-US" dirty="0" smtClean="0"/>
              <a:t> </a:t>
            </a:r>
            <a:r>
              <a:rPr lang="en-US" dirty="0" err="1" smtClean="0"/>
              <a:t>radno</a:t>
            </a:r>
            <a:r>
              <a:rPr lang="en-US" dirty="0" smtClean="0"/>
              <a:t> </a:t>
            </a:r>
            <a:r>
              <a:rPr lang="en-US" dirty="0" err="1"/>
              <a:t>iskustvo</a:t>
            </a:r>
            <a:r>
              <a:rPr lang="en-US" dirty="0"/>
              <a:t> </a:t>
            </a:r>
            <a:r>
              <a:rPr lang="en-US" dirty="0" err="1"/>
              <a:t>godinu</a:t>
            </a:r>
            <a:r>
              <a:rPr lang="en-US" dirty="0"/>
              <a:t> </a:t>
            </a:r>
            <a:r>
              <a:rPr lang="en-US" dirty="0" err="1"/>
              <a:t>dana</a:t>
            </a:r>
            <a:r>
              <a:rPr lang="en-US" dirty="0"/>
              <a:t>, </a:t>
            </a:r>
            <a:r>
              <a:rPr lang="en-US" dirty="0" err="1"/>
              <a:t>položen</a:t>
            </a:r>
            <a:r>
              <a:rPr lang="en-US" dirty="0"/>
              <a:t> </a:t>
            </a:r>
            <a:r>
              <a:rPr lang="en-US" dirty="0" err="1"/>
              <a:t>vozački</a:t>
            </a:r>
            <a:r>
              <a:rPr lang="en-US" dirty="0"/>
              <a:t> </a:t>
            </a:r>
            <a:r>
              <a:rPr lang="en-US" dirty="0" err="1"/>
              <a:t>ispit</a:t>
            </a:r>
            <a:r>
              <a:rPr lang="en-US" dirty="0"/>
              <a:t> B </a:t>
            </a:r>
            <a:r>
              <a:rPr lang="en-US" dirty="0" err="1" smtClean="0"/>
              <a:t>kategorije</a:t>
            </a:r>
            <a:r>
              <a:rPr lang="sr-Latn-ME" dirty="0" smtClean="0"/>
              <a:t>.</a:t>
            </a:r>
            <a:endParaRPr lang="sr-Latn-ME" dirty="0"/>
          </a:p>
          <a:p>
            <a:endParaRPr lang="en-US" dirty="0"/>
          </a:p>
        </p:txBody>
      </p:sp>
    </p:spTree>
    <p:extLst>
      <p:ext uri="{BB962C8B-B14F-4D97-AF65-F5344CB8AC3E}">
        <p14:creationId xmlns:p14="http://schemas.microsoft.com/office/powerpoint/2010/main" val="2123053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6" y="30192"/>
            <a:ext cx="9159815" cy="960408"/>
          </a:xfrm>
        </p:spPr>
        <p:txBody>
          <a:bodyPr>
            <a:normAutofit/>
          </a:bodyPr>
          <a:lstStyle/>
          <a:p>
            <a:pPr algn="ctr"/>
            <a:r>
              <a:rPr lang="sr-Latn-ME" sz="3600" dirty="0" smtClean="0"/>
              <a:t>Potrebni budući uslovi (obuka) </a:t>
            </a:r>
            <a:endParaRPr lang="en-US" sz="3600" dirty="0"/>
          </a:p>
        </p:txBody>
      </p:sp>
      <p:sp>
        <p:nvSpPr>
          <p:cNvPr id="3" name="Content Placeholder 2"/>
          <p:cNvSpPr>
            <a:spLocks noGrp="1"/>
          </p:cNvSpPr>
          <p:nvPr>
            <p:ph idx="1"/>
          </p:nvPr>
        </p:nvSpPr>
        <p:spPr>
          <a:xfrm>
            <a:off x="457199" y="1143000"/>
            <a:ext cx="8229601" cy="5257800"/>
          </a:xfrm>
        </p:spPr>
        <p:txBody>
          <a:bodyPr>
            <a:normAutofit/>
          </a:bodyPr>
          <a:lstStyle/>
          <a:p>
            <a:pPr marL="0" indent="0">
              <a:buNone/>
            </a:pPr>
            <a:r>
              <a:rPr lang="sr-Latn-ME" i="1" dirty="0" smtClean="0">
                <a:effectLst>
                  <a:outerShdw blurRad="38100" dist="38100" dir="2700000" algn="tl">
                    <a:srgbClr val="000000">
                      <a:alpha val="43137"/>
                    </a:srgbClr>
                  </a:outerShdw>
                </a:effectLst>
              </a:rPr>
              <a:t>    </a:t>
            </a:r>
            <a:r>
              <a:rPr lang="sr-Latn-ME" b="1" i="1" dirty="0" smtClean="0">
                <a:effectLst>
                  <a:outerShdw blurRad="38100" dist="38100" dir="2700000" algn="tl">
                    <a:srgbClr val="000000">
                      <a:alpha val="43137"/>
                    </a:srgbClr>
                  </a:outerShdw>
                </a:effectLst>
              </a:rPr>
              <a:t>Rješenjem </a:t>
            </a:r>
            <a:r>
              <a:rPr lang="sr-Latn-ME" b="1" i="1" dirty="0">
                <a:effectLst>
                  <a:outerShdw blurRad="38100" dist="38100" dir="2700000" algn="tl">
                    <a:srgbClr val="000000">
                      <a:alpha val="43137"/>
                    </a:srgbClr>
                  </a:outerShdw>
                </a:effectLst>
              </a:rPr>
              <a:t>o standardu zanimanja nadzornik u zaštićenim područjima/nadzornica u </a:t>
            </a:r>
            <a:r>
              <a:rPr lang="sr-Latn-ME" b="1" i="1" dirty="0" smtClean="0">
                <a:effectLst>
                  <a:outerShdw blurRad="38100" dist="38100" dir="2700000" algn="tl">
                    <a:srgbClr val="000000">
                      <a:alpha val="43137"/>
                    </a:srgbClr>
                  </a:outerShdw>
                </a:effectLst>
              </a:rPr>
              <a:t>zaštićenim </a:t>
            </a:r>
            <a:r>
              <a:rPr lang="sr-Latn-ME" b="1" i="1" dirty="0">
                <a:effectLst>
                  <a:outerShdw blurRad="38100" dist="38100" dir="2700000" algn="tl">
                    <a:srgbClr val="000000">
                      <a:alpha val="43137"/>
                    </a:srgbClr>
                  </a:outerShdw>
                </a:effectLst>
              </a:rPr>
              <a:t>područjima</a:t>
            </a:r>
            <a:r>
              <a:rPr lang="sr-Latn-ME" b="1" dirty="0">
                <a:effectLst>
                  <a:outerShdw blurRad="38100" dist="38100" dir="2700000" algn="tl">
                    <a:srgbClr val="000000">
                      <a:alpha val="43137"/>
                    </a:srgbClr>
                  </a:outerShdw>
                </a:effectLst>
              </a:rPr>
              <a:t> i </a:t>
            </a:r>
            <a:r>
              <a:rPr lang="sr-Latn-ME" b="1" i="1" dirty="0" smtClean="0">
                <a:effectLst>
                  <a:outerShdw blurRad="38100" dist="38100" dir="2700000" algn="tl">
                    <a:srgbClr val="000000">
                      <a:alpha val="43137"/>
                    </a:srgbClr>
                  </a:outerShdw>
                </a:effectLst>
              </a:rPr>
              <a:t>Rješenjem </a:t>
            </a:r>
            <a:r>
              <a:rPr lang="sr-Latn-ME" b="1" i="1" dirty="0">
                <a:effectLst>
                  <a:outerShdw blurRad="38100" dist="38100" dir="2700000" algn="tl">
                    <a:srgbClr val="000000">
                      <a:alpha val="43137"/>
                    </a:srgbClr>
                  </a:outerShdw>
                </a:effectLst>
              </a:rPr>
              <a:t>o javno važećem programu obrazovanja za osposobljavanje za zanimanje nadzornik/ca u zaštićenim područjima</a:t>
            </a:r>
            <a:r>
              <a:rPr lang="sr-Latn-ME" dirty="0" smtClean="0"/>
              <a:t>, predviđen je niz specifičnih obuka i polaganje ispita</a:t>
            </a:r>
          </a:p>
          <a:p>
            <a:pPr marL="0" indent="0">
              <a:buNone/>
            </a:pPr>
            <a:r>
              <a:rPr lang="sr-Latn-ME" dirty="0" smtClean="0"/>
              <a:t> </a:t>
            </a:r>
            <a:r>
              <a:rPr lang="sr-Latn-ME" dirty="0"/>
              <a:t>a ispunjavanje ovih uslova je potrebno uvesti kao uslov za zasnivanje radnog mjesta nadzornik izmjenom </a:t>
            </a:r>
            <a:r>
              <a:rPr lang="sr-Latn-ME" i="1" dirty="0"/>
              <a:t>Pravilnika o unutrašnjoj organizaciji i sistematizaciji radnih </a:t>
            </a:r>
            <a:r>
              <a:rPr lang="sr-Latn-ME" i="1" dirty="0" smtClean="0"/>
              <a:t>mjesta. </a:t>
            </a:r>
          </a:p>
          <a:p>
            <a:pPr marL="0" indent="0">
              <a:buNone/>
            </a:pPr>
            <a:endParaRPr lang="sr-Latn-ME" i="1" dirty="0"/>
          </a:p>
          <a:p>
            <a:pPr marL="0" indent="0">
              <a:buNone/>
            </a:pPr>
            <a:r>
              <a:rPr lang="sr-Latn-ME" dirty="0" smtClean="0"/>
              <a:t>Alternativno i u praksi primjenljivo rješenje je sprovođenje obuka programa obrazovanja za aktuelno zaposlene u službama zaštite i njihova dokvalifikacija. </a:t>
            </a:r>
            <a:endParaRPr lang="en-US" dirty="0"/>
          </a:p>
        </p:txBody>
      </p:sp>
    </p:spTree>
    <p:extLst>
      <p:ext uri="{BB962C8B-B14F-4D97-AF65-F5344CB8AC3E}">
        <p14:creationId xmlns:p14="http://schemas.microsoft.com/office/powerpoint/2010/main" val="47881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 y="18606"/>
            <a:ext cx="9116568" cy="1124394"/>
          </a:xfrm>
        </p:spPr>
        <p:txBody>
          <a:bodyPr>
            <a:normAutofit/>
          </a:bodyPr>
          <a:lstStyle/>
          <a:p>
            <a:pPr algn="ctr"/>
            <a:r>
              <a:rPr lang="vi-VN" dirty="0"/>
              <a:t>KRIVIČNA </a:t>
            </a:r>
            <a:r>
              <a:rPr lang="vi-VN" dirty="0" smtClean="0"/>
              <a:t>PRIJAVA</a:t>
            </a:r>
            <a:endParaRPr lang="en-US" dirty="0"/>
          </a:p>
        </p:txBody>
      </p:sp>
      <p:sp>
        <p:nvSpPr>
          <p:cNvPr id="3" name="Content Placeholder 2"/>
          <p:cNvSpPr>
            <a:spLocks noGrp="1"/>
          </p:cNvSpPr>
          <p:nvPr>
            <p:ph idx="1"/>
          </p:nvPr>
        </p:nvSpPr>
        <p:spPr>
          <a:xfrm>
            <a:off x="0" y="762000"/>
            <a:ext cx="7391400" cy="5867400"/>
          </a:xfrm>
        </p:spPr>
        <p:txBody>
          <a:bodyPr>
            <a:normAutofit fontScale="92500"/>
          </a:bodyPr>
          <a:lstStyle/>
          <a:p>
            <a:pPr marL="0" indent="0" algn="ctr">
              <a:buNone/>
            </a:pPr>
            <a:r>
              <a:rPr lang="vi-VN" b="1" dirty="0" smtClean="0"/>
              <a:t>Obaveza </a:t>
            </a:r>
            <a:r>
              <a:rPr lang="vi-VN" b="1" dirty="0"/>
              <a:t>prijavljivanja krivičnog </a:t>
            </a:r>
            <a:r>
              <a:rPr lang="vi-VN" b="1" dirty="0" smtClean="0"/>
              <a:t>djela</a:t>
            </a:r>
            <a:r>
              <a:rPr lang="sr-Latn-ME" b="1" dirty="0" smtClean="0"/>
              <a:t> - </a:t>
            </a:r>
            <a:r>
              <a:rPr lang="vi-VN" b="1" dirty="0" smtClean="0"/>
              <a:t>Član </a:t>
            </a:r>
            <a:r>
              <a:rPr lang="vi-VN" b="1" dirty="0"/>
              <a:t>254</a:t>
            </a:r>
          </a:p>
          <a:p>
            <a:pPr algn="just"/>
            <a:r>
              <a:rPr lang="vi-VN" dirty="0"/>
              <a:t>(1) Službena i odgovorna lica u državnim organima, organima lokalne samouprave, javnim preduzećima i ustanovama dužni su da prijave krivična djela za koja se goni po službenoj dužnosti, o kojima su obaviještena ili za koja saznaju u vršenju svoje dužnosti.</a:t>
            </a:r>
          </a:p>
          <a:p>
            <a:pPr algn="just"/>
            <a:r>
              <a:rPr lang="vi-VN" dirty="0"/>
              <a:t>(2) Dužnost iz stava 1 ovog člana imaju i sva fizička i pravna lica koja na osnovu zakona imaju određena javna ovlašćenja ili se profesionalno bave zaštitom i obezbjeđenjem ljudi i imovine, zdravstvenom zaštitom ljudi, odnosno poslovima čuvanja, vaspitanja ili obrazovanja maloljetnih lica, ako su za krivično djelo saznala u vezi sa svojom djelatnošću.</a:t>
            </a:r>
          </a:p>
          <a:p>
            <a:pPr algn="just"/>
            <a:r>
              <a:rPr lang="vi-VN" dirty="0"/>
              <a:t>(3) Podnosioci krivične prijave iz stava 1 ovog člana navešće dokaze koji su im poznati i preduzeće mjere da bi se sačuvali tragovi krivičnog djela, predmeti na kojima je ili pomoću kojih je učinjeno krivično djelo, predmeti nastali izvršenjem krivičnog djela i drugi dokazi</a:t>
            </a:r>
            <a:r>
              <a:rPr lang="vi-VN" dirty="0" smtClean="0"/>
              <a:t>.</a:t>
            </a:r>
            <a:endParaRPr lang="sr-Latn-ME" dirty="0" smtClean="0"/>
          </a:p>
          <a:p>
            <a:pPr algn="just"/>
            <a:endParaRPr lang="sr-Latn-ME" dirty="0" smtClean="0"/>
          </a:p>
          <a:p>
            <a:pPr marL="0" indent="0" algn="ctr">
              <a:buNone/>
            </a:pPr>
            <a:r>
              <a:rPr lang="vi-VN" b="1" dirty="0"/>
              <a:t>Prijavljivanje krivičnih djela od strane </a:t>
            </a:r>
            <a:r>
              <a:rPr lang="vi-VN" b="1" dirty="0" smtClean="0"/>
              <a:t>građana</a:t>
            </a:r>
            <a:r>
              <a:rPr lang="sr-Latn-ME" b="1" dirty="0" smtClean="0"/>
              <a:t> </a:t>
            </a:r>
            <a:r>
              <a:rPr lang="vi-VN" b="1" dirty="0" smtClean="0"/>
              <a:t>Član </a:t>
            </a:r>
            <a:r>
              <a:rPr lang="vi-VN" b="1" dirty="0"/>
              <a:t>255</a:t>
            </a:r>
          </a:p>
          <a:p>
            <a:r>
              <a:rPr lang="vi-VN" dirty="0"/>
              <a:t>(1) Svako treba da prijavi krivično djelo za koje se goni po službenoj dužnosti, a dužan je da prijavi krivično djelo čijim izvršenjem je oštećeno maloljetno lice</a:t>
            </a:r>
            <a:r>
              <a:rPr lang="vi-VN" dirty="0" smtClean="0"/>
              <a:t>.</a:t>
            </a:r>
            <a:endParaRPr lang="sr-Latn-ME" dirty="0"/>
          </a:p>
          <a:p>
            <a:pPr algn="just"/>
            <a:endParaRPr lang="vi-VN" dirty="0"/>
          </a:p>
          <a:p>
            <a:endParaRPr lang="en-US" dirty="0"/>
          </a:p>
        </p:txBody>
      </p:sp>
    </p:spTree>
    <p:extLst>
      <p:ext uri="{BB962C8B-B14F-4D97-AF65-F5344CB8AC3E}">
        <p14:creationId xmlns:p14="http://schemas.microsoft.com/office/powerpoint/2010/main" val="156054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6324600" cy="5867400"/>
          </a:xfrm>
        </p:spPr>
        <p:txBody>
          <a:bodyPr>
            <a:normAutofit/>
          </a:bodyPr>
          <a:lstStyle/>
          <a:p>
            <a:endParaRPr lang="sr-Latn-ME" sz="2400" dirty="0" smtClean="0"/>
          </a:p>
          <a:p>
            <a:pPr marL="45720" indent="0">
              <a:buNone/>
            </a:pPr>
            <a:endParaRPr lang="sr-Latn-ME" sz="2400" dirty="0"/>
          </a:p>
          <a:p>
            <a:r>
              <a:rPr lang="sr-Latn-ME" sz="2400" dirty="0" smtClean="0"/>
              <a:t>Važnost poznavanja propisa i svoje nadležnosti</a:t>
            </a:r>
          </a:p>
          <a:p>
            <a:pPr marL="0" indent="0">
              <a:buNone/>
            </a:pPr>
            <a:endParaRPr lang="sr-Latn-ME" sz="2400" dirty="0" smtClean="0"/>
          </a:p>
          <a:p>
            <a:r>
              <a:rPr lang="sr-Latn-ME" sz="2400" dirty="0" smtClean="0"/>
              <a:t>Obaveza državnih organa/službenih lica </a:t>
            </a:r>
          </a:p>
          <a:p>
            <a:pPr marL="0" indent="0">
              <a:buNone/>
            </a:pPr>
            <a:r>
              <a:rPr lang="sr-Latn-ME" sz="2400" dirty="0" smtClean="0"/>
              <a:t>(u slučaju nenadležnosti </a:t>
            </a:r>
            <a:r>
              <a:rPr lang="sr-Latn-ME" sz="2400" u="sng" dirty="0" smtClean="0">
                <a:effectLst>
                  <a:outerShdw blurRad="38100" dist="38100" dir="2700000" algn="tl">
                    <a:srgbClr val="000000">
                      <a:alpha val="43137"/>
                    </a:srgbClr>
                  </a:outerShdw>
                </a:effectLst>
              </a:rPr>
              <a:t>po službenoj dužnosti </a:t>
            </a:r>
            <a:r>
              <a:rPr lang="sr-Latn-ME" sz="2400" dirty="0"/>
              <a:t> </a:t>
            </a:r>
          </a:p>
          <a:p>
            <a:pPr marL="0" indent="0">
              <a:buNone/>
            </a:pPr>
            <a:r>
              <a:rPr lang="sr-Latn-ME" sz="2400" dirty="0" smtClean="0"/>
              <a:t>prijavu </a:t>
            </a:r>
            <a:r>
              <a:rPr lang="sr-Latn-ME" sz="2400" u="sng" dirty="0" smtClean="0">
                <a:effectLst>
                  <a:outerShdw blurRad="38100" dist="38100" dir="2700000" algn="tl">
                    <a:srgbClr val="000000">
                      <a:alpha val="43137"/>
                    </a:srgbClr>
                  </a:outerShdw>
                </a:effectLst>
              </a:rPr>
              <a:t> prosleđuju nadležnoj službi)</a:t>
            </a:r>
            <a:r>
              <a:rPr lang="sr-Latn-ME" sz="2400" dirty="0" smtClean="0"/>
              <a:t>.</a:t>
            </a:r>
            <a:endParaRPr lang="en-US" sz="2400" dirty="0"/>
          </a:p>
        </p:txBody>
      </p:sp>
    </p:spTree>
    <p:extLst>
      <p:ext uri="{BB962C8B-B14F-4D97-AF65-F5344CB8AC3E}">
        <p14:creationId xmlns:p14="http://schemas.microsoft.com/office/powerpoint/2010/main" val="3236169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 y="18606"/>
            <a:ext cx="9116568" cy="1124394"/>
          </a:xfrm>
        </p:spPr>
        <p:txBody>
          <a:bodyPr>
            <a:normAutofit/>
          </a:bodyPr>
          <a:lstStyle/>
          <a:p>
            <a:pPr algn="ctr"/>
            <a:r>
              <a:rPr lang="sr-Latn-ME" i="1" dirty="0"/>
              <a:t>Podnošenje </a:t>
            </a:r>
            <a:r>
              <a:rPr lang="sr-Latn-ME" i="1" dirty="0" smtClean="0"/>
              <a:t>prijave - Član 256</a:t>
            </a:r>
            <a:endParaRPr lang="en-US" i="1" dirty="0"/>
          </a:p>
        </p:txBody>
      </p:sp>
      <p:sp>
        <p:nvSpPr>
          <p:cNvPr id="3" name="Content Placeholder 2"/>
          <p:cNvSpPr>
            <a:spLocks noGrp="1"/>
          </p:cNvSpPr>
          <p:nvPr>
            <p:ph idx="1"/>
          </p:nvPr>
        </p:nvSpPr>
        <p:spPr>
          <a:xfrm>
            <a:off x="304800" y="1676400"/>
            <a:ext cx="6248400" cy="2743200"/>
          </a:xfrm>
        </p:spPr>
        <p:txBody>
          <a:bodyPr>
            <a:normAutofit/>
          </a:bodyPr>
          <a:lstStyle/>
          <a:p>
            <a:pPr marL="0" indent="0" algn="just">
              <a:buNone/>
            </a:pPr>
            <a:r>
              <a:rPr lang="sr-Latn-ME" dirty="0" smtClean="0"/>
              <a:t> </a:t>
            </a:r>
            <a:r>
              <a:rPr lang="sr-Latn-ME" dirty="0"/>
              <a:t>Prijava se podnosi nadležnom državnom tužiocu, pisano ili usmeno.</a:t>
            </a:r>
          </a:p>
          <a:p>
            <a:pPr marL="0" indent="0" algn="just">
              <a:buNone/>
            </a:pPr>
            <a:r>
              <a:rPr lang="sr-Latn-ME" b="1" u="sng" dirty="0" smtClean="0">
                <a:effectLst>
                  <a:outerShdw blurRad="38100" dist="38100" dir="2700000" algn="tl">
                    <a:srgbClr val="000000">
                      <a:alpha val="43137"/>
                    </a:srgbClr>
                  </a:outerShdw>
                </a:effectLst>
              </a:rPr>
              <a:t>Ako je prijava podnesena sudu, policiji ili nenadležnom državnom tužiocu, oni će prijavu primiti i odmah dostaviti nadležnom državnom tužiocu</a:t>
            </a:r>
            <a:r>
              <a:rPr lang="sr-Latn-ME" dirty="0" smtClean="0"/>
              <a:t>.</a:t>
            </a:r>
            <a:endParaRPr lang="sr-Latn-ME" dirty="0"/>
          </a:p>
        </p:txBody>
      </p:sp>
    </p:spTree>
    <p:extLst>
      <p:ext uri="{BB962C8B-B14F-4D97-AF65-F5344CB8AC3E}">
        <p14:creationId xmlns:p14="http://schemas.microsoft.com/office/powerpoint/2010/main" val="62496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sr-Latn-ME" sz="1700" b="1" dirty="0"/>
              <a:t>Ubijanje i mučenje životinja i razaranje njihovog staništa ﻿- Član 309 ﻿</a:t>
            </a:r>
            <a:endParaRPr lang="sr-Latn-ME" sz="1700" dirty="0"/>
          </a:p>
          <a:p>
            <a:pPr marL="0" indent="0" algn="just">
              <a:buNone/>
            </a:pPr>
            <a:r>
              <a:rPr lang="sr-Latn-ME" sz="1700" dirty="0" smtClean="0"/>
              <a:t>Ko </a:t>
            </a:r>
            <a:r>
              <a:rPr lang="sr-Latn-ME" sz="1700" dirty="0"/>
              <a:t>kršeći propise ubije, povrijedi ili muči životinju, kazniće se novčanom kaznom ili zatvorom do jedne godine.</a:t>
            </a:r>
          </a:p>
          <a:p>
            <a:pPr marL="0" indent="0">
              <a:buNone/>
            </a:pPr>
            <a:r>
              <a:rPr lang="sr-Latn-ME" sz="1700" dirty="0" smtClean="0"/>
              <a:t>Ko </a:t>
            </a:r>
            <a:r>
              <a:rPr lang="sr-Latn-ME" sz="1700" dirty="0"/>
              <a:t>ubija ili povređuje životinje koje pripadaju posebno zaštićenim životinjskim </a:t>
            </a:r>
            <a:r>
              <a:rPr lang="sr-Latn-ME" sz="1700" dirty="0" smtClean="0"/>
              <a:t>vrstama, kazniće </a:t>
            </a:r>
            <a:r>
              <a:rPr lang="sr-Latn-ME" sz="1700" dirty="0"/>
              <a:t>se zatvorom od šest mjeseci do pet godina. Istom kaznom kazniće se i </a:t>
            </a:r>
            <a:r>
              <a:rPr lang="sr-Latn-ME" sz="1700" b="1" i="1" dirty="0">
                <a:effectLst>
                  <a:outerShdw blurRad="38100" dist="38100" dir="2700000" algn="tl">
                    <a:srgbClr val="000000">
                      <a:alpha val="43137"/>
                    </a:srgbClr>
                  </a:outerShdw>
                </a:effectLst>
              </a:rPr>
              <a:t>ko znatno ošteti ili razori stanište životinja u okviru zaštićenog područja. </a:t>
            </a:r>
          </a:p>
          <a:p>
            <a:pPr marL="0" indent="0" algn="ctr">
              <a:buNone/>
            </a:pPr>
            <a:r>
              <a:rPr lang="sr-Latn-ME" sz="1700" b="1" dirty="0" smtClean="0"/>
              <a:t>Pustošenje </a:t>
            </a:r>
            <a:r>
              <a:rPr lang="sr-Latn-ME" sz="1700" b="1" dirty="0"/>
              <a:t>šuma- Član </a:t>
            </a:r>
            <a:r>
              <a:rPr lang="sr-Latn-ME" sz="1700" b="1" dirty="0" smtClean="0"/>
              <a:t>323</a:t>
            </a:r>
            <a:endParaRPr lang="sr-Latn-ME" sz="1700" dirty="0"/>
          </a:p>
          <a:p>
            <a:pPr marL="0" indent="0">
              <a:buNone/>
            </a:pPr>
            <a:r>
              <a:rPr lang="sr-Latn-ME" sz="1700" dirty="0" smtClean="0"/>
              <a:t>Ko protivno propisima ili naredbama nadležnih organa vrši sječu ili krčenje šume, ili ko oštećuje stabla ili na drugi način pustoši šume ili obori jedno ili više stabala u parku, drvoredu ili na drugom mjestu gdje sječa nije dozvoljena, kazniće se novčanom kaznom ili zatvorom do jedne godine. Ko djelo izvrši u</a:t>
            </a:r>
            <a:r>
              <a:rPr lang="sr-Latn-ME" sz="1700" b="1" i="1" dirty="0" smtClean="0">
                <a:effectLst>
                  <a:outerShdw blurRad="38100" dist="38100" dir="2700000" algn="tl">
                    <a:srgbClr val="000000">
                      <a:alpha val="43137"/>
                    </a:srgbClr>
                  </a:outerShdw>
                </a:effectLst>
              </a:rPr>
              <a:t> zaštitnoj šumi, nacionalnom parku ili u drugoj šumi sa posebnom namjenom, kazniće se zatvorom od tri mjeseca do tri godine.</a:t>
            </a:r>
          </a:p>
          <a:p>
            <a:pPr marL="0" indent="0" algn="ctr">
              <a:buNone/>
            </a:pPr>
            <a:r>
              <a:rPr lang="sr-Latn-ME" sz="1700" b="1" dirty="0" smtClean="0"/>
              <a:t> Šumska krađa - Član 324</a:t>
            </a:r>
            <a:endParaRPr lang="sr-Latn-ME" sz="1700" dirty="0" smtClean="0"/>
          </a:p>
          <a:p>
            <a:pPr marL="0" indent="0">
              <a:buNone/>
            </a:pPr>
            <a:r>
              <a:rPr lang="sr-Latn-ME" sz="1700" dirty="0" smtClean="0"/>
              <a:t>Ko </a:t>
            </a:r>
            <a:r>
              <a:rPr lang="sr-Latn-ME" sz="1700" dirty="0"/>
              <a:t>radi krađe obori u šumi, parku ili drvoredu jedno ili više stabala, a količina oborenog drveta je veća od jednog kubnog </a:t>
            </a:r>
            <a:r>
              <a:rPr lang="sr-Latn-ME" sz="1700" dirty="0" smtClean="0"/>
              <a:t>metra, kazniće </a:t>
            </a:r>
            <a:r>
              <a:rPr lang="sr-Latn-ME" sz="1700" dirty="0"/>
              <a:t>se novčanom kaznom i zatvorom do jedne godine.</a:t>
            </a:r>
          </a:p>
          <a:p>
            <a:pPr marL="0" indent="0">
              <a:buNone/>
            </a:pPr>
            <a:r>
              <a:rPr lang="sr-Latn-ME" sz="1700" dirty="0" smtClean="0"/>
              <a:t>Ako </a:t>
            </a:r>
            <a:r>
              <a:rPr lang="sr-Latn-ME" sz="1700" dirty="0"/>
              <a:t>je djelo učinjeno u namjeri da se oboreno drvo proda, ili ako je količina oborenog drveta veća od pet kubnih metara ili ako je djelo izvršeno u zaštitnoj šumi, nacionalnom parku ili drugoj šumi sa posebnom namjenom, učinilac će se kazniti zatvorom od tri mjeseca do tri godine i novčanom kaznom.</a:t>
            </a:r>
          </a:p>
          <a:p>
            <a:pPr marL="0" indent="0">
              <a:buNone/>
            </a:pPr>
            <a:r>
              <a:rPr lang="sr-Latn-ME" sz="1700" dirty="0" smtClean="0"/>
              <a:t>Za </a:t>
            </a:r>
            <a:r>
              <a:rPr lang="sr-Latn-ME" sz="1700" dirty="0"/>
              <a:t>pokušaj djela </a:t>
            </a:r>
            <a:r>
              <a:rPr lang="sr-Latn-ME" sz="1700" dirty="0" smtClean="0"/>
              <a:t>takođe će se kazniti.</a:t>
            </a:r>
            <a:r>
              <a:rPr lang="sr-Latn-ME" sz="1700" b="1" dirty="0"/>
              <a:t> </a:t>
            </a:r>
            <a:endParaRPr lang="sr-Latn-ME" sz="1700" dirty="0"/>
          </a:p>
        </p:txBody>
      </p:sp>
    </p:spTree>
    <p:extLst>
      <p:ext uri="{BB962C8B-B14F-4D97-AF65-F5344CB8AC3E}">
        <p14:creationId xmlns:p14="http://schemas.microsoft.com/office/powerpoint/2010/main" val="504274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gn="ctr">
              <a:buNone/>
            </a:pPr>
            <a:r>
              <a:rPr lang="sr-Latn-ME" b="1" dirty="0" smtClean="0"/>
              <a:t>Nezakonit </a:t>
            </a:r>
            <a:r>
              <a:rPr lang="sr-Latn-ME" b="1" dirty="0"/>
              <a:t>lov - Član 325</a:t>
            </a:r>
            <a:endParaRPr lang="sr-Latn-ME" dirty="0"/>
          </a:p>
          <a:p>
            <a:pPr marL="0" indent="0">
              <a:buNone/>
            </a:pPr>
            <a:r>
              <a:rPr lang="sr-Latn-ME" dirty="0" smtClean="0"/>
              <a:t>Ko </a:t>
            </a:r>
            <a:r>
              <a:rPr lang="sr-Latn-ME" dirty="0"/>
              <a:t>lovi divljač za vrijeme lovostaja </a:t>
            </a:r>
            <a:r>
              <a:rPr lang="sr-Latn-ME" b="1" i="1" dirty="0">
                <a:effectLst>
                  <a:outerShdw blurRad="38100" dist="38100" dir="2700000" algn="tl">
                    <a:srgbClr val="000000">
                      <a:alpha val="43137"/>
                    </a:srgbClr>
                  </a:outerShdw>
                </a:effectLst>
              </a:rPr>
              <a:t>ili na području gdje </a:t>
            </a:r>
            <a:r>
              <a:rPr lang="sr-Latn-ME" b="1" i="1" dirty="0" smtClean="0">
                <a:effectLst>
                  <a:outerShdw blurRad="38100" dist="38100" dir="2700000" algn="tl">
                    <a:srgbClr val="000000">
                      <a:alpha val="43137"/>
                    </a:srgbClr>
                  </a:outerShdw>
                </a:effectLst>
              </a:rPr>
              <a:t>je </a:t>
            </a:r>
            <a:r>
              <a:rPr lang="sr-Latn-ME" b="1" i="1" dirty="0">
                <a:effectLst>
                  <a:outerShdw blurRad="38100" dist="38100" dir="2700000" algn="tl">
                    <a:srgbClr val="000000">
                      <a:alpha val="43137"/>
                    </a:srgbClr>
                  </a:outerShdw>
                </a:effectLst>
              </a:rPr>
              <a:t>lov </a:t>
            </a:r>
            <a:r>
              <a:rPr lang="sr-Latn-ME" b="1" i="1" dirty="0" smtClean="0">
                <a:effectLst>
                  <a:outerShdw blurRad="38100" dist="38100" dir="2700000" algn="tl">
                    <a:srgbClr val="000000">
                      <a:alpha val="43137"/>
                    </a:srgbClr>
                  </a:outerShdw>
                </a:effectLst>
              </a:rPr>
              <a:t>zabranjen, </a:t>
            </a:r>
            <a:r>
              <a:rPr lang="sr-Latn-ME" dirty="0"/>
              <a:t>kazniće se novčanom kaznom ili zatvorom do šest mjeseci.</a:t>
            </a:r>
          </a:p>
          <a:p>
            <a:pPr marL="0" indent="0">
              <a:buNone/>
            </a:pPr>
            <a:r>
              <a:rPr lang="sr-Latn-ME" dirty="0" smtClean="0"/>
              <a:t>Ko </a:t>
            </a:r>
            <a:r>
              <a:rPr lang="sr-Latn-ME" dirty="0"/>
              <a:t>neovlašćeno lovi na tuđem lovištu i ubije ili rani divljač ili je uhvati živu, kazniće se novčanom kaznom ili zatvorom do jedne </a:t>
            </a:r>
            <a:r>
              <a:rPr lang="sr-Latn-ME" dirty="0" smtClean="0"/>
              <a:t>godine.</a:t>
            </a:r>
          </a:p>
          <a:p>
            <a:pPr marL="0" indent="0">
              <a:buNone/>
            </a:pPr>
            <a:r>
              <a:rPr lang="sr-Latn-ME" dirty="0" smtClean="0"/>
              <a:t>Ako </a:t>
            </a:r>
            <a:r>
              <a:rPr lang="sr-Latn-ME" dirty="0"/>
              <a:t>je djelo </a:t>
            </a:r>
            <a:r>
              <a:rPr lang="sr-Latn-ME" dirty="0" smtClean="0"/>
              <a:t>učinjeno </a:t>
            </a:r>
            <a:r>
              <a:rPr lang="sr-Latn-ME" dirty="0"/>
              <a:t>u odnosu na krupnu divljač, učinilac će se kazniti novčanom kaznom ili zatvorom do dvije godine</a:t>
            </a:r>
            <a:r>
              <a:rPr lang="sr-Latn-ME" dirty="0" smtClean="0"/>
              <a:t>.</a:t>
            </a:r>
          </a:p>
          <a:p>
            <a:pPr marL="0" indent="0">
              <a:buNone/>
            </a:pPr>
            <a:r>
              <a:rPr lang="sr-Latn-ME" dirty="0" smtClean="0"/>
              <a:t>Ko </a:t>
            </a:r>
            <a:r>
              <a:rPr lang="sr-Latn-ME" dirty="0"/>
              <a:t>lovi divljač čiji je lov zabranjen ili ko lovi bez posebne dozvole određenu vrstu divljači za čiji je lov potrebna takva dozvola ili ko lovi na način ili sredstvima kojima se divljač masovno uništava, kazniće se zatvorom do tri </a:t>
            </a:r>
            <a:r>
              <a:rPr lang="sr-Latn-ME" dirty="0" smtClean="0"/>
              <a:t>godine. Ulovljena </a:t>
            </a:r>
            <a:r>
              <a:rPr lang="sr-Latn-ME" dirty="0"/>
              <a:t>divljač i sredstva za lov oduzeće se</a:t>
            </a:r>
            <a:r>
              <a:rPr lang="sr-Latn-ME" dirty="0" smtClean="0"/>
              <a:t>.</a:t>
            </a:r>
          </a:p>
          <a:p>
            <a:pPr marL="0" indent="0" algn="ctr">
              <a:buNone/>
            </a:pPr>
            <a:r>
              <a:rPr lang="sr-Latn-ME" b="1" dirty="0" smtClean="0"/>
              <a:t>Nezakonit </a:t>
            </a:r>
            <a:r>
              <a:rPr lang="sr-Latn-ME" b="1" dirty="0"/>
              <a:t>ribolov- Član 326</a:t>
            </a:r>
            <a:endParaRPr lang="sr-Latn-ME" dirty="0"/>
          </a:p>
          <a:p>
            <a:pPr marL="0" indent="0">
              <a:buNone/>
            </a:pPr>
            <a:r>
              <a:rPr lang="sr-Latn-ME" dirty="0" smtClean="0"/>
              <a:t>Ko </a:t>
            </a:r>
            <a:r>
              <a:rPr lang="sr-Latn-ME" dirty="0"/>
              <a:t>lovi ribu ili druge vodene životinje za vrijeme lovostaja </a:t>
            </a:r>
            <a:r>
              <a:rPr lang="sr-Latn-ME" b="1" i="1" dirty="0">
                <a:effectLst>
                  <a:outerShdw blurRad="38100" dist="38100" dir="2700000" algn="tl">
                    <a:srgbClr val="000000">
                      <a:alpha val="43137"/>
                    </a:srgbClr>
                  </a:outerShdw>
                </a:effectLst>
              </a:rPr>
              <a:t>ili u vodama u kojima je lov zabranjen</a:t>
            </a:r>
            <a:r>
              <a:rPr lang="sr-Latn-ME" dirty="0"/>
              <a:t>, kazniće se novčanom kaznom ili zatvorom do šest mjeseci.</a:t>
            </a:r>
          </a:p>
          <a:p>
            <a:pPr marL="0" indent="0">
              <a:buNone/>
            </a:pPr>
            <a:r>
              <a:rPr lang="sr-Latn-ME" dirty="0" smtClean="0"/>
              <a:t>Ko </a:t>
            </a:r>
            <a:r>
              <a:rPr lang="sr-Latn-ME" dirty="0"/>
              <a:t>lovi ribu ili druge vodene životinje eksplozivom, električnom strujom, otrovom, sredstvima za omamljivanje ili na način štetan za razmnožavanje tih životinja ili kojim se te životinje masovno uništavaju, kazniće se zatvorom do tri </a:t>
            </a:r>
            <a:r>
              <a:rPr lang="sr-Latn-ME" dirty="0" smtClean="0"/>
              <a:t>godine. Istom kaznom kazniće </a:t>
            </a:r>
            <a:r>
              <a:rPr lang="sr-Latn-ME" dirty="0"/>
              <a:t>se i ko lovi ribu ili druge vodene životinje veće biološke vrijednosti ili u većoj količini ili pri lovu uništi veću količinu riba ili drugih vodenih </a:t>
            </a:r>
            <a:r>
              <a:rPr lang="sr-Latn-ME" dirty="0" smtClean="0"/>
              <a:t>životinja.  Ulov </a:t>
            </a:r>
            <a:r>
              <a:rPr lang="sr-Latn-ME" dirty="0"/>
              <a:t>i sredstva za ribolov oduzeće se</a:t>
            </a:r>
            <a:r>
              <a:rPr lang="sr-Latn-ME" dirty="0" smtClean="0"/>
              <a:t>.</a:t>
            </a:r>
            <a:endParaRPr lang="en-US" dirty="0"/>
          </a:p>
        </p:txBody>
      </p:sp>
    </p:spTree>
    <p:extLst>
      <p:ext uri="{BB962C8B-B14F-4D97-AF65-F5344CB8AC3E}">
        <p14:creationId xmlns:p14="http://schemas.microsoft.com/office/powerpoint/2010/main" val="3635557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7239000" cy="6705600"/>
          </a:xfrm>
        </p:spPr>
        <p:txBody>
          <a:bodyPr>
            <a:noAutofit/>
          </a:bodyPr>
          <a:lstStyle/>
          <a:p>
            <a:r>
              <a:rPr lang="sr-Latn-ME" sz="2400" dirty="0"/>
              <a:t>Državno tužilaštvo vrši poslove gonjenja učinilaca krivičnih djela za koja se goni po službenoj dužnosti i prekršaja, kao i druge poslove propisane zakonom</a:t>
            </a:r>
            <a:r>
              <a:rPr lang="sr-Latn-ME" sz="2400" dirty="0" smtClean="0"/>
              <a:t>.</a:t>
            </a:r>
          </a:p>
          <a:p>
            <a:endParaRPr lang="sr-Latn-ME" sz="2400" dirty="0"/>
          </a:p>
          <a:p>
            <a:pPr marL="0" indent="0">
              <a:buNone/>
            </a:pPr>
            <a:r>
              <a:rPr lang="sr-Latn-ME" sz="2400" dirty="0" smtClean="0"/>
              <a:t>Prekršajni </a:t>
            </a:r>
            <a:r>
              <a:rPr lang="sr-Latn-ME" sz="2400" dirty="0"/>
              <a:t>postupak može se pokrenuti na osnovu zahtjeva </a:t>
            </a:r>
            <a:r>
              <a:rPr lang="sr-Latn-ME" sz="2400" b="1" dirty="0" smtClean="0">
                <a:effectLst>
                  <a:outerShdw blurRad="38100" dist="38100" dir="2700000" algn="tl">
                    <a:srgbClr val="000000">
                      <a:alpha val="43137"/>
                    </a:srgbClr>
                  </a:outerShdw>
                </a:effectLst>
              </a:rPr>
              <a:t>ovlašćenog organa</a:t>
            </a:r>
            <a:r>
              <a:rPr lang="sr-Latn-ME" sz="2400" dirty="0" smtClean="0"/>
              <a:t>,</a:t>
            </a:r>
            <a:r>
              <a:rPr lang="sr-Latn-ME" sz="3600" dirty="0" smtClean="0"/>
              <a:t> </a:t>
            </a:r>
            <a:r>
              <a:rPr lang="sr-Latn-ME" dirty="0" smtClean="0"/>
              <a:t>oštećenog ili okrivljenog.</a:t>
            </a:r>
            <a:endParaRPr lang="sr-Latn-ME" dirty="0"/>
          </a:p>
          <a:p>
            <a:pPr marL="0" indent="0">
              <a:buNone/>
            </a:pPr>
            <a:r>
              <a:rPr lang="sr-Latn-ME" sz="2400" dirty="0" smtClean="0"/>
              <a:t>Ovlašćeni organi: </a:t>
            </a:r>
            <a:r>
              <a:rPr lang="sr-Latn-ME" sz="2400" dirty="0"/>
              <a:t>organi državne uprave, organi lokalne uprave, ovlašćeni inspektori i drugi subjekti koji vrše javna ovlašćenja, u čiju nadležnost spada neposredno izvršenje ili nadzor nad izvršenjem zakona i drugih propisa kojima su prekršaji propisani, kao i državni tužilac</a:t>
            </a:r>
            <a:r>
              <a:rPr lang="sr-Latn-ME" sz="2400" dirty="0" smtClean="0"/>
              <a:t>.</a:t>
            </a:r>
            <a:endParaRPr lang="sr-Latn-ME" sz="2400" dirty="0"/>
          </a:p>
        </p:txBody>
      </p:sp>
    </p:spTree>
    <p:extLst>
      <p:ext uri="{BB962C8B-B14F-4D97-AF65-F5344CB8AC3E}">
        <p14:creationId xmlns:p14="http://schemas.microsoft.com/office/powerpoint/2010/main" val="504274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0019754"/>
              </p:ext>
            </p:extLst>
          </p:nvPr>
        </p:nvGraphicFramePr>
        <p:xfrm>
          <a:off x="0" y="2348018"/>
          <a:ext cx="6172200" cy="2103120"/>
        </p:xfrm>
        <a:graphic>
          <a:graphicData uri="http://schemas.openxmlformats.org/drawingml/2006/table">
            <a:tbl>
              <a:tblPr firstRow="1" bandRow="1">
                <a:tableStyleId>{5C22544A-7EE6-4342-B048-85BDC9FD1C3A}</a:tableStyleId>
              </a:tblPr>
              <a:tblGrid>
                <a:gridCol w="1543050"/>
                <a:gridCol w="1543050"/>
                <a:gridCol w="1543050"/>
                <a:gridCol w="1543050"/>
              </a:tblGrid>
              <a:tr h="583204">
                <a:tc>
                  <a:txBody>
                    <a:bodyPr/>
                    <a:lstStyle/>
                    <a:p>
                      <a:r>
                        <a:rPr lang="sr-Latn-ME" dirty="0" smtClean="0"/>
                        <a:t>KD</a:t>
                      </a:r>
                      <a:endParaRPr lang="sr-Latn-ME" dirty="0"/>
                    </a:p>
                  </a:txBody>
                  <a:tcPr/>
                </a:tc>
                <a:tc>
                  <a:txBody>
                    <a:bodyPr/>
                    <a:lstStyle/>
                    <a:p>
                      <a:r>
                        <a:rPr lang="sr-Latn-ME" dirty="0" smtClean="0"/>
                        <a:t>Broj prijava</a:t>
                      </a:r>
                      <a:endParaRPr lang="sr-Latn-ME" dirty="0"/>
                    </a:p>
                  </a:txBody>
                  <a:tcPr/>
                </a:tc>
                <a:tc>
                  <a:txBody>
                    <a:bodyPr/>
                    <a:lstStyle/>
                    <a:p>
                      <a:r>
                        <a:rPr lang="sr-Latn-ME" dirty="0" smtClean="0"/>
                        <a:t>Odbačene</a:t>
                      </a:r>
                      <a:endParaRPr lang="sr-Latn-ME" dirty="0"/>
                    </a:p>
                  </a:txBody>
                  <a:tcPr/>
                </a:tc>
                <a:tc>
                  <a:txBody>
                    <a:bodyPr/>
                    <a:lstStyle/>
                    <a:p>
                      <a:r>
                        <a:rPr lang="sr-Latn-ME" dirty="0" smtClean="0"/>
                        <a:t>Pokrenut postupak</a:t>
                      </a:r>
                      <a:endParaRPr lang="sr-Latn-ME" dirty="0"/>
                    </a:p>
                  </a:txBody>
                  <a:tcPr/>
                </a:tc>
              </a:tr>
              <a:tr h="337888">
                <a:tc>
                  <a:txBody>
                    <a:bodyPr/>
                    <a:lstStyle/>
                    <a:p>
                      <a:r>
                        <a:rPr lang="sr-Latn-ME" dirty="0" smtClean="0"/>
                        <a:t>309</a:t>
                      </a:r>
                      <a:endParaRPr lang="sr-Latn-ME" dirty="0"/>
                    </a:p>
                  </a:txBody>
                  <a:tcPr/>
                </a:tc>
                <a:tc>
                  <a:txBody>
                    <a:bodyPr/>
                    <a:lstStyle/>
                    <a:p>
                      <a:r>
                        <a:rPr lang="sr-Latn-ME" dirty="0" smtClean="0"/>
                        <a:t>47</a:t>
                      </a:r>
                      <a:endParaRPr lang="sr-Latn-ME" dirty="0"/>
                    </a:p>
                  </a:txBody>
                  <a:tcPr/>
                </a:tc>
                <a:tc>
                  <a:txBody>
                    <a:bodyPr/>
                    <a:lstStyle/>
                    <a:p>
                      <a:r>
                        <a:rPr lang="sr-Latn-ME" dirty="0" smtClean="0"/>
                        <a:t>33</a:t>
                      </a:r>
                      <a:endParaRPr lang="sr-Latn-ME" dirty="0"/>
                    </a:p>
                  </a:txBody>
                  <a:tcPr/>
                </a:tc>
                <a:tc>
                  <a:txBody>
                    <a:bodyPr/>
                    <a:lstStyle/>
                    <a:p>
                      <a:r>
                        <a:rPr lang="sr-Latn-ME" dirty="0" smtClean="0"/>
                        <a:t>14</a:t>
                      </a:r>
                      <a:endParaRPr lang="sr-Latn-ME" dirty="0"/>
                    </a:p>
                  </a:txBody>
                  <a:tcPr/>
                </a:tc>
              </a:tr>
              <a:tr h="337888">
                <a:tc>
                  <a:txBody>
                    <a:bodyPr/>
                    <a:lstStyle/>
                    <a:p>
                      <a:r>
                        <a:rPr lang="sr-Latn-ME" dirty="0" smtClean="0"/>
                        <a:t>324</a:t>
                      </a:r>
                      <a:endParaRPr lang="sr-Latn-ME" dirty="0"/>
                    </a:p>
                  </a:txBody>
                  <a:tcPr/>
                </a:tc>
                <a:tc>
                  <a:txBody>
                    <a:bodyPr/>
                    <a:lstStyle/>
                    <a:p>
                      <a:r>
                        <a:rPr lang="sr-Latn-ME" dirty="0" smtClean="0"/>
                        <a:t>731</a:t>
                      </a:r>
                      <a:endParaRPr lang="sr-Latn-ME" dirty="0"/>
                    </a:p>
                  </a:txBody>
                  <a:tcPr/>
                </a:tc>
                <a:tc>
                  <a:txBody>
                    <a:bodyPr/>
                    <a:lstStyle/>
                    <a:p>
                      <a:r>
                        <a:rPr lang="sr-Latn-ME" dirty="0" smtClean="0"/>
                        <a:t>32</a:t>
                      </a:r>
                      <a:endParaRPr lang="sr-Latn-ME" dirty="0"/>
                    </a:p>
                  </a:txBody>
                  <a:tcPr/>
                </a:tc>
                <a:tc>
                  <a:txBody>
                    <a:bodyPr/>
                    <a:lstStyle/>
                    <a:p>
                      <a:r>
                        <a:rPr lang="sr-Latn-ME" dirty="0" smtClean="0"/>
                        <a:t>407</a:t>
                      </a:r>
                      <a:endParaRPr lang="sr-Latn-ME" dirty="0"/>
                    </a:p>
                  </a:txBody>
                  <a:tcPr/>
                </a:tc>
              </a:tr>
              <a:tr h="337888">
                <a:tc>
                  <a:txBody>
                    <a:bodyPr/>
                    <a:lstStyle/>
                    <a:p>
                      <a:r>
                        <a:rPr lang="sr-Latn-ME" dirty="0" smtClean="0"/>
                        <a:t>325</a:t>
                      </a:r>
                      <a:endParaRPr lang="sr-Latn-ME" dirty="0"/>
                    </a:p>
                  </a:txBody>
                  <a:tcPr/>
                </a:tc>
                <a:tc>
                  <a:txBody>
                    <a:bodyPr/>
                    <a:lstStyle/>
                    <a:p>
                      <a:r>
                        <a:rPr lang="sr-Latn-ME" dirty="0" smtClean="0"/>
                        <a:t>56</a:t>
                      </a:r>
                      <a:endParaRPr lang="sr-Latn-ME" dirty="0"/>
                    </a:p>
                  </a:txBody>
                  <a:tcPr/>
                </a:tc>
                <a:tc>
                  <a:txBody>
                    <a:bodyPr/>
                    <a:lstStyle/>
                    <a:p>
                      <a:r>
                        <a:rPr lang="sr-Latn-ME" dirty="0" smtClean="0"/>
                        <a:t>36</a:t>
                      </a:r>
                      <a:endParaRPr lang="sr-Latn-ME" dirty="0"/>
                    </a:p>
                  </a:txBody>
                  <a:tcPr/>
                </a:tc>
                <a:tc>
                  <a:txBody>
                    <a:bodyPr/>
                    <a:lstStyle/>
                    <a:p>
                      <a:r>
                        <a:rPr lang="sr-Latn-ME" dirty="0" smtClean="0"/>
                        <a:t>20</a:t>
                      </a:r>
                      <a:endParaRPr lang="sr-Latn-ME" dirty="0"/>
                    </a:p>
                  </a:txBody>
                  <a:tcPr/>
                </a:tc>
              </a:tr>
              <a:tr h="337888">
                <a:tc>
                  <a:txBody>
                    <a:bodyPr/>
                    <a:lstStyle/>
                    <a:p>
                      <a:r>
                        <a:rPr lang="sr-Latn-ME" dirty="0" smtClean="0"/>
                        <a:t>326</a:t>
                      </a:r>
                      <a:endParaRPr lang="sr-Latn-ME" dirty="0"/>
                    </a:p>
                  </a:txBody>
                  <a:tcPr/>
                </a:tc>
                <a:tc>
                  <a:txBody>
                    <a:bodyPr/>
                    <a:lstStyle/>
                    <a:p>
                      <a:r>
                        <a:rPr lang="sr-Latn-ME" dirty="0" smtClean="0"/>
                        <a:t>192</a:t>
                      </a:r>
                      <a:endParaRPr lang="sr-Latn-ME" dirty="0"/>
                    </a:p>
                  </a:txBody>
                  <a:tcPr/>
                </a:tc>
                <a:tc>
                  <a:txBody>
                    <a:bodyPr/>
                    <a:lstStyle/>
                    <a:p>
                      <a:r>
                        <a:rPr lang="sr-Latn-ME" dirty="0" smtClean="0"/>
                        <a:t>109</a:t>
                      </a:r>
                      <a:endParaRPr lang="sr-Latn-ME" dirty="0"/>
                    </a:p>
                  </a:txBody>
                  <a:tcPr/>
                </a:tc>
                <a:tc>
                  <a:txBody>
                    <a:bodyPr/>
                    <a:lstStyle/>
                    <a:p>
                      <a:r>
                        <a:rPr lang="sr-Latn-ME" dirty="0" smtClean="0"/>
                        <a:t>83</a:t>
                      </a:r>
                      <a:endParaRPr lang="sr-Latn-ME" dirty="0"/>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817063681"/>
              </p:ext>
            </p:extLst>
          </p:nvPr>
        </p:nvGraphicFramePr>
        <p:xfrm>
          <a:off x="18069" y="4648200"/>
          <a:ext cx="6763732" cy="2103120"/>
        </p:xfrm>
        <a:graphic>
          <a:graphicData uri="http://schemas.openxmlformats.org/drawingml/2006/table">
            <a:tbl>
              <a:tblPr firstRow="1" bandRow="1">
                <a:tableStyleId>{5C22544A-7EE6-4342-B048-85BDC9FD1C3A}</a:tableStyleId>
              </a:tblPr>
              <a:tblGrid>
                <a:gridCol w="1690933"/>
                <a:gridCol w="1690933"/>
                <a:gridCol w="1690933"/>
                <a:gridCol w="1690933"/>
              </a:tblGrid>
              <a:tr h="586369">
                <a:tc>
                  <a:txBody>
                    <a:bodyPr/>
                    <a:lstStyle/>
                    <a:p>
                      <a:r>
                        <a:rPr lang="sr-Latn-ME" dirty="0" smtClean="0"/>
                        <a:t>KD</a:t>
                      </a:r>
                      <a:endParaRPr lang="sr-Latn-ME" dirty="0"/>
                    </a:p>
                  </a:txBody>
                  <a:tcPr/>
                </a:tc>
                <a:tc>
                  <a:txBody>
                    <a:bodyPr/>
                    <a:lstStyle/>
                    <a:p>
                      <a:r>
                        <a:rPr lang="sr-Latn-ME" dirty="0" smtClean="0"/>
                        <a:t>Broj predmeta</a:t>
                      </a:r>
                      <a:endParaRPr lang="sr-Latn-ME" dirty="0"/>
                    </a:p>
                  </a:txBody>
                  <a:tcPr/>
                </a:tc>
                <a:tc>
                  <a:txBody>
                    <a:bodyPr/>
                    <a:lstStyle/>
                    <a:p>
                      <a:r>
                        <a:rPr lang="sr-Latn-ME" dirty="0" smtClean="0"/>
                        <a:t>Osuđujuće</a:t>
                      </a:r>
                      <a:endParaRPr lang="sr-Latn-ME" dirty="0"/>
                    </a:p>
                  </a:txBody>
                  <a:tcPr/>
                </a:tc>
                <a:tc>
                  <a:txBody>
                    <a:bodyPr/>
                    <a:lstStyle/>
                    <a:p>
                      <a:r>
                        <a:rPr lang="sr-Latn-ME" dirty="0" smtClean="0"/>
                        <a:t>Oslobađajuće</a:t>
                      </a:r>
                      <a:endParaRPr lang="sr-Latn-ME" dirty="0"/>
                    </a:p>
                  </a:txBody>
                  <a:tcPr/>
                </a:tc>
              </a:tr>
              <a:tr h="335549">
                <a:tc>
                  <a:txBody>
                    <a:bodyPr/>
                    <a:lstStyle/>
                    <a:p>
                      <a:r>
                        <a:rPr lang="sr-Latn-ME" dirty="0" smtClean="0"/>
                        <a:t>309</a:t>
                      </a:r>
                      <a:endParaRPr lang="sr-Latn-ME" dirty="0"/>
                    </a:p>
                  </a:txBody>
                  <a:tcPr/>
                </a:tc>
                <a:tc>
                  <a:txBody>
                    <a:bodyPr/>
                    <a:lstStyle/>
                    <a:p>
                      <a:r>
                        <a:rPr lang="sr-Latn-ME" dirty="0" smtClean="0"/>
                        <a:t>29</a:t>
                      </a:r>
                      <a:endParaRPr lang="sr-Latn-ME" dirty="0"/>
                    </a:p>
                  </a:txBody>
                  <a:tcPr/>
                </a:tc>
                <a:tc>
                  <a:txBody>
                    <a:bodyPr/>
                    <a:lstStyle/>
                    <a:p>
                      <a:r>
                        <a:rPr lang="sr-Latn-ME" dirty="0" smtClean="0"/>
                        <a:t>26</a:t>
                      </a:r>
                      <a:endParaRPr lang="sr-Latn-ME" dirty="0"/>
                    </a:p>
                  </a:txBody>
                  <a:tcPr/>
                </a:tc>
                <a:tc>
                  <a:txBody>
                    <a:bodyPr/>
                    <a:lstStyle/>
                    <a:p>
                      <a:r>
                        <a:rPr lang="sr-Latn-ME" dirty="0" smtClean="0"/>
                        <a:t>3</a:t>
                      </a:r>
                      <a:endParaRPr lang="sr-Latn-ME" dirty="0"/>
                    </a:p>
                  </a:txBody>
                  <a:tcPr/>
                </a:tc>
              </a:tr>
              <a:tr h="335549">
                <a:tc>
                  <a:txBody>
                    <a:bodyPr/>
                    <a:lstStyle/>
                    <a:p>
                      <a:r>
                        <a:rPr lang="sr-Latn-ME" dirty="0" smtClean="0"/>
                        <a:t>324</a:t>
                      </a:r>
                      <a:endParaRPr lang="sr-Latn-ME" dirty="0"/>
                    </a:p>
                  </a:txBody>
                  <a:tcPr/>
                </a:tc>
                <a:tc>
                  <a:txBody>
                    <a:bodyPr/>
                    <a:lstStyle/>
                    <a:p>
                      <a:r>
                        <a:rPr lang="sr-Latn-ME" dirty="0" smtClean="0"/>
                        <a:t>712</a:t>
                      </a:r>
                      <a:endParaRPr lang="sr-Latn-ME" dirty="0"/>
                    </a:p>
                  </a:txBody>
                  <a:tcPr/>
                </a:tc>
                <a:tc>
                  <a:txBody>
                    <a:bodyPr/>
                    <a:lstStyle/>
                    <a:p>
                      <a:r>
                        <a:rPr lang="sr-Latn-ME" dirty="0" smtClean="0"/>
                        <a:t>665</a:t>
                      </a:r>
                      <a:endParaRPr lang="sr-Latn-ME" dirty="0"/>
                    </a:p>
                  </a:txBody>
                  <a:tcPr/>
                </a:tc>
                <a:tc>
                  <a:txBody>
                    <a:bodyPr/>
                    <a:lstStyle/>
                    <a:p>
                      <a:r>
                        <a:rPr lang="sr-Latn-ME" dirty="0" smtClean="0"/>
                        <a:t>47</a:t>
                      </a:r>
                      <a:endParaRPr lang="sr-Latn-ME" dirty="0"/>
                    </a:p>
                  </a:txBody>
                  <a:tcPr/>
                </a:tc>
              </a:tr>
              <a:tr h="335549">
                <a:tc>
                  <a:txBody>
                    <a:bodyPr/>
                    <a:lstStyle/>
                    <a:p>
                      <a:r>
                        <a:rPr lang="sr-Latn-ME" dirty="0" smtClean="0"/>
                        <a:t>325</a:t>
                      </a:r>
                      <a:endParaRPr lang="sr-Latn-ME" dirty="0"/>
                    </a:p>
                  </a:txBody>
                  <a:tcPr/>
                </a:tc>
                <a:tc>
                  <a:txBody>
                    <a:bodyPr/>
                    <a:lstStyle/>
                    <a:p>
                      <a:r>
                        <a:rPr lang="sr-Latn-ME" dirty="0" smtClean="0"/>
                        <a:t>43</a:t>
                      </a:r>
                      <a:endParaRPr lang="sr-Latn-ME" dirty="0"/>
                    </a:p>
                  </a:txBody>
                  <a:tcPr/>
                </a:tc>
                <a:tc>
                  <a:txBody>
                    <a:bodyPr/>
                    <a:lstStyle/>
                    <a:p>
                      <a:r>
                        <a:rPr lang="sr-Latn-ME" dirty="0" smtClean="0"/>
                        <a:t>33</a:t>
                      </a:r>
                      <a:endParaRPr lang="sr-Latn-ME" dirty="0"/>
                    </a:p>
                  </a:txBody>
                  <a:tcPr/>
                </a:tc>
                <a:tc>
                  <a:txBody>
                    <a:bodyPr/>
                    <a:lstStyle/>
                    <a:p>
                      <a:r>
                        <a:rPr lang="sr-Latn-ME" dirty="0" smtClean="0"/>
                        <a:t>10</a:t>
                      </a:r>
                      <a:endParaRPr lang="sr-Latn-ME" dirty="0"/>
                    </a:p>
                  </a:txBody>
                  <a:tcPr/>
                </a:tc>
              </a:tr>
              <a:tr h="335549">
                <a:tc>
                  <a:txBody>
                    <a:bodyPr/>
                    <a:lstStyle/>
                    <a:p>
                      <a:r>
                        <a:rPr lang="sr-Latn-ME" dirty="0" smtClean="0"/>
                        <a:t>326</a:t>
                      </a:r>
                      <a:endParaRPr lang="sr-Latn-ME" dirty="0"/>
                    </a:p>
                  </a:txBody>
                  <a:tcPr/>
                </a:tc>
                <a:tc>
                  <a:txBody>
                    <a:bodyPr/>
                    <a:lstStyle/>
                    <a:p>
                      <a:r>
                        <a:rPr lang="sr-Latn-ME" dirty="0" smtClean="0"/>
                        <a:t>161</a:t>
                      </a:r>
                      <a:endParaRPr lang="sr-Latn-ME" dirty="0"/>
                    </a:p>
                  </a:txBody>
                  <a:tcPr/>
                </a:tc>
                <a:tc>
                  <a:txBody>
                    <a:bodyPr/>
                    <a:lstStyle/>
                    <a:p>
                      <a:r>
                        <a:rPr lang="sr-Latn-ME" dirty="0" smtClean="0"/>
                        <a:t>153</a:t>
                      </a:r>
                      <a:endParaRPr lang="sr-Latn-ME" dirty="0"/>
                    </a:p>
                  </a:txBody>
                  <a:tcPr/>
                </a:tc>
                <a:tc>
                  <a:txBody>
                    <a:bodyPr/>
                    <a:lstStyle/>
                    <a:p>
                      <a:r>
                        <a:rPr lang="sr-Latn-ME" dirty="0" smtClean="0"/>
                        <a:t>8</a:t>
                      </a:r>
                      <a:endParaRPr lang="sr-Latn-ME" dirty="0"/>
                    </a:p>
                  </a:txBody>
                  <a:tcPr/>
                </a:tc>
              </a:tr>
            </a:tbl>
          </a:graphicData>
        </a:graphic>
      </p:graphicFrame>
      <p:sp>
        <p:nvSpPr>
          <p:cNvPr id="3" name="TextBox 2"/>
          <p:cNvSpPr txBox="1"/>
          <p:nvPr/>
        </p:nvSpPr>
        <p:spPr>
          <a:xfrm>
            <a:off x="6324600" y="2895600"/>
            <a:ext cx="1258678" cy="369332"/>
          </a:xfrm>
          <a:prstGeom prst="rect">
            <a:avLst/>
          </a:prstGeom>
          <a:noFill/>
        </p:spPr>
        <p:txBody>
          <a:bodyPr wrap="none" rtlCol="0">
            <a:spAutoFit/>
          </a:bodyPr>
          <a:lstStyle/>
          <a:p>
            <a:r>
              <a:rPr lang="sr-Latn-ME" b="1" dirty="0">
                <a:effectLst>
                  <a:outerShdw blurRad="38100" dist="38100" dir="2700000" algn="tl">
                    <a:srgbClr val="000000">
                      <a:alpha val="43137"/>
                    </a:srgbClr>
                  </a:outerShdw>
                </a:effectLst>
              </a:rPr>
              <a:t>T</a:t>
            </a:r>
            <a:r>
              <a:rPr lang="sr-Latn-ME" b="1" dirty="0" smtClean="0">
                <a:effectLst>
                  <a:outerShdw blurRad="38100" dist="38100" dir="2700000" algn="tl">
                    <a:srgbClr val="000000">
                      <a:alpha val="43137"/>
                    </a:srgbClr>
                  </a:outerShdw>
                </a:effectLst>
              </a:rPr>
              <a:t>užilaštva</a:t>
            </a:r>
            <a:endParaRPr lang="en-US" b="1" dirty="0">
              <a:effectLst>
                <a:outerShdw blurRad="38100" dist="38100" dir="2700000" algn="tl">
                  <a:srgbClr val="000000">
                    <a:alpha val="43137"/>
                  </a:srgbClr>
                </a:outerShdw>
              </a:effectLst>
            </a:endParaRPr>
          </a:p>
        </p:txBody>
      </p:sp>
      <p:sp>
        <p:nvSpPr>
          <p:cNvPr id="6" name="TextBox 5"/>
          <p:cNvSpPr txBox="1"/>
          <p:nvPr/>
        </p:nvSpPr>
        <p:spPr>
          <a:xfrm>
            <a:off x="6781801" y="4572000"/>
            <a:ext cx="2362199" cy="646331"/>
          </a:xfrm>
          <a:prstGeom prst="rect">
            <a:avLst/>
          </a:prstGeom>
          <a:noFill/>
        </p:spPr>
        <p:txBody>
          <a:bodyPr wrap="square" rtlCol="0">
            <a:spAutoFit/>
          </a:bodyPr>
          <a:lstStyle/>
          <a:p>
            <a:r>
              <a:rPr lang="sr-Latn-ME" b="1" dirty="0">
                <a:effectLst>
                  <a:outerShdw blurRad="38100" dist="38100" dir="2700000" algn="tl">
                    <a:srgbClr val="000000">
                      <a:alpha val="43137"/>
                    </a:srgbClr>
                  </a:outerShdw>
                </a:effectLst>
              </a:rPr>
              <a:t>Sudovi </a:t>
            </a:r>
            <a:r>
              <a:rPr lang="sr-Latn-ME" b="1" dirty="0" smtClean="0">
                <a:effectLst>
                  <a:outerShdw blurRad="38100" dist="38100" dir="2700000" algn="tl">
                    <a:srgbClr val="000000">
                      <a:alpha val="43137"/>
                    </a:srgbClr>
                  </a:outerShdw>
                </a:effectLst>
              </a:rPr>
              <a:t>po krivičnim prijavama</a:t>
            </a:r>
            <a:endParaRPr lang="en-US" b="1" dirty="0">
              <a:effectLst>
                <a:outerShdw blurRad="38100" dist="38100" dir="2700000" algn="tl">
                  <a:srgbClr val="000000">
                    <a:alpha val="43137"/>
                  </a:srgbClr>
                </a:outerShdw>
              </a:effectLst>
            </a:endParaRPr>
          </a:p>
        </p:txBody>
      </p:sp>
      <p:graphicFrame>
        <p:nvGraphicFramePr>
          <p:cNvPr id="8" name="Content Placeholder 3"/>
          <p:cNvGraphicFramePr>
            <a:graphicFrameLocks/>
          </p:cNvGraphicFramePr>
          <p:nvPr>
            <p:extLst>
              <p:ext uri="{D42A27DB-BD31-4B8C-83A1-F6EECF244321}">
                <p14:modId xmlns:p14="http://schemas.microsoft.com/office/powerpoint/2010/main" val="3043607220"/>
              </p:ext>
            </p:extLst>
          </p:nvPr>
        </p:nvGraphicFramePr>
        <p:xfrm>
          <a:off x="0" y="0"/>
          <a:ext cx="6324600" cy="2209800"/>
        </p:xfrm>
        <a:graphic>
          <a:graphicData uri="http://schemas.openxmlformats.org/drawingml/2006/table">
            <a:tbl>
              <a:tblPr firstRow="1" bandRow="1">
                <a:tableStyleId>{5C22544A-7EE6-4342-B048-85BDC9FD1C3A}</a:tableStyleId>
              </a:tblPr>
              <a:tblGrid>
                <a:gridCol w="2108200"/>
                <a:gridCol w="2108200"/>
                <a:gridCol w="2108200"/>
              </a:tblGrid>
              <a:tr h="838200">
                <a:tc>
                  <a:txBody>
                    <a:bodyPr/>
                    <a:lstStyle/>
                    <a:p>
                      <a:r>
                        <a:rPr lang="en-US" sz="1200" dirty="0" err="1" smtClean="0"/>
                        <a:t>Zakon</a:t>
                      </a:r>
                      <a:r>
                        <a:rPr lang="en-US" sz="1200" dirty="0" smtClean="0"/>
                        <a:t> o</a:t>
                      </a:r>
                      <a:endParaRPr lang="sr-Latn-ME" sz="1200" dirty="0"/>
                    </a:p>
                  </a:txBody>
                  <a:tcPr/>
                </a:tc>
                <a:tc>
                  <a:txBody>
                    <a:bodyPr/>
                    <a:lstStyle/>
                    <a:p>
                      <a:r>
                        <a:rPr lang="sr-Latn-ME" sz="1200" dirty="0" smtClean="0"/>
                        <a:t>Izdato</a:t>
                      </a:r>
                      <a:r>
                        <a:rPr lang="sr-Latn-ME" sz="1200" baseline="0" dirty="0" smtClean="0"/>
                        <a:t> pr</a:t>
                      </a:r>
                      <a:r>
                        <a:rPr lang="en-US" sz="1200" dirty="0" smtClean="0"/>
                        <a:t>e</a:t>
                      </a:r>
                      <a:r>
                        <a:rPr lang="sr-Latn-ME" sz="1200" baseline="0" dirty="0" smtClean="0"/>
                        <a:t>kršajnih naloga u ukupnom iznosu o</a:t>
                      </a:r>
                      <a:r>
                        <a:rPr lang="sr-Latn-ME" sz="1200" dirty="0" smtClean="0"/>
                        <a:t>d</a:t>
                      </a:r>
                    </a:p>
                  </a:txBody>
                  <a:tcPr/>
                </a:tc>
                <a:tc>
                  <a:txBody>
                    <a:bodyPr/>
                    <a:lstStyle/>
                    <a:p>
                      <a:r>
                        <a:rPr lang="sr-Latn-ME" sz="1200" dirty="0" smtClean="0"/>
                        <a:t>Ponij</a:t>
                      </a:r>
                      <a:r>
                        <a:rPr lang="en-US" sz="1200" dirty="0" smtClean="0"/>
                        <a:t>e</a:t>
                      </a:r>
                      <a:r>
                        <a:rPr lang="sr-Latn-ME" sz="1200" dirty="0" smtClean="0"/>
                        <a:t>to zahtj</a:t>
                      </a:r>
                      <a:r>
                        <a:rPr lang="en-US" sz="1200" dirty="0" smtClean="0"/>
                        <a:t>e</a:t>
                      </a:r>
                      <a:r>
                        <a:rPr lang="sr-Latn-ME" sz="1200" dirty="0" smtClean="0"/>
                        <a:t>va za pokr</a:t>
                      </a:r>
                      <a:r>
                        <a:rPr lang="en-US" sz="1200" dirty="0" smtClean="0"/>
                        <a:t>e</a:t>
                      </a:r>
                      <a:r>
                        <a:rPr lang="sr-Latn-ME" sz="1200" dirty="0" smtClean="0"/>
                        <a:t>tanj</a:t>
                      </a:r>
                      <a:r>
                        <a:rPr lang="en-US" sz="1200" dirty="0" smtClean="0"/>
                        <a:t>e</a:t>
                      </a:r>
                      <a:r>
                        <a:rPr lang="sr-Latn-ME" sz="1200" dirty="0" smtClean="0"/>
                        <a:t> pr</a:t>
                      </a:r>
                      <a:r>
                        <a:rPr lang="en-US" sz="1200" dirty="0" smtClean="0"/>
                        <a:t>e</a:t>
                      </a:r>
                      <a:r>
                        <a:rPr lang="sr-Latn-ME" sz="1200" dirty="0" smtClean="0"/>
                        <a:t>kršajnih postupaka</a:t>
                      </a:r>
                      <a:endParaRPr lang="sr-Latn-ME" sz="1200" dirty="0"/>
                    </a:p>
                  </a:txBody>
                  <a:tcPr/>
                </a:tc>
              </a:tr>
              <a:tr h="320040">
                <a:tc>
                  <a:txBody>
                    <a:bodyPr/>
                    <a:lstStyle/>
                    <a:p>
                      <a:r>
                        <a:rPr lang="en-US" dirty="0" err="1" smtClean="0"/>
                        <a:t>zaštiti</a:t>
                      </a:r>
                      <a:r>
                        <a:rPr lang="en-US" dirty="0" smtClean="0"/>
                        <a:t> </a:t>
                      </a:r>
                      <a:r>
                        <a:rPr lang="en-US" dirty="0" err="1" smtClean="0"/>
                        <a:t>prirode</a:t>
                      </a:r>
                      <a:endParaRPr lang="sr-Latn-ME" dirty="0"/>
                    </a:p>
                  </a:txBody>
                  <a:tcPr/>
                </a:tc>
                <a:tc>
                  <a:txBody>
                    <a:bodyPr/>
                    <a:lstStyle/>
                    <a:p>
                      <a:r>
                        <a:rPr lang="sr-Latn-ME" dirty="0" smtClean="0"/>
                        <a:t>8      2.030,00</a:t>
                      </a:r>
                      <a:r>
                        <a:rPr lang="en-US" dirty="0" smtClean="0"/>
                        <a:t>e</a:t>
                      </a:r>
                      <a:r>
                        <a:rPr lang="sr-Latn-ME" dirty="0" smtClean="0"/>
                        <a:t>ur</a:t>
                      </a:r>
                      <a:endParaRPr lang="sr-Latn-ME" dirty="0"/>
                    </a:p>
                  </a:txBody>
                  <a:tcPr/>
                </a:tc>
                <a:tc>
                  <a:txBody>
                    <a:bodyPr/>
                    <a:lstStyle/>
                    <a:p>
                      <a:r>
                        <a:rPr lang="sr-Latn-ME" dirty="0" smtClean="0"/>
                        <a:t>10</a:t>
                      </a:r>
                      <a:endParaRPr lang="sr-Latn-ME" dirty="0"/>
                    </a:p>
                  </a:txBody>
                  <a:tcPr/>
                </a:tc>
              </a:tr>
              <a:tr h="457200">
                <a:tc>
                  <a:txBody>
                    <a:bodyPr/>
                    <a:lstStyle/>
                    <a:p>
                      <a:r>
                        <a:rPr lang="en-US" dirty="0" err="1" smtClean="0"/>
                        <a:t>zaštiti</a:t>
                      </a:r>
                      <a:r>
                        <a:rPr lang="en-US" dirty="0" smtClean="0"/>
                        <a:t> </a:t>
                      </a:r>
                      <a:r>
                        <a:rPr lang="en-US" dirty="0" err="1" smtClean="0"/>
                        <a:t>dobrobiti</a:t>
                      </a:r>
                      <a:r>
                        <a:rPr lang="en-US" dirty="0" smtClean="0"/>
                        <a:t> </a:t>
                      </a:r>
                      <a:r>
                        <a:rPr lang="en-US" dirty="0" err="1" smtClean="0"/>
                        <a:t>životinja</a:t>
                      </a:r>
                      <a:endParaRPr lang="sr-Latn-ME" dirty="0"/>
                    </a:p>
                  </a:txBody>
                  <a:tcPr/>
                </a:tc>
                <a:tc>
                  <a:txBody>
                    <a:bodyPr/>
                    <a:lstStyle/>
                    <a:p>
                      <a:r>
                        <a:rPr lang="sr-Latn-ME" dirty="0" smtClean="0"/>
                        <a:t>-</a:t>
                      </a:r>
                      <a:endParaRPr lang="sr-Latn-ME" dirty="0"/>
                    </a:p>
                  </a:txBody>
                  <a:tcPr/>
                </a:tc>
                <a:tc>
                  <a:txBody>
                    <a:bodyPr/>
                    <a:lstStyle/>
                    <a:p>
                      <a:r>
                        <a:rPr lang="sr-Latn-ME" dirty="0" smtClean="0"/>
                        <a:t>-</a:t>
                      </a:r>
                      <a:endParaRPr lang="sr-Latn-ME" dirty="0"/>
                    </a:p>
                  </a:txBody>
                  <a:tcPr/>
                </a:tc>
              </a:tr>
              <a:tr h="320040">
                <a:tc>
                  <a:txBody>
                    <a:bodyPr/>
                    <a:lstStyle/>
                    <a:p>
                      <a:r>
                        <a:rPr lang="en-US" dirty="0" err="1" smtClean="0"/>
                        <a:t>divljači</a:t>
                      </a:r>
                      <a:r>
                        <a:rPr lang="en-US" dirty="0" smtClean="0"/>
                        <a:t> </a:t>
                      </a:r>
                      <a:r>
                        <a:rPr lang="en-US" dirty="0" err="1" smtClean="0"/>
                        <a:t>i</a:t>
                      </a:r>
                      <a:r>
                        <a:rPr lang="en-US" dirty="0" smtClean="0"/>
                        <a:t> </a:t>
                      </a:r>
                      <a:r>
                        <a:rPr lang="en-US" dirty="0" err="1" smtClean="0"/>
                        <a:t>lovstvu</a:t>
                      </a:r>
                      <a:r>
                        <a:rPr lang="en-US" dirty="0" smtClean="0"/>
                        <a:t> </a:t>
                      </a:r>
                      <a:endParaRPr lang="sr-Latn-ME" dirty="0"/>
                    </a:p>
                  </a:txBody>
                  <a:tcPr/>
                </a:tc>
                <a:tc>
                  <a:txBody>
                    <a:bodyPr/>
                    <a:lstStyle/>
                    <a:p>
                      <a:r>
                        <a:rPr lang="sr-Latn-ME" dirty="0" smtClean="0"/>
                        <a:t>11</a:t>
                      </a:r>
                      <a:r>
                        <a:rPr lang="sr-Latn-ME" baseline="0" dirty="0" smtClean="0"/>
                        <a:t>    1</a:t>
                      </a:r>
                      <a:r>
                        <a:rPr lang="sr-Latn-ME" dirty="0" smtClean="0"/>
                        <a:t>2.100,00</a:t>
                      </a:r>
                      <a:r>
                        <a:rPr lang="en-US" dirty="0" smtClean="0"/>
                        <a:t>e</a:t>
                      </a:r>
                      <a:r>
                        <a:rPr lang="sr-Latn-ME" dirty="0" smtClean="0"/>
                        <a:t>ur</a:t>
                      </a:r>
                      <a:endParaRPr lang="sr-Latn-ME" dirty="0"/>
                    </a:p>
                  </a:txBody>
                  <a:tcPr/>
                </a:tc>
                <a:tc>
                  <a:txBody>
                    <a:bodyPr/>
                    <a:lstStyle/>
                    <a:p>
                      <a:r>
                        <a:rPr lang="sr-Latn-ME" dirty="0" smtClean="0"/>
                        <a:t>38</a:t>
                      </a:r>
                      <a:endParaRPr lang="sr-Latn-ME" dirty="0"/>
                    </a:p>
                  </a:txBody>
                  <a:tcPr/>
                </a:tc>
              </a:tr>
            </a:tbl>
          </a:graphicData>
        </a:graphic>
      </p:graphicFrame>
      <p:sp>
        <p:nvSpPr>
          <p:cNvPr id="9" name="TextBox 8"/>
          <p:cNvSpPr txBox="1"/>
          <p:nvPr/>
        </p:nvSpPr>
        <p:spPr>
          <a:xfrm>
            <a:off x="6553199" y="228600"/>
            <a:ext cx="2590801"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Inspekcijsk</a:t>
            </a:r>
            <a:r>
              <a:rPr lang="sr-Latn-ME" sz="2000" b="1" dirty="0" smtClean="0">
                <a:effectLst>
                  <a:outerShdw blurRad="38100" dist="38100" dir="2700000" algn="tl">
                    <a:srgbClr val="000000">
                      <a:alpha val="43137"/>
                    </a:srgbClr>
                  </a:outerShdw>
                </a:effectLst>
              </a:rPr>
              <a:t>e </a:t>
            </a:r>
            <a:r>
              <a:rPr lang="en-US" sz="2000" b="1" dirty="0" err="1" smtClean="0">
                <a:effectLst>
                  <a:outerShdw blurRad="38100" dist="38100" dir="2700000" algn="tl">
                    <a:srgbClr val="000000">
                      <a:alpha val="43137"/>
                    </a:srgbClr>
                  </a:outerShdw>
                </a:effectLst>
              </a:rPr>
              <a:t>služb</a:t>
            </a:r>
            <a:r>
              <a:rPr lang="sr-Latn-ME" sz="2000" b="1" dirty="0" smtClean="0">
                <a:effectLst>
                  <a:outerShdw blurRad="38100" dist="38100" dir="2700000" algn="tl">
                    <a:srgbClr val="000000">
                      <a:alpha val="43137"/>
                    </a:srgbClr>
                  </a:outerShdw>
                </a:effectLst>
              </a:rPr>
              <a:t>e</a:t>
            </a:r>
            <a:endParaRPr lang="sr-Latn-ME" sz="2000" b="1" dirty="0">
              <a:effectLst>
                <a:outerShdw blurRad="38100" dist="38100" dir="2700000" algn="tl">
                  <a:srgbClr val="000000">
                    <a:alpha val="43137"/>
                  </a:srgbClr>
                </a:outerShdw>
              </a:effectLst>
            </a:endParaRPr>
          </a:p>
        </p:txBody>
      </p:sp>
      <p:sp>
        <p:nvSpPr>
          <p:cNvPr id="10" name="TextBox 9"/>
          <p:cNvSpPr txBox="1"/>
          <p:nvPr/>
        </p:nvSpPr>
        <p:spPr>
          <a:xfrm>
            <a:off x="7413056" y="6477000"/>
            <a:ext cx="1578545" cy="369332"/>
          </a:xfrm>
          <a:prstGeom prst="rect">
            <a:avLst/>
          </a:prstGeom>
          <a:noFill/>
        </p:spPr>
        <p:txBody>
          <a:bodyPr wrap="square" rtlCol="0">
            <a:spAutoFit/>
          </a:bodyPr>
          <a:lstStyle/>
          <a:p>
            <a:r>
              <a:rPr lang="sr-Latn-ME" u="sng" dirty="0" smtClean="0"/>
              <a:t>2013-2018</a:t>
            </a:r>
            <a:endParaRPr lang="en-US" u="sng" dirty="0"/>
          </a:p>
        </p:txBody>
      </p:sp>
      <p:graphicFrame>
        <p:nvGraphicFramePr>
          <p:cNvPr id="12" name="Table 11"/>
          <p:cNvGraphicFramePr>
            <a:graphicFrameLocks noGrp="1"/>
          </p:cNvGraphicFramePr>
          <p:nvPr>
            <p:extLst>
              <p:ext uri="{D42A27DB-BD31-4B8C-83A1-F6EECF244321}">
                <p14:modId xmlns:p14="http://schemas.microsoft.com/office/powerpoint/2010/main" val="954041300"/>
              </p:ext>
            </p:extLst>
          </p:nvPr>
        </p:nvGraphicFramePr>
        <p:xfrm>
          <a:off x="6371200" y="818676"/>
          <a:ext cx="2722524" cy="1371600"/>
        </p:xfrm>
        <a:graphic>
          <a:graphicData uri="http://schemas.openxmlformats.org/drawingml/2006/table">
            <a:tbl>
              <a:tblPr firstRow="1" bandRow="1">
                <a:tableStyleId>{5C22544A-7EE6-4342-B048-85BDC9FD1C3A}</a:tableStyleId>
              </a:tblPr>
              <a:tblGrid>
                <a:gridCol w="1361262"/>
                <a:gridCol w="1361262"/>
              </a:tblGrid>
              <a:tr h="439424">
                <a:tc>
                  <a:txBody>
                    <a:bodyPr/>
                    <a:lstStyle/>
                    <a:p>
                      <a:r>
                        <a:rPr lang="sr-Latn-ME" dirty="0" smtClean="0"/>
                        <a:t>KD</a:t>
                      </a:r>
                      <a:endParaRPr lang="sr-Latn-ME" dirty="0"/>
                    </a:p>
                  </a:txBody>
                  <a:tcPr/>
                </a:tc>
                <a:tc>
                  <a:txBody>
                    <a:bodyPr/>
                    <a:lstStyle/>
                    <a:p>
                      <a:r>
                        <a:rPr lang="sr-Latn-ME" dirty="0" smtClean="0"/>
                        <a:t>Broj prijava</a:t>
                      </a:r>
                      <a:endParaRPr lang="sr-Latn-ME" dirty="0"/>
                    </a:p>
                  </a:txBody>
                  <a:tcPr/>
                </a:tc>
              </a:tr>
              <a:tr h="275588">
                <a:tc>
                  <a:txBody>
                    <a:bodyPr/>
                    <a:lstStyle/>
                    <a:p>
                      <a:r>
                        <a:rPr lang="sr-Latn-ME" dirty="0" smtClean="0"/>
                        <a:t>309</a:t>
                      </a:r>
                      <a:endParaRPr lang="sr-Latn-ME" dirty="0"/>
                    </a:p>
                  </a:txBody>
                  <a:tcPr/>
                </a:tc>
                <a:tc>
                  <a:txBody>
                    <a:bodyPr/>
                    <a:lstStyle/>
                    <a:p>
                      <a:r>
                        <a:rPr lang="sr-Latn-ME" dirty="0" smtClean="0"/>
                        <a:t>3</a:t>
                      </a:r>
                      <a:endParaRPr lang="sr-Latn-ME" dirty="0"/>
                    </a:p>
                  </a:txBody>
                  <a:tcPr/>
                </a:tc>
              </a:tr>
              <a:tr h="275588">
                <a:tc>
                  <a:txBody>
                    <a:bodyPr/>
                    <a:lstStyle/>
                    <a:p>
                      <a:r>
                        <a:rPr lang="sr-Latn-ME" dirty="0" smtClean="0"/>
                        <a:t>325</a:t>
                      </a:r>
                      <a:endParaRPr lang="sr-Latn-ME" dirty="0"/>
                    </a:p>
                  </a:txBody>
                  <a:tcPr/>
                </a:tc>
                <a:tc>
                  <a:txBody>
                    <a:bodyPr/>
                    <a:lstStyle/>
                    <a:p>
                      <a:r>
                        <a:rPr lang="sr-Latn-ME" dirty="0" smtClean="0"/>
                        <a:t>14</a:t>
                      </a:r>
                      <a:endParaRPr lang="sr-Latn-ME" dirty="0"/>
                    </a:p>
                  </a:txBody>
                  <a:tcPr/>
                </a:tc>
              </a:tr>
            </a:tbl>
          </a:graphicData>
        </a:graphic>
      </p:graphicFrame>
    </p:spTree>
    <p:extLst>
      <p:ext uri="{BB962C8B-B14F-4D97-AF65-F5344CB8AC3E}">
        <p14:creationId xmlns:p14="http://schemas.microsoft.com/office/powerpoint/2010/main" val="624968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347713" cy="1320800"/>
          </a:xfrm>
        </p:spPr>
        <p:txBody>
          <a:bodyPr>
            <a:normAutofit/>
          </a:bodyPr>
          <a:lstStyle/>
          <a:p>
            <a:r>
              <a:rPr lang="sr-Latn-ME" dirty="0"/>
              <a:t>Pozitivni primjeri iz prakse</a:t>
            </a:r>
            <a:endParaRPr lang="en-US" dirty="0"/>
          </a:p>
        </p:txBody>
      </p:sp>
      <p:sp>
        <p:nvSpPr>
          <p:cNvPr id="7" name="Content Placeholder 6"/>
          <p:cNvSpPr>
            <a:spLocks noGrp="1"/>
          </p:cNvSpPr>
          <p:nvPr>
            <p:ph idx="1"/>
          </p:nvPr>
        </p:nvSpPr>
        <p:spPr>
          <a:xfrm>
            <a:off x="762000" y="1371600"/>
            <a:ext cx="6347714" cy="3880773"/>
          </a:xfrm>
        </p:spPr>
        <p:txBody>
          <a:bodyPr/>
          <a:lstStyle/>
          <a:p>
            <a:r>
              <a:rPr lang="en-US" dirty="0" err="1"/>
              <a:t>Željko</a:t>
            </a:r>
            <a:r>
              <a:rPr lang="en-US" dirty="0"/>
              <a:t> </a:t>
            </a:r>
            <a:r>
              <a:rPr lang="en-US" dirty="0" err="1" smtClean="0"/>
              <a:t>Vuković</a:t>
            </a:r>
            <a:r>
              <a:rPr lang="sr-Latn-ME" dirty="0" smtClean="0"/>
              <a:t> (</a:t>
            </a:r>
            <a:r>
              <a:rPr lang="en-US" dirty="0" err="1" smtClean="0"/>
              <a:t>Viši</a:t>
            </a:r>
            <a:r>
              <a:rPr lang="en-US" dirty="0" smtClean="0"/>
              <a:t> </a:t>
            </a:r>
            <a:r>
              <a:rPr lang="en-US" dirty="0" err="1"/>
              <a:t>inspektor</a:t>
            </a:r>
            <a:r>
              <a:rPr lang="en-US" dirty="0"/>
              <a:t> </a:t>
            </a:r>
            <a:r>
              <a:rPr lang="en-US" dirty="0" err="1"/>
              <a:t>zaštite</a:t>
            </a:r>
            <a:r>
              <a:rPr lang="en-US" dirty="0"/>
              <a:t> </a:t>
            </a:r>
            <a:r>
              <a:rPr lang="en-US" dirty="0" err="1"/>
              <a:t>prirode</a:t>
            </a:r>
            <a:r>
              <a:rPr lang="en-US" dirty="0"/>
              <a:t> </a:t>
            </a:r>
            <a:r>
              <a:rPr lang="sr-Latn-ME" dirty="0" smtClean="0"/>
              <a:t>u</a:t>
            </a:r>
            <a:r>
              <a:rPr lang="az-Cyrl-AZ" dirty="0" smtClean="0"/>
              <a:t> </a:t>
            </a:r>
            <a:r>
              <a:rPr lang="en-US" dirty="0" err="1" smtClean="0"/>
              <a:t>Državn</a:t>
            </a:r>
            <a:r>
              <a:rPr lang="sr-Latn-ME" dirty="0" smtClean="0"/>
              <a:t>om</a:t>
            </a:r>
            <a:r>
              <a:rPr lang="en-US" dirty="0" smtClean="0"/>
              <a:t> </a:t>
            </a:r>
            <a:r>
              <a:rPr lang="en-US" dirty="0" err="1" smtClean="0"/>
              <a:t>Inspektorat</a:t>
            </a:r>
            <a:r>
              <a:rPr lang="sr-Latn-ME" dirty="0" smtClean="0"/>
              <a:t>u HR; Glavni </a:t>
            </a:r>
            <a:r>
              <a:rPr lang="en-US" dirty="0" err="1" smtClean="0"/>
              <a:t>inspektor</a:t>
            </a:r>
            <a:r>
              <a:rPr lang="en-US" dirty="0" smtClean="0"/>
              <a:t> </a:t>
            </a:r>
            <a:r>
              <a:rPr lang="en-US" dirty="0" err="1"/>
              <a:t>zaštite</a:t>
            </a:r>
            <a:r>
              <a:rPr lang="en-US" dirty="0"/>
              <a:t> </a:t>
            </a:r>
            <a:r>
              <a:rPr lang="en-US" dirty="0" err="1"/>
              <a:t>prirode</a:t>
            </a:r>
            <a:r>
              <a:rPr lang="sr-Latn-ME" dirty="0" smtClean="0"/>
              <a:t> </a:t>
            </a:r>
            <a:r>
              <a:rPr lang="en-US" dirty="0" err="1"/>
              <a:t>Ministarstvo</a:t>
            </a:r>
            <a:r>
              <a:rPr lang="en-US" dirty="0"/>
              <a:t> </a:t>
            </a:r>
            <a:r>
              <a:rPr lang="en-US" dirty="0" err="1"/>
              <a:t>zaštite</a:t>
            </a:r>
            <a:r>
              <a:rPr lang="en-US" dirty="0"/>
              <a:t> </a:t>
            </a:r>
            <a:r>
              <a:rPr lang="en-US" dirty="0" err="1"/>
              <a:t>okoliša</a:t>
            </a:r>
            <a:r>
              <a:rPr lang="en-US" dirty="0"/>
              <a:t> </a:t>
            </a:r>
            <a:r>
              <a:rPr lang="en-US" dirty="0" err="1"/>
              <a:t>i</a:t>
            </a:r>
            <a:r>
              <a:rPr lang="en-US" dirty="0"/>
              <a:t> </a:t>
            </a:r>
            <a:r>
              <a:rPr lang="en-US" dirty="0" err="1" smtClean="0"/>
              <a:t>energetike</a:t>
            </a:r>
            <a:r>
              <a:rPr lang="sr-Latn-ME" dirty="0" smtClean="0"/>
              <a:t>)</a:t>
            </a:r>
          </a:p>
          <a:p>
            <a:pPr marL="0" indent="0">
              <a:buNone/>
            </a:pPr>
            <a:r>
              <a:rPr lang="sr-Latn-ME" dirty="0">
                <a:hlinkClick r:id="rId2"/>
              </a:rPr>
              <a:t>https://</a:t>
            </a:r>
            <a:r>
              <a:rPr lang="sr-Latn-ME" dirty="0" smtClean="0">
                <a:hlinkClick r:id="rId2"/>
              </a:rPr>
              <a:t>www.vijesti.me/tv/131736/zeljko-je-strah-i-trepet-za-krivolovce-u-hrvatskoj-veliki-novac-je-u-igri?fbclid=IwAR3l0k61PxQ7KcuZqpjzbq_q8GSJMo0kPorewa_QV3zvEytAeBmBwlzD4RE</a:t>
            </a:r>
            <a:endParaRPr lang="sr-Latn-ME" dirty="0" smtClean="0"/>
          </a:p>
          <a:p>
            <a:pPr marL="0" indent="0">
              <a:buNone/>
            </a:pPr>
            <a:endParaRPr lang="sr-Latn-ME" dirty="0"/>
          </a:p>
          <a:p>
            <a:endParaRPr lang="en-US" dirty="0"/>
          </a:p>
          <a:p>
            <a:endParaRPr lang="en-US" dirty="0"/>
          </a:p>
        </p:txBody>
      </p:sp>
    </p:spTree>
    <p:extLst>
      <p:ext uri="{BB962C8B-B14F-4D97-AF65-F5344CB8AC3E}">
        <p14:creationId xmlns:p14="http://schemas.microsoft.com/office/powerpoint/2010/main" val="89855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287"/>
            <a:ext cx="9136930" cy="6879570"/>
          </a:xfrm>
        </p:spPr>
      </p:pic>
    </p:spTree>
    <p:extLst>
      <p:ext uri="{BB962C8B-B14F-4D97-AF65-F5344CB8AC3E}">
        <p14:creationId xmlns:p14="http://schemas.microsoft.com/office/powerpoint/2010/main" val="418945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sr-Latn-ME" dirty="0" smtClean="0"/>
              <a:t>Korisni propisi 1</a:t>
            </a:r>
            <a:endParaRPr lang="sr-Latn-ME" dirty="0"/>
          </a:p>
        </p:txBody>
      </p:sp>
      <p:sp>
        <p:nvSpPr>
          <p:cNvPr id="3" name="Content Placeholder 2"/>
          <p:cNvSpPr>
            <a:spLocks noGrp="1"/>
          </p:cNvSpPr>
          <p:nvPr>
            <p:ph idx="1"/>
          </p:nvPr>
        </p:nvSpPr>
        <p:spPr>
          <a:xfrm>
            <a:off x="0" y="685800"/>
            <a:ext cx="7924800" cy="6172200"/>
          </a:xfrm>
        </p:spPr>
        <p:txBody>
          <a:bodyPr>
            <a:noAutofit/>
          </a:bodyPr>
          <a:lstStyle/>
          <a:p>
            <a:r>
              <a:rPr lang="sr-Latn-ME" sz="2400" dirty="0" smtClean="0"/>
              <a:t>Zakon </a:t>
            </a:r>
            <a:r>
              <a:rPr lang="sr-Latn-ME" sz="2400" dirty="0"/>
              <a:t>o zaštiti prirode</a:t>
            </a:r>
            <a:r>
              <a:rPr lang="sr-Latn-ME" sz="1600" dirty="0"/>
              <a:t> ("Sl. list CG", br. 54/16 i 18/19 - drugi zakon</a:t>
            </a:r>
            <a:r>
              <a:rPr lang="sr-Latn-ME" sz="1600" dirty="0" smtClean="0"/>
              <a:t>)</a:t>
            </a:r>
          </a:p>
          <a:p>
            <a:r>
              <a:rPr lang="sr-Latn-ME" sz="2400" dirty="0"/>
              <a:t>Zakon o zaštiti lica i imovine </a:t>
            </a:r>
            <a:r>
              <a:rPr lang="sr-Latn-ME" sz="1600" dirty="0"/>
              <a:t>("Sl. list CG", br. 43/18</a:t>
            </a:r>
            <a:r>
              <a:rPr lang="sr-Latn-ME" sz="1600" dirty="0" smtClean="0"/>
              <a:t>)</a:t>
            </a:r>
          </a:p>
          <a:p>
            <a:r>
              <a:rPr lang="sr-Latn-ME" sz="2400" dirty="0" smtClean="0"/>
              <a:t>Krivični zakonik Crne Gore</a:t>
            </a:r>
            <a:r>
              <a:rPr lang="sr-Latn-ME" sz="1600" dirty="0" smtClean="0"/>
              <a:t>("Sl.listRCG", br. 70/03, 13/04, 47/06 i "Sl.listCG", br. 40/08, 25/10, 32/11, 64/11-dr zakon, 40/13, 56/13, 14/15, 42/15, 58/15 - dr zakon, 44/17, 49/18, 3/20, 26/21 - ispravka, 144/21 i 145/21)</a:t>
            </a:r>
          </a:p>
          <a:p>
            <a:r>
              <a:rPr lang="sr-Latn-ME" sz="2400" dirty="0" smtClean="0"/>
              <a:t>Zakon o </a:t>
            </a:r>
            <a:r>
              <a:rPr lang="sr-Latn-ME" sz="2400" dirty="0"/>
              <a:t>nacionalnim </a:t>
            </a:r>
            <a:r>
              <a:rPr lang="sr-Latn-ME" sz="2400" dirty="0" smtClean="0"/>
              <a:t>parkovima </a:t>
            </a:r>
            <a:r>
              <a:rPr lang="sr-Latn-ME" sz="1600" dirty="0" smtClean="0"/>
              <a:t>("Sl. list CG", br. 28/14 i 39/16)</a:t>
            </a:r>
          </a:p>
          <a:p>
            <a:r>
              <a:rPr lang="sr-Latn-ME" sz="2400" dirty="0">
                <a:solidFill>
                  <a:srgbClr val="FF0000"/>
                </a:solidFill>
              </a:rPr>
              <a:t>Zakon </a:t>
            </a:r>
            <a:r>
              <a:rPr lang="sr-Latn-ME" sz="2400" dirty="0" smtClean="0">
                <a:solidFill>
                  <a:srgbClr val="FF0000"/>
                </a:solidFill>
              </a:rPr>
              <a:t>o </a:t>
            </a:r>
            <a:r>
              <a:rPr lang="sr-Latn-ME" sz="2400" dirty="0">
                <a:solidFill>
                  <a:srgbClr val="FF0000"/>
                </a:solidFill>
              </a:rPr>
              <a:t>divljači i </a:t>
            </a:r>
            <a:r>
              <a:rPr lang="sr-Latn-ME" sz="2400" dirty="0" smtClean="0">
                <a:solidFill>
                  <a:srgbClr val="FF0000"/>
                </a:solidFill>
              </a:rPr>
              <a:t>lovstvu</a:t>
            </a:r>
            <a:r>
              <a:rPr lang="sr-Latn-ME" sz="2400" dirty="0" smtClean="0"/>
              <a:t> </a:t>
            </a:r>
            <a:r>
              <a:rPr lang="sr-Latn-ME" sz="1600" dirty="0" smtClean="0"/>
              <a:t>("Sl. list CG</a:t>
            </a:r>
            <a:r>
              <a:rPr lang="sr-Latn-ME" sz="1600" dirty="0"/>
              <a:t>", br. </a:t>
            </a:r>
            <a:r>
              <a:rPr lang="sr-Latn-ME" sz="1600" dirty="0" smtClean="0"/>
              <a:t>52/08, 40/11 i 48/15)</a:t>
            </a:r>
            <a:endParaRPr lang="sr-Latn-ME" sz="1600" dirty="0"/>
          </a:p>
          <a:p>
            <a:r>
              <a:rPr lang="sr-Latn-ME" sz="2400" dirty="0" smtClean="0">
                <a:solidFill>
                  <a:srgbClr val="FF0000"/>
                </a:solidFill>
              </a:rPr>
              <a:t>Zakonik </a:t>
            </a:r>
            <a:r>
              <a:rPr lang="sr-Latn-ME" sz="2400" dirty="0">
                <a:solidFill>
                  <a:srgbClr val="FF0000"/>
                </a:solidFill>
              </a:rPr>
              <a:t>o krivičnom postupku Crne Gore</a:t>
            </a:r>
            <a:r>
              <a:rPr lang="sr-Latn-ME" sz="1600" dirty="0"/>
              <a:t>("Sl. list CG", br. </a:t>
            </a:r>
            <a:r>
              <a:rPr lang="sr-Latn-ME" sz="1600" dirty="0" smtClean="0"/>
              <a:t>57/09, 49/10, 47/14, 2/15, 35/15, 58/15, 28/18, 116/20 i 145/21 )</a:t>
            </a:r>
            <a:endParaRPr lang="sr-Latn-ME" sz="1600" dirty="0"/>
          </a:p>
          <a:p>
            <a:r>
              <a:rPr lang="sr-Latn-ME" sz="2400" dirty="0" smtClean="0">
                <a:solidFill>
                  <a:srgbClr val="FF0000"/>
                </a:solidFill>
              </a:rPr>
              <a:t>Zakon o prekršajima</a:t>
            </a:r>
            <a:r>
              <a:rPr lang="sr-Latn-ME" sz="1600" dirty="0" smtClean="0"/>
              <a:t>("</a:t>
            </a:r>
            <a:r>
              <a:rPr lang="sr-Latn-ME" sz="1600" dirty="0"/>
              <a:t>Sl. list CG", </a:t>
            </a:r>
            <a:r>
              <a:rPr lang="sr-Latn-ME" sz="1600" dirty="0" smtClean="0"/>
              <a:t>br.1/11, 6/11, 39/11, 32/14, 43/17 i 51/17 )</a:t>
            </a:r>
          </a:p>
          <a:p>
            <a:r>
              <a:rPr lang="sr-Latn-ME" sz="2400" dirty="0" smtClean="0">
                <a:solidFill>
                  <a:srgbClr val="FF0000"/>
                </a:solidFill>
              </a:rPr>
              <a:t>Zakon o državnom tužilaštvu</a:t>
            </a:r>
            <a:r>
              <a:rPr lang="sr-Latn-ME" sz="1600" dirty="0"/>
              <a:t>("Sl. list CG", br. </a:t>
            </a:r>
            <a:r>
              <a:rPr lang="sr-Latn-ME" sz="1600" dirty="0" smtClean="0"/>
              <a:t>11/15, 42/15, 80/17, 10/18, 76/20 i 59/21)</a:t>
            </a:r>
            <a:endParaRPr lang="sr-Latn-ME" sz="1600" dirty="0"/>
          </a:p>
          <a:p>
            <a:endParaRPr lang="sr-Latn-ME" sz="2000" dirty="0" smtClean="0">
              <a:solidFill>
                <a:srgbClr val="FF0000"/>
              </a:solidFill>
            </a:endParaRPr>
          </a:p>
          <a:p>
            <a:endParaRPr lang="sr-Latn-ME" sz="2000" dirty="0"/>
          </a:p>
        </p:txBody>
      </p:sp>
    </p:spTree>
    <p:extLst>
      <p:ext uri="{BB962C8B-B14F-4D97-AF65-F5344CB8AC3E}">
        <p14:creationId xmlns:p14="http://schemas.microsoft.com/office/powerpoint/2010/main" val="249038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sr-Latn-ME" dirty="0"/>
              <a:t>Korisni propisi </a:t>
            </a:r>
            <a:r>
              <a:rPr lang="sr-Latn-ME" dirty="0" smtClean="0"/>
              <a:t>2</a:t>
            </a:r>
            <a:endParaRPr lang="sr-Latn-ME" dirty="0"/>
          </a:p>
        </p:txBody>
      </p:sp>
      <p:sp>
        <p:nvSpPr>
          <p:cNvPr id="3" name="Content Placeholder 2"/>
          <p:cNvSpPr>
            <a:spLocks noGrp="1"/>
          </p:cNvSpPr>
          <p:nvPr>
            <p:ph idx="1"/>
          </p:nvPr>
        </p:nvSpPr>
        <p:spPr>
          <a:xfrm>
            <a:off x="0" y="685800"/>
            <a:ext cx="6324600" cy="6019800"/>
          </a:xfrm>
        </p:spPr>
        <p:txBody>
          <a:bodyPr>
            <a:normAutofit/>
          </a:bodyPr>
          <a:lstStyle/>
          <a:p>
            <a:pPr lvl="0"/>
            <a:r>
              <a:rPr lang="sr-Latn-ME" b="1" dirty="0" smtClean="0">
                <a:solidFill>
                  <a:srgbClr val="FF0000"/>
                </a:solidFill>
                <a:effectLst>
                  <a:outerShdw blurRad="38100" dist="38100" dir="2700000" algn="tl">
                    <a:srgbClr val="000000">
                      <a:alpha val="43137"/>
                    </a:srgbClr>
                  </a:outerShdw>
                </a:effectLst>
              </a:rPr>
              <a:t>Pravilnik </a:t>
            </a:r>
            <a:r>
              <a:rPr lang="sr-Latn-ME" b="1" dirty="0">
                <a:solidFill>
                  <a:srgbClr val="FF0000"/>
                </a:solidFill>
                <a:effectLst>
                  <a:outerShdw blurRad="38100" dist="38100" dir="2700000" algn="tl">
                    <a:srgbClr val="000000">
                      <a:alpha val="43137"/>
                    </a:srgbClr>
                  </a:outerShdw>
                </a:effectLst>
              </a:rPr>
              <a:t>o bližim uslovima koje mora da ispunjava upravljač zaštićenog prirodnog dobra </a:t>
            </a:r>
            <a:r>
              <a:rPr lang="sr-Latn-ME" dirty="0"/>
              <a:t>("Sl. list CG", br. 35/10</a:t>
            </a:r>
            <a:r>
              <a:rPr lang="sr-Latn-ME" dirty="0" smtClean="0"/>
              <a:t>)</a:t>
            </a:r>
            <a:endParaRPr lang="sr-Latn-ME" sz="1400" dirty="0" smtClean="0"/>
          </a:p>
          <a:p>
            <a:pPr lvl="0"/>
            <a:r>
              <a:rPr lang="sr-Latn-ME" b="1" dirty="0">
                <a:solidFill>
                  <a:schemeClr val="bg2">
                    <a:lumMod val="25000"/>
                  </a:schemeClr>
                </a:solidFill>
                <a:effectLst>
                  <a:outerShdw blurRad="38100" dist="38100" dir="2700000" algn="tl">
                    <a:srgbClr val="000000">
                      <a:alpha val="43137"/>
                    </a:srgbClr>
                  </a:outerShdw>
                </a:effectLst>
              </a:rPr>
              <a:t>Rješenje o standardu zanimanja nadzornik u zaštićenim područjima/nadzornica u zaštićenim područjima</a:t>
            </a:r>
            <a:r>
              <a:rPr lang="sr-Latn-ME" sz="2400" b="1" dirty="0">
                <a:solidFill>
                  <a:schemeClr val="bg2">
                    <a:lumMod val="25000"/>
                  </a:schemeClr>
                </a:solidFill>
                <a:effectLst>
                  <a:outerShdw blurRad="38100" dist="38100" dir="2700000" algn="tl">
                    <a:srgbClr val="000000">
                      <a:alpha val="43137"/>
                    </a:srgbClr>
                  </a:outerShdw>
                </a:effectLst>
              </a:rPr>
              <a:t> </a:t>
            </a:r>
            <a:r>
              <a:rPr lang="sr-Latn-ME" b="1" dirty="0">
                <a:effectLst>
                  <a:outerShdw blurRad="38100" dist="38100" dir="2700000" algn="tl">
                    <a:srgbClr val="000000">
                      <a:alpha val="43137"/>
                    </a:srgbClr>
                  </a:outerShdw>
                </a:effectLst>
              </a:rPr>
              <a:t>("Sl.list CG", br. 13/14)</a:t>
            </a:r>
            <a:endParaRPr lang="en-US" b="1" dirty="0">
              <a:effectLst>
                <a:outerShdw blurRad="38100" dist="38100" dir="2700000" algn="tl">
                  <a:srgbClr val="000000">
                    <a:alpha val="43137"/>
                  </a:srgbClr>
                </a:outerShdw>
              </a:effectLst>
            </a:endParaRPr>
          </a:p>
          <a:p>
            <a:pPr lvl="0"/>
            <a:r>
              <a:rPr lang="sr-Latn-ME" b="1" dirty="0">
                <a:effectLst>
                  <a:outerShdw blurRad="38100" dist="38100" dir="2700000" algn="tl">
                    <a:srgbClr val="000000">
                      <a:alpha val="43137"/>
                    </a:srgbClr>
                  </a:outerShdw>
                </a:effectLst>
              </a:rPr>
              <a:t>Rješenje o javno važećem programu obrazovanja za osposobljavanje za zanimanje nadzornik/ca u zaštićenim područjima ("Sl.list CG", br. 16/14</a:t>
            </a:r>
            <a:r>
              <a:rPr lang="sr-Latn-ME"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393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563562"/>
          </a:xfrm>
        </p:spPr>
        <p:txBody>
          <a:bodyPr>
            <a:normAutofit fontScale="90000"/>
          </a:bodyPr>
          <a:lstStyle/>
          <a:p>
            <a:r>
              <a:rPr lang="sr-Latn-ME" dirty="0" smtClean="0"/>
              <a:t>Interni propisi JPNPCG </a:t>
            </a:r>
            <a:endParaRPr lang="en-US" dirty="0"/>
          </a:p>
        </p:txBody>
      </p:sp>
      <p:sp>
        <p:nvSpPr>
          <p:cNvPr id="3" name="Content Placeholder 2"/>
          <p:cNvSpPr>
            <a:spLocks noGrp="1"/>
          </p:cNvSpPr>
          <p:nvPr>
            <p:ph idx="1"/>
          </p:nvPr>
        </p:nvSpPr>
        <p:spPr>
          <a:xfrm>
            <a:off x="0" y="762000"/>
            <a:ext cx="9144000" cy="6096000"/>
          </a:xfrm>
        </p:spPr>
        <p:txBody>
          <a:bodyPr>
            <a:noAutofit/>
          </a:bodyPr>
          <a:lstStyle/>
          <a:p>
            <a:pPr lvl="0"/>
            <a:r>
              <a:rPr lang="sr-Latn-ME" sz="2400" dirty="0"/>
              <a:t>Statut Javnog preduzeća za nacionalne parkove Crne Gore </a:t>
            </a:r>
            <a:r>
              <a:rPr lang="sr-Latn-ME" dirty="0"/>
              <a:t>(br. 01-689 od 07.06.2011. godine)</a:t>
            </a:r>
            <a:r>
              <a:rPr lang="sr-Latn-ME" sz="1400" dirty="0"/>
              <a:t> </a:t>
            </a:r>
            <a:r>
              <a:rPr lang="sr-Latn-ME" sz="2400" dirty="0"/>
              <a:t>i Odluke o izmjenama </a:t>
            </a:r>
            <a:r>
              <a:rPr lang="sr-Latn-ME" dirty="0"/>
              <a:t>(broj 01-737 od 26.03.2021. i broj 01-1098 od 29.04.2021. godine)</a:t>
            </a:r>
            <a:endParaRPr lang="en-US" dirty="0"/>
          </a:p>
          <a:p>
            <a:pPr lvl="0"/>
            <a:r>
              <a:rPr lang="sr-Latn-ME" sz="2400" dirty="0"/>
              <a:t>Pravilnik o unutršanjoj organizaciji i sistematizaciji radnih mjesta u Javnom preduzeću za nacionalne parkove Crne Gore (broj 01-746 od 26.03.2021.godine)</a:t>
            </a:r>
            <a:r>
              <a:rPr lang="sr-Latn-ME" dirty="0"/>
              <a:t> </a:t>
            </a:r>
            <a:r>
              <a:rPr lang="sr-Latn-ME" sz="2400" dirty="0"/>
              <a:t>i Odluke o izmjenama i dopunama i dopuni </a:t>
            </a:r>
            <a:r>
              <a:rPr lang="sr-Latn-ME" dirty="0"/>
              <a:t>(broj 01-939 od 15.04.2021. i broj 01-1714 od 14.06.2021. godine)</a:t>
            </a:r>
            <a:endParaRPr lang="en-US" dirty="0"/>
          </a:p>
          <a:p>
            <a:pPr lvl="0"/>
            <a:r>
              <a:rPr lang="sr-Latn-ME" sz="2400" dirty="0"/>
              <a:t>Kolektivni Ugovor Javnog preduzeća za nacionalne parkove Crne Gore </a:t>
            </a:r>
            <a:r>
              <a:rPr lang="sr-Latn-ME" dirty="0"/>
              <a:t>(broj 01-963 od 26.07.2011.godine)</a:t>
            </a:r>
            <a:endParaRPr lang="en-US" dirty="0"/>
          </a:p>
          <a:p>
            <a:pPr lvl="0"/>
            <a:r>
              <a:rPr lang="sr-Latn-ME" sz="2400" dirty="0"/>
              <a:t>Pravilnik o procedurama zapošljavanja, obliku i načinu provjere sposobnosti i kriterijumima za izbor kandidata za radna mjesta u Javnom preduzeću za nacionalne parkove Crne Gore </a:t>
            </a:r>
            <a:r>
              <a:rPr lang="sr-Latn-ME" dirty="0"/>
              <a:t>(broj 01-705 od 20.03.2018. godine)</a:t>
            </a:r>
            <a:endParaRPr lang="en-US" dirty="0"/>
          </a:p>
          <a:p>
            <a:pPr lvl="0"/>
            <a:r>
              <a:rPr lang="sr-Latn-ME" sz="2400" dirty="0"/>
              <a:t>Pravilnik o etičkom i poslovnom postupanju zaposlenih </a:t>
            </a:r>
            <a:r>
              <a:rPr lang="sr-Latn-ME" dirty="0"/>
              <a:t>(broj 03-436 od 03.03.2016. godine</a:t>
            </a:r>
            <a:r>
              <a:rPr lang="sr-Latn-ME" dirty="0" smtClean="0"/>
              <a:t>)</a:t>
            </a:r>
            <a:endParaRPr lang="en-US" dirty="0"/>
          </a:p>
        </p:txBody>
      </p:sp>
    </p:spTree>
    <p:extLst>
      <p:ext uri="{BB962C8B-B14F-4D97-AF65-F5344CB8AC3E}">
        <p14:creationId xmlns:p14="http://schemas.microsoft.com/office/powerpoint/2010/main" val="207118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563562"/>
          </a:xfrm>
        </p:spPr>
        <p:txBody>
          <a:bodyPr>
            <a:normAutofit fontScale="90000"/>
          </a:bodyPr>
          <a:lstStyle/>
          <a:p>
            <a:r>
              <a:rPr lang="sr-Latn-ME" dirty="0" smtClean="0"/>
              <a:t>Interni propisi JPNPCG </a:t>
            </a:r>
            <a:endParaRPr lang="en-US" dirty="0"/>
          </a:p>
        </p:txBody>
      </p:sp>
      <p:sp>
        <p:nvSpPr>
          <p:cNvPr id="3" name="Content Placeholder 2"/>
          <p:cNvSpPr>
            <a:spLocks noGrp="1"/>
          </p:cNvSpPr>
          <p:nvPr>
            <p:ph idx="1"/>
          </p:nvPr>
        </p:nvSpPr>
        <p:spPr>
          <a:xfrm>
            <a:off x="0" y="838200"/>
            <a:ext cx="7391400" cy="6019800"/>
          </a:xfrm>
        </p:spPr>
        <p:txBody>
          <a:bodyPr>
            <a:normAutofit/>
          </a:bodyPr>
          <a:lstStyle/>
          <a:p>
            <a:pPr lvl="0"/>
            <a:r>
              <a:rPr lang="sr-Latn-ME" sz="2000" dirty="0" smtClean="0">
                <a:effectLst>
                  <a:outerShdw blurRad="38100" dist="38100" dir="2700000" algn="tl">
                    <a:srgbClr val="000000">
                      <a:alpha val="43137"/>
                    </a:srgbClr>
                  </a:outerShdw>
                </a:effectLst>
              </a:rPr>
              <a:t>Kodeks </a:t>
            </a:r>
            <a:r>
              <a:rPr lang="sr-Latn-ME" sz="2000" dirty="0">
                <a:effectLst>
                  <a:outerShdw blurRad="38100" dist="38100" dir="2700000" algn="tl">
                    <a:srgbClr val="000000">
                      <a:alpha val="43137"/>
                    </a:srgbClr>
                  </a:outerShdw>
                </a:effectLst>
              </a:rPr>
              <a:t>o ponašanju zaposlenih u službama zaštite nacionalnih parkva Skadarsko jezero, Lovćen, Biogradska gora, Durmitor i Prokletije </a:t>
            </a:r>
            <a:r>
              <a:rPr lang="sr-Latn-ME" dirty="0"/>
              <a:t>(broj 01-421 od 04.03.2014. godine)</a:t>
            </a:r>
            <a:endParaRPr lang="en-US" dirty="0"/>
          </a:p>
          <a:p>
            <a:pPr lvl="0"/>
            <a:r>
              <a:rPr lang="sr-Latn-ME" sz="2000" dirty="0"/>
              <a:t>Odluka o usvajanju Pravilnika o zaštiti i zdravlju na radu </a:t>
            </a:r>
            <a:r>
              <a:rPr lang="sr-Latn-ME" dirty="0"/>
              <a:t>(broj 01-3267/1 od 02.11.2021. godine)</a:t>
            </a:r>
            <a:endParaRPr lang="en-US" dirty="0"/>
          </a:p>
          <a:p>
            <a:pPr lvl="0"/>
            <a:r>
              <a:rPr lang="sr-Latn-ME" sz="2000" dirty="0"/>
              <a:t>Odluka o usvajanju Programa o osposobljavanju zaposlenih za bezbjedan </a:t>
            </a:r>
            <a:r>
              <a:rPr lang="sr-Latn-ME" sz="2800" dirty="0"/>
              <a:t>rad </a:t>
            </a:r>
            <a:r>
              <a:rPr lang="sr-Latn-ME" dirty="0"/>
              <a:t>(broj 01-3268/1 od 02.11.2021. godine)</a:t>
            </a:r>
            <a:endParaRPr lang="en-US" dirty="0"/>
          </a:p>
          <a:p>
            <a:pPr lvl="0"/>
            <a:r>
              <a:rPr lang="sr-Latn-ME" sz="2000" dirty="0"/>
              <a:t>Pravilnik o testiranju zaposlenih na prisustvo alkohola, narkotika i drugih sredstava zavisnosti za vrijeme rada</a:t>
            </a:r>
            <a:r>
              <a:rPr lang="sr-Latn-ME" sz="2800" dirty="0"/>
              <a:t> </a:t>
            </a:r>
            <a:r>
              <a:rPr lang="sr-Latn-ME" dirty="0"/>
              <a:t>(broj 01-740 od 26.03.2021.godine)</a:t>
            </a:r>
            <a:endParaRPr lang="en-US" dirty="0"/>
          </a:p>
          <a:p>
            <a:pPr lvl="0"/>
            <a:r>
              <a:rPr lang="sr-Latn-ME" sz="2000" dirty="0">
                <a:effectLst>
                  <a:outerShdw blurRad="38100" dist="38100" dir="2700000" algn="tl">
                    <a:srgbClr val="000000">
                      <a:alpha val="43137"/>
                    </a:srgbClr>
                  </a:outerShdw>
                </a:effectLst>
              </a:rPr>
              <a:t>Pravilnik o unutrašnjem redu u Nacionalnim parkovima "Biogradska Gora", "Durmitor", "Lovćen" i "Skadarsko jezero"</a:t>
            </a:r>
            <a:r>
              <a:rPr lang="sr-Latn-ME" dirty="0">
                <a:effectLst>
                  <a:outerShdw blurRad="38100" dist="38100" dir="2700000" algn="tl">
                    <a:srgbClr val="000000">
                      <a:alpha val="43137"/>
                    </a:srgbClr>
                  </a:outerShdw>
                </a:effectLst>
              </a:rPr>
              <a:t> </a:t>
            </a:r>
            <a:r>
              <a:rPr lang="sr-Latn-ME" sz="2400" dirty="0">
                <a:effectLst>
                  <a:outerShdw blurRad="38100" dist="38100" dir="2700000" algn="tl">
                    <a:srgbClr val="000000">
                      <a:alpha val="43137"/>
                    </a:srgbClr>
                  </a:outerShdw>
                </a:effectLst>
              </a:rPr>
              <a:t>("Sl. list RCG", br. 32/05</a:t>
            </a:r>
            <a:r>
              <a:rPr lang="sr-Latn-ME" sz="2400" dirty="0"/>
              <a:t>)</a:t>
            </a:r>
            <a:endParaRPr lang="en-US" sz="2400" dirty="0"/>
          </a:p>
          <a:p>
            <a:pPr lvl="0"/>
            <a:r>
              <a:rPr lang="sr-Latn-ME" sz="2000" dirty="0"/>
              <a:t>Planovi upravljanja </a:t>
            </a:r>
            <a:r>
              <a:rPr lang="sr-Latn-ME" dirty="0"/>
              <a:t>(</a:t>
            </a:r>
            <a:r>
              <a:rPr lang="sr-Latn-ME" sz="2400" dirty="0"/>
              <a:t>raniji i nacrt 2021-2025</a:t>
            </a:r>
            <a:r>
              <a:rPr lang="sr-Latn-ME" dirty="0"/>
              <a:t>), </a:t>
            </a:r>
            <a:r>
              <a:rPr lang="sr-Latn-ME" sz="2000" dirty="0"/>
              <a:t>Godišnji programi upravljanja</a:t>
            </a:r>
            <a:endParaRPr lang="en-US" sz="2000" dirty="0"/>
          </a:p>
          <a:p>
            <a:endParaRPr lang="en-US" dirty="0"/>
          </a:p>
        </p:txBody>
      </p:sp>
    </p:spTree>
    <p:extLst>
      <p:ext uri="{BB962C8B-B14F-4D97-AF65-F5344CB8AC3E}">
        <p14:creationId xmlns:p14="http://schemas.microsoft.com/office/powerpoint/2010/main" val="3375348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757238"/>
          </a:xfrm>
        </p:spPr>
        <p:txBody>
          <a:bodyPr>
            <a:normAutofit/>
          </a:bodyPr>
          <a:lstStyle/>
          <a:p>
            <a:pPr algn="ctr"/>
            <a:r>
              <a:rPr lang="en-US" dirty="0" err="1"/>
              <a:t>Zakon</a:t>
            </a:r>
            <a:r>
              <a:rPr lang="en-US" dirty="0"/>
              <a:t> o </a:t>
            </a:r>
            <a:r>
              <a:rPr lang="en-US" dirty="0" err="1"/>
              <a:t>zaštiti</a:t>
            </a:r>
            <a:r>
              <a:rPr lang="en-US" dirty="0"/>
              <a:t> </a:t>
            </a:r>
            <a:r>
              <a:rPr lang="en-US" dirty="0" err="1" smtClean="0"/>
              <a:t>prirode</a:t>
            </a:r>
            <a:r>
              <a:rPr lang="sr-Latn-ME" dirty="0" smtClean="0"/>
              <a:t> </a:t>
            </a:r>
            <a:r>
              <a:rPr lang="en-US" dirty="0" smtClean="0"/>
              <a:t> </a:t>
            </a:r>
            <a:endParaRPr lang="en-US" dirty="0"/>
          </a:p>
        </p:txBody>
      </p:sp>
      <p:sp>
        <p:nvSpPr>
          <p:cNvPr id="3" name="Content Placeholder 2"/>
          <p:cNvSpPr>
            <a:spLocks noGrp="1"/>
          </p:cNvSpPr>
          <p:nvPr>
            <p:ph idx="1"/>
          </p:nvPr>
        </p:nvSpPr>
        <p:spPr>
          <a:xfrm>
            <a:off x="0" y="762000"/>
            <a:ext cx="9144000" cy="6096000"/>
          </a:xfrm>
        </p:spPr>
        <p:txBody>
          <a:bodyPr>
            <a:normAutofit fontScale="92500" lnSpcReduction="10000"/>
          </a:bodyPr>
          <a:lstStyle/>
          <a:p>
            <a:pPr marL="0" indent="0">
              <a:buNone/>
            </a:pPr>
            <a:r>
              <a:rPr lang="en-US" sz="2400" b="1" dirty="0" err="1" smtClean="0"/>
              <a:t>Upravljač</a:t>
            </a:r>
            <a:r>
              <a:rPr lang="en-US" sz="2400" b="1" dirty="0" smtClean="0"/>
              <a:t> </a:t>
            </a:r>
            <a:r>
              <a:rPr lang="en-US" sz="2400" b="1" dirty="0" err="1"/>
              <a:t>zaštićenog</a:t>
            </a:r>
            <a:r>
              <a:rPr lang="en-US" sz="2400" b="1" dirty="0"/>
              <a:t> </a:t>
            </a:r>
            <a:r>
              <a:rPr lang="en-US" sz="2400" b="1" dirty="0" err="1"/>
              <a:t>područja</a:t>
            </a:r>
            <a:r>
              <a:rPr lang="en-US" sz="2400" b="1" dirty="0"/>
              <a:t> </a:t>
            </a:r>
            <a:r>
              <a:rPr lang="en-US" sz="2400" b="1" dirty="0" err="1"/>
              <a:t>i</a:t>
            </a:r>
            <a:r>
              <a:rPr lang="en-US" sz="2400" b="1" dirty="0"/>
              <a:t>/</a:t>
            </a:r>
            <a:r>
              <a:rPr lang="en-US" sz="2400" b="1" dirty="0" err="1"/>
              <a:t>ili</a:t>
            </a:r>
            <a:r>
              <a:rPr lang="en-US" sz="2400" b="1" dirty="0"/>
              <a:t> </a:t>
            </a:r>
            <a:r>
              <a:rPr lang="en-US" sz="2400" b="1" dirty="0" err="1"/>
              <a:t>područja</a:t>
            </a:r>
            <a:r>
              <a:rPr lang="en-US" sz="2400" b="1" dirty="0"/>
              <a:t> </a:t>
            </a:r>
            <a:r>
              <a:rPr lang="en-US" sz="2400" b="1" dirty="0" err="1"/>
              <a:t>ekološke</a:t>
            </a:r>
            <a:r>
              <a:rPr lang="en-US" sz="2400" b="1" dirty="0"/>
              <a:t> </a:t>
            </a:r>
            <a:r>
              <a:rPr lang="en-US" sz="2400" b="1" dirty="0" err="1"/>
              <a:t>mreže</a:t>
            </a:r>
            <a:r>
              <a:rPr lang="en-US" sz="2400" b="1" dirty="0"/>
              <a:t> </a:t>
            </a:r>
            <a:r>
              <a:rPr lang="en-US" sz="2400" b="1" dirty="0" err="1"/>
              <a:t>dužan</a:t>
            </a:r>
            <a:r>
              <a:rPr lang="en-US" sz="2400" b="1" dirty="0"/>
              <a:t> je </a:t>
            </a:r>
            <a:r>
              <a:rPr lang="en-US" sz="2400" b="1" dirty="0" smtClean="0"/>
              <a:t>da </a:t>
            </a:r>
            <a:r>
              <a:rPr lang="en-US" sz="2400" b="1" dirty="0" err="1"/>
              <a:t>obezbijedi</a:t>
            </a:r>
            <a:r>
              <a:rPr lang="en-US" sz="2400" b="1" dirty="0"/>
              <a:t> </a:t>
            </a:r>
            <a:r>
              <a:rPr lang="en-US" sz="2400" b="1" dirty="0" err="1"/>
              <a:t>službu</a:t>
            </a:r>
            <a:r>
              <a:rPr lang="en-US" sz="2400" b="1" dirty="0"/>
              <a:t> </a:t>
            </a:r>
            <a:r>
              <a:rPr lang="en-US" sz="2400" b="1" dirty="0" err="1" smtClean="0"/>
              <a:t>zaštite</a:t>
            </a:r>
            <a:r>
              <a:rPr lang="sr-Latn-ME" sz="2400" b="1" dirty="0" smtClean="0"/>
              <a:t> </a:t>
            </a:r>
            <a:r>
              <a:rPr lang="sr-Latn-ME" sz="2400" dirty="0" smtClean="0"/>
              <a:t>(čl. 56 stav 1 tač 2)</a:t>
            </a:r>
          </a:p>
          <a:p>
            <a:pPr marL="0" indent="0" algn="ctr">
              <a:buNone/>
            </a:pPr>
            <a:r>
              <a:rPr lang="en-US" sz="2400" b="1" dirty="0"/>
              <a:t>XIII. </a:t>
            </a:r>
            <a:r>
              <a:rPr lang="en-US" sz="2400" b="1" dirty="0" err="1"/>
              <a:t>ČUVANjE</a:t>
            </a:r>
            <a:r>
              <a:rPr lang="en-US" sz="2400" b="1" dirty="0"/>
              <a:t> ZAŠTIĆENIH PRIRODNIH </a:t>
            </a:r>
            <a:r>
              <a:rPr lang="en-US" sz="2400" b="1" dirty="0" smtClean="0"/>
              <a:t>DOBARA</a:t>
            </a:r>
            <a:r>
              <a:rPr lang="sr-Latn-ME" sz="2400" b="1" dirty="0" smtClean="0"/>
              <a:t> (</a:t>
            </a:r>
            <a:r>
              <a:rPr lang="en-US" sz="2400" b="1" dirty="0" err="1" smtClean="0"/>
              <a:t>Služba</a:t>
            </a:r>
            <a:r>
              <a:rPr lang="en-US" sz="2400" b="1" dirty="0" smtClean="0"/>
              <a:t> </a:t>
            </a:r>
            <a:r>
              <a:rPr lang="en-US" sz="2400" b="1" dirty="0" err="1" smtClean="0"/>
              <a:t>zaštite</a:t>
            </a:r>
            <a:r>
              <a:rPr lang="sr-Latn-ME" sz="2400" b="1" dirty="0"/>
              <a:t> </a:t>
            </a:r>
            <a:r>
              <a:rPr lang="sr-Latn-ME" sz="2400" b="1" dirty="0" smtClean="0"/>
              <a:t>– čl.</a:t>
            </a:r>
            <a:r>
              <a:rPr lang="en-US" sz="2400" b="1" dirty="0" smtClean="0"/>
              <a:t>105</a:t>
            </a:r>
            <a:r>
              <a:rPr lang="sr-Latn-ME" sz="2400" b="1" dirty="0" smtClean="0"/>
              <a:t>)</a:t>
            </a:r>
            <a:endParaRPr lang="en-US" sz="2400" b="1" dirty="0"/>
          </a:p>
          <a:p>
            <a:pPr marL="0" indent="0">
              <a:buNone/>
            </a:pPr>
            <a:r>
              <a:rPr lang="en-US" sz="2400" i="1" dirty="0" err="1"/>
              <a:t>Upravljač</a:t>
            </a:r>
            <a:r>
              <a:rPr lang="en-US" sz="2400" i="1" dirty="0"/>
              <a:t> je </a:t>
            </a:r>
            <a:r>
              <a:rPr lang="en-US" sz="2400" i="1" dirty="0" err="1"/>
              <a:t>dužan</a:t>
            </a:r>
            <a:r>
              <a:rPr lang="en-US" sz="2400" i="1" dirty="0"/>
              <a:t> da </a:t>
            </a:r>
            <a:r>
              <a:rPr lang="en-US" sz="2400" i="1" dirty="0" err="1"/>
              <a:t>organizuje</a:t>
            </a:r>
            <a:r>
              <a:rPr lang="en-US" sz="2400" i="1" dirty="0"/>
              <a:t> </a:t>
            </a:r>
            <a:r>
              <a:rPr lang="en-US" sz="2400" i="1" dirty="0" err="1"/>
              <a:t>službu</a:t>
            </a:r>
            <a:r>
              <a:rPr lang="en-US" sz="2400" i="1" dirty="0"/>
              <a:t> </a:t>
            </a:r>
            <a:r>
              <a:rPr lang="en-US" sz="2400" i="1" dirty="0" err="1"/>
              <a:t>zaštite</a:t>
            </a:r>
            <a:r>
              <a:rPr lang="en-US" sz="2400" i="1" dirty="0"/>
              <a:t> </a:t>
            </a:r>
            <a:r>
              <a:rPr lang="en-US" sz="2400" i="1" dirty="0" err="1"/>
              <a:t>radi</a:t>
            </a:r>
            <a:r>
              <a:rPr lang="en-US" sz="2400" i="1" dirty="0"/>
              <a:t> </a:t>
            </a:r>
            <a:r>
              <a:rPr lang="en-US" sz="2400" i="1" dirty="0" err="1"/>
              <a:t>čuvanja</a:t>
            </a:r>
            <a:r>
              <a:rPr lang="en-US" sz="2400" i="1" dirty="0"/>
              <a:t> </a:t>
            </a:r>
            <a:r>
              <a:rPr lang="en-US" sz="2400" i="1" dirty="0" err="1"/>
              <a:t>zaštićenog</a:t>
            </a:r>
            <a:r>
              <a:rPr lang="en-US" sz="2400" i="1" dirty="0"/>
              <a:t> </a:t>
            </a:r>
            <a:r>
              <a:rPr lang="en-US" sz="2400" i="1" dirty="0" err="1"/>
              <a:t>prirodnog</a:t>
            </a:r>
            <a:r>
              <a:rPr lang="en-US" sz="2400" i="1" dirty="0"/>
              <a:t> dobra</a:t>
            </a:r>
            <a:r>
              <a:rPr lang="en-US" sz="2400" dirty="0"/>
              <a:t>.</a:t>
            </a:r>
          </a:p>
          <a:p>
            <a:pPr marL="0" indent="0" algn="just">
              <a:buNone/>
            </a:pPr>
            <a:r>
              <a:rPr lang="en-US" sz="2800" b="1" u="sng" dirty="0" err="1">
                <a:effectLst>
                  <a:outerShdw blurRad="38100" dist="38100" dir="2700000" algn="tl">
                    <a:srgbClr val="000000">
                      <a:alpha val="43137"/>
                    </a:srgbClr>
                  </a:outerShdw>
                </a:effectLst>
              </a:rPr>
              <a:t>Službu</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zaštite</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vrše</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čuvari</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zaštićenog</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prirodnog</a:t>
            </a:r>
            <a:r>
              <a:rPr lang="en-US" sz="2800" b="1" u="sng" dirty="0">
                <a:effectLst>
                  <a:outerShdw blurRad="38100" dist="38100" dir="2700000" algn="tl">
                    <a:srgbClr val="000000">
                      <a:alpha val="43137"/>
                    </a:srgbClr>
                  </a:outerShdw>
                </a:effectLst>
              </a:rPr>
              <a:t> dobra (u </a:t>
            </a:r>
            <a:r>
              <a:rPr lang="en-US" sz="2800" b="1" u="sng" dirty="0" err="1">
                <a:effectLst>
                  <a:outerShdw blurRad="38100" dist="38100" dir="2700000" algn="tl">
                    <a:srgbClr val="000000">
                      <a:alpha val="43137"/>
                    </a:srgbClr>
                  </a:outerShdw>
                </a:effectLst>
              </a:rPr>
              <a:t>daljem</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tekstu</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zaštitari</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koji</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ispunjavaju</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uslove</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utvrđene</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zakonom</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kojim</a:t>
            </a:r>
            <a:r>
              <a:rPr lang="en-US" sz="2800" b="1" u="sng" dirty="0">
                <a:effectLst>
                  <a:outerShdw blurRad="38100" dist="38100" dir="2700000" algn="tl">
                    <a:srgbClr val="000000">
                      <a:alpha val="43137"/>
                    </a:srgbClr>
                  </a:outerShdw>
                </a:effectLst>
              </a:rPr>
              <a:t> se </a:t>
            </a:r>
            <a:r>
              <a:rPr lang="en-US" sz="2800" b="1" u="sng" dirty="0" err="1">
                <a:effectLst>
                  <a:outerShdw blurRad="38100" dist="38100" dir="2700000" algn="tl">
                    <a:srgbClr val="000000">
                      <a:alpha val="43137"/>
                    </a:srgbClr>
                  </a:outerShdw>
                </a:effectLst>
              </a:rPr>
              <a:t>uređuje</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zaštita</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lica</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i</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imovine</a:t>
            </a:r>
            <a:r>
              <a:rPr lang="en-US" sz="2800" b="1" u="sng" dirty="0">
                <a:effectLst>
                  <a:outerShdw blurRad="38100" dist="38100" dir="2700000" algn="tl">
                    <a:srgbClr val="000000">
                      <a:alpha val="43137"/>
                    </a:srgbClr>
                  </a:outerShdw>
                </a:effectLst>
              </a:rPr>
              <a:t>.</a:t>
            </a:r>
          </a:p>
          <a:p>
            <a:pPr marL="0" indent="0" algn="just">
              <a:buNone/>
            </a:pPr>
            <a:r>
              <a:rPr lang="sr-Latn-ME" sz="2800" b="1" u="sng" dirty="0" err="1">
                <a:effectLst>
                  <a:outerShdw blurRad="38100" dist="38100" dir="2700000" algn="tl">
                    <a:srgbClr val="000000">
                      <a:alpha val="43137"/>
                    </a:srgbClr>
                  </a:outerShdw>
                </a:effectLst>
              </a:rPr>
              <a:t>Z</a:t>
            </a:r>
            <a:r>
              <a:rPr lang="en-US" sz="2800" b="1" u="sng" dirty="0" err="1" smtClean="0">
                <a:effectLst>
                  <a:outerShdw blurRad="38100" dist="38100" dir="2700000" algn="tl">
                    <a:srgbClr val="000000">
                      <a:alpha val="43137"/>
                    </a:srgbClr>
                  </a:outerShdw>
                </a:effectLst>
              </a:rPr>
              <a:t>aštitar</a:t>
            </a:r>
            <a:r>
              <a:rPr lang="en-US" sz="2800" b="1" u="sng" dirty="0" smtClean="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je </a:t>
            </a:r>
            <a:r>
              <a:rPr lang="en-US" sz="2800" b="1" u="sng" dirty="0" err="1">
                <a:effectLst>
                  <a:outerShdw blurRad="38100" dist="38100" dir="2700000" algn="tl">
                    <a:srgbClr val="000000">
                      <a:alpha val="43137"/>
                    </a:srgbClr>
                  </a:outerShdw>
                </a:effectLst>
              </a:rPr>
              <a:t>dužan</a:t>
            </a:r>
            <a:r>
              <a:rPr lang="en-US" sz="2800" b="1" u="sng" dirty="0">
                <a:effectLst>
                  <a:outerShdw blurRad="38100" dist="38100" dir="2700000" algn="tl">
                    <a:srgbClr val="000000">
                      <a:alpha val="43137"/>
                    </a:srgbClr>
                  </a:outerShdw>
                </a:effectLst>
              </a:rPr>
              <a:t> da </a:t>
            </a:r>
            <a:r>
              <a:rPr lang="en-US" sz="2800" b="1" u="sng" dirty="0" err="1">
                <a:effectLst>
                  <a:outerShdw blurRad="38100" dist="38100" dir="2700000" algn="tl">
                    <a:srgbClr val="000000">
                      <a:alpha val="43137"/>
                    </a:srgbClr>
                  </a:outerShdw>
                </a:effectLst>
              </a:rPr>
              <a:t>vrši</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dužnost</a:t>
            </a:r>
            <a:r>
              <a:rPr lang="en-US" sz="2800" b="1" u="sng" dirty="0">
                <a:effectLst>
                  <a:outerShdw blurRad="38100" dist="38100" dir="2700000" algn="tl">
                    <a:srgbClr val="000000">
                      <a:alpha val="43137"/>
                    </a:srgbClr>
                  </a:outerShdw>
                </a:effectLst>
              </a:rPr>
              <a:t> u </a:t>
            </a:r>
            <a:r>
              <a:rPr lang="en-US" sz="2800" b="1" u="sng" dirty="0" err="1">
                <a:effectLst>
                  <a:outerShdw blurRad="38100" dist="38100" dir="2700000" algn="tl">
                    <a:srgbClr val="000000">
                      <a:alpha val="43137"/>
                    </a:srgbClr>
                  </a:outerShdw>
                </a:effectLst>
              </a:rPr>
              <a:t>službenom</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odijelu</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ima</a:t>
            </a:r>
            <a:r>
              <a:rPr lang="en-US" sz="2800" b="1" u="sng" dirty="0">
                <a:effectLst>
                  <a:outerShdw blurRad="38100" dist="38100" dir="2700000" algn="tl">
                    <a:srgbClr val="000000">
                      <a:alpha val="43137"/>
                    </a:srgbClr>
                  </a:outerShdw>
                </a:effectLst>
              </a:rPr>
              <a:t> </a:t>
            </a:r>
            <a:r>
              <a:rPr lang="sr-Latn-ME" sz="2800" b="1" u="sng" dirty="0" smtClean="0">
                <a:effectLst>
                  <a:outerShdw blurRad="38100" dist="38100" dir="2700000" algn="tl">
                    <a:srgbClr val="000000">
                      <a:alpha val="43137"/>
                    </a:srgbClr>
                  </a:outerShdw>
                </a:effectLst>
              </a:rPr>
              <a:t>i</a:t>
            </a:r>
            <a:r>
              <a:rPr lang="en-US" sz="2800" b="1" u="sng" dirty="0" err="1" smtClean="0">
                <a:effectLst>
                  <a:outerShdw blurRad="38100" dist="38100" dir="2700000" algn="tl">
                    <a:srgbClr val="000000">
                      <a:alpha val="43137"/>
                    </a:srgbClr>
                  </a:outerShdw>
                </a:effectLst>
              </a:rPr>
              <a:t>dentifikacionu</a:t>
            </a:r>
            <a:r>
              <a:rPr lang="en-US" sz="2800" b="1" u="sng" dirty="0" smtClean="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oznaku</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i</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može</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nositi</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oružje</a:t>
            </a:r>
            <a:r>
              <a:rPr lang="en-US" sz="2800" b="1" u="sng" dirty="0">
                <a:effectLst>
                  <a:outerShdw blurRad="38100" dist="38100" dir="2700000" algn="tl">
                    <a:srgbClr val="000000">
                      <a:alpha val="43137"/>
                    </a:srgbClr>
                  </a:outerShdw>
                </a:effectLst>
              </a:rPr>
              <a:t>, u </a:t>
            </a:r>
            <a:r>
              <a:rPr lang="en-US" sz="2800" b="1" u="sng" dirty="0" err="1">
                <a:effectLst>
                  <a:outerShdw blurRad="38100" dist="38100" dir="2700000" algn="tl">
                    <a:srgbClr val="000000">
                      <a:alpha val="43137"/>
                    </a:srgbClr>
                  </a:outerShdw>
                </a:effectLst>
              </a:rPr>
              <a:t>skladu</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sa</a:t>
            </a:r>
            <a:r>
              <a:rPr lang="en-US" sz="2800" b="1" u="sng"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zakonom</a:t>
            </a:r>
            <a:r>
              <a:rPr lang="en-US" sz="2800" b="1" u="sng" dirty="0">
                <a:effectLst>
                  <a:outerShdw blurRad="38100" dist="38100" dir="2700000" algn="tl">
                    <a:srgbClr val="000000">
                      <a:alpha val="43137"/>
                    </a:srgbClr>
                  </a:outerShdw>
                </a:effectLst>
              </a:rPr>
              <a:t>.</a:t>
            </a:r>
          </a:p>
          <a:p>
            <a:pPr marL="0" indent="0">
              <a:buNone/>
            </a:pPr>
            <a:r>
              <a:rPr lang="en-US" sz="2400" dirty="0" err="1"/>
              <a:t>Identifikacionu</a:t>
            </a:r>
            <a:r>
              <a:rPr lang="en-US" sz="2400" dirty="0"/>
              <a:t> </a:t>
            </a:r>
            <a:r>
              <a:rPr lang="en-US" sz="2400" dirty="0" err="1"/>
              <a:t>oznaku</a:t>
            </a:r>
            <a:r>
              <a:rPr lang="en-US" sz="2400" dirty="0"/>
              <a:t> </a:t>
            </a:r>
            <a:r>
              <a:rPr lang="en-US" sz="2400" dirty="0" err="1"/>
              <a:t>iz</a:t>
            </a:r>
            <a:r>
              <a:rPr lang="en-US" sz="2400" dirty="0"/>
              <a:t> </a:t>
            </a:r>
            <a:r>
              <a:rPr lang="en-US" sz="2400" dirty="0" err="1"/>
              <a:t>stava</a:t>
            </a:r>
            <a:r>
              <a:rPr lang="en-US" sz="2400" dirty="0"/>
              <a:t> 3 </a:t>
            </a:r>
            <a:r>
              <a:rPr lang="en-US" sz="2400" dirty="0" err="1"/>
              <a:t>ovog</a:t>
            </a:r>
            <a:r>
              <a:rPr lang="en-US" sz="2400" dirty="0"/>
              <a:t> </a:t>
            </a:r>
            <a:r>
              <a:rPr lang="en-US" sz="2400" dirty="0" err="1"/>
              <a:t>člana</a:t>
            </a:r>
            <a:r>
              <a:rPr lang="en-US" sz="2400" dirty="0"/>
              <a:t> </a:t>
            </a:r>
            <a:r>
              <a:rPr lang="en-US" sz="2400" dirty="0" err="1"/>
              <a:t>izdaje</a:t>
            </a:r>
            <a:r>
              <a:rPr lang="en-US" sz="2400" dirty="0"/>
              <a:t> organ </a:t>
            </a:r>
            <a:r>
              <a:rPr lang="en-US" sz="2400" dirty="0" err="1"/>
              <a:t>uprave</a:t>
            </a:r>
            <a:r>
              <a:rPr lang="en-US" sz="2400" dirty="0"/>
              <a:t> </a:t>
            </a:r>
            <a:r>
              <a:rPr lang="en-US" sz="2400" dirty="0" err="1"/>
              <a:t>nadležan</a:t>
            </a:r>
            <a:r>
              <a:rPr lang="en-US" sz="2400" dirty="0"/>
              <a:t> </a:t>
            </a:r>
            <a:r>
              <a:rPr lang="en-US" sz="2400" dirty="0" err="1"/>
              <a:t>za</a:t>
            </a:r>
            <a:r>
              <a:rPr lang="en-US" sz="2400" dirty="0"/>
              <a:t> </a:t>
            </a:r>
            <a:r>
              <a:rPr lang="en-US" sz="2400" dirty="0" err="1"/>
              <a:t>poslove</a:t>
            </a:r>
            <a:r>
              <a:rPr lang="en-US" sz="2400" dirty="0"/>
              <a:t> </a:t>
            </a:r>
            <a:r>
              <a:rPr lang="en-US" sz="2400" dirty="0" err="1"/>
              <a:t>policije</a:t>
            </a:r>
            <a:r>
              <a:rPr lang="en-US" sz="2400" dirty="0"/>
              <a:t> u </a:t>
            </a:r>
            <a:r>
              <a:rPr lang="en-US" sz="2400" dirty="0" err="1"/>
              <a:t>skladu</a:t>
            </a:r>
            <a:r>
              <a:rPr lang="en-US" sz="2400" dirty="0"/>
              <a:t> </a:t>
            </a:r>
            <a:r>
              <a:rPr lang="en-US" sz="2400" dirty="0" err="1"/>
              <a:t>sa</a:t>
            </a:r>
            <a:r>
              <a:rPr lang="en-US" sz="2400" dirty="0"/>
              <a:t> </a:t>
            </a:r>
            <a:r>
              <a:rPr lang="en-US" sz="2400" dirty="0" err="1"/>
              <a:t>posebnim</a:t>
            </a:r>
            <a:r>
              <a:rPr lang="en-US" sz="2400" dirty="0"/>
              <a:t> </a:t>
            </a:r>
            <a:r>
              <a:rPr lang="en-US" sz="2400" dirty="0" err="1"/>
              <a:t>zakonom</a:t>
            </a:r>
            <a:r>
              <a:rPr lang="en-US" sz="2400" dirty="0"/>
              <a:t> </a:t>
            </a:r>
            <a:r>
              <a:rPr lang="en-US" sz="2400" dirty="0" err="1"/>
              <a:t>kojim</a:t>
            </a:r>
            <a:r>
              <a:rPr lang="en-US" sz="2400" dirty="0"/>
              <a:t> se </a:t>
            </a:r>
            <a:r>
              <a:rPr lang="en-US" sz="2400" dirty="0" err="1"/>
              <a:t>uređuje</a:t>
            </a:r>
            <a:r>
              <a:rPr lang="en-US" sz="2400" dirty="0"/>
              <a:t> </a:t>
            </a:r>
            <a:r>
              <a:rPr lang="en-US" sz="2400" dirty="0" err="1"/>
              <a:t>zaštita</a:t>
            </a:r>
            <a:r>
              <a:rPr lang="en-US" sz="2400" dirty="0"/>
              <a:t> </a:t>
            </a:r>
            <a:r>
              <a:rPr lang="en-US" sz="2400" dirty="0" err="1"/>
              <a:t>lica</a:t>
            </a:r>
            <a:r>
              <a:rPr lang="en-US" sz="2400" dirty="0"/>
              <a:t> </a:t>
            </a:r>
            <a:r>
              <a:rPr lang="en-US" sz="2400" dirty="0" err="1"/>
              <a:t>i</a:t>
            </a:r>
            <a:r>
              <a:rPr lang="en-US" sz="2400" dirty="0"/>
              <a:t> </a:t>
            </a:r>
            <a:r>
              <a:rPr lang="en-US" sz="2400" dirty="0" err="1"/>
              <a:t>imovine</a:t>
            </a:r>
            <a:r>
              <a:rPr lang="en-US" sz="2400" dirty="0"/>
              <a:t>.</a:t>
            </a:r>
          </a:p>
          <a:p>
            <a:pPr marL="0" indent="0">
              <a:buNone/>
            </a:pPr>
            <a:endParaRPr lang="en-US" sz="2000" dirty="0"/>
          </a:p>
        </p:txBody>
      </p:sp>
    </p:spTree>
    <p:extLst>
      <p:ext uri="{BB962C8B-B14F-4D97-AF65-F5344CB8AC3E}">
        <p14:creationId xmlns:p14="http://schemas.microsoft.com/office/powerpoint/2010/main" val="188668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b="1" i="1" u="sng" dirty="0" err="1">
                <a:effectLst>
                  <a:outerShdw blurRad="38100" dist="38100" dir="2700000" algn="tl">
                    <a:srgbClr val="000000">
                      <a:alpha val="43137"/>
                    </a:srgbClr>
                  </a:outerShdw>
                </a:effectLst>
              </a:rPr>
              <a:t>Prava</a:t>
            </a:r>
            <a:r>
              <a:rPr lang="en-US" b="1" i="1" u="sng" dirty="0">
                <a:effectLst>
                  <a:outerShdw blurRad="38100" dist="38100" dir="2700000" algn="tl">
                    <a:srgbClr val="000000">
                      <a:alpha val="43137"/>
                    </a:srgbClr>
                  </a:outerShdw>
                </a:effectLst>
              </a:rPr>
              <a:t> </a:t>
            </a:r>
            <a:r>
              <a:rPr lang="en-US" b="1" i="1" u="sng" dirty="0" err="1">
                <a:effectLst>
                  <a:outerShdw blurRad="38100" dist="38100" dir="2700000" algn="tl">
                    <a:srgbClr val="000000">
                      <a:alpha val="43137"/>
                    </a:srgbClr>
                  </a:outerShdw>
                </a:effectLst>
              </a:rPr>
              <a:t>i</a:t>
            </a:r>
            <a:r>
              <a:rPr lang="en-US" b="1" i="1" u="sng" dirty="0">
                <a:effectLst>
                  <a:outerShdw blurRad="38100" dist="38100" dir="2700000" algn="tl">
                    <a:srgbClr val="000000">
                      <a:alpha val="43137"/>
                    </a:srgbClr>
                  </a:outerShdw>
                </a:effectLst>
              </a:rPr>
              <a:t> </a:t>
            </a:r>
            <a:r>
              <a:rPr lang="en-US" b="1" i="1" u="sng" dirty="0" err="1">
                <a:effectLst>
                  <a:outerShdw blurRad="38100" dist="38100" dir="2700000" algn="tl">
                    <a:srgbClr val="000000">
                      <a:alpha val="43137"/>
                    </a:srgbClr>
                  </a:outerShdw>
                </a:effectLst>
              </a:rPr>
              <a:t>dužnosti</a:t>
            </a:r>
            <a:r>
              <a:rPr lang="en-US" b="1" i="1" u="sng" dirty="0">
                <a:effectLst>
                  <a:outerShdw blurRad="38100" dist="38100" dir="2700000" algn="tl">
                    <a:srgbClr val="000000">
                      <a:alpha val="43137"/>
                    </a:srgbClr>
                  </a:outerShdw>
                </a:effectLst>
              </a:rPr>
              <a:t> </a:t>
            </a:r>
            <a:r>
              <a:rPr lang="en-US" b="1" i="1" u="sng" dirty="0" err="1" smtClean="0">
                <a:effectLst>
                  <a:outerShdw blurRad="38100" dist="38100" dir="2700000" algn="tl">
                    <a:srgbClr val="000000">
                      <a:alpha val="43137"/>
                    </a:srgbClr>
                  </a:outerShdw>
                </a:effectLst>
              </a:rPr>
              <a:t>zaštitara</a:t>
            </a:r>
            <a:r>
              <a:rPr lang="sr-Latn-ME" b="1" i="1" u="sng" dirty="0" smtClean="0">
                <a:effectLst>
                  <a:outerShdw blurRad="38100" dist="38100" dir="2700000" algn="tl">
                    <a:srgbClr val="000000">
                      <a:alpha val="43137"/>
                    </a:srgbClr>
                  </a:outerShdw>
                </a:effectLst>
              </a:rPr>
              <a:t> - </a:t>
            </a:r>
            <a:r>
              <a:rPr lang="en-US" b="1" i="1" u="sng" dirty="0" err="1" smtClean="0">
                <a:effectLst>
                  <a:outerShdw blurRad="38100" dist="38100" dir="2700000" algn="tl">
                    <a:srgbClr val="000000">
                      <a:alpha val="43137"/>
                    </a:srgbClr>
                  </a:outerShdw>
                </a:effectLst>
              </a:rPr>
              <a:t>Član</a:t>
            </a:r>
            <a:r>
              <a:rPr lang="en-US" b="1" i="1" u="sng" dirty="0" smtClean="0">
                <a:effectLst>
                  <a:outerShdw blurRad="38100" dist="38100" dir="2700000" algn="tl">
                    <a:srgbClr val="000000">
                      <a:alpha val="43137"/>
                    </a:srgbClr>
                  </a:outerShdw>
                </a:effectLst>
              </a:rPr>
              <a:t> 106</a:t>
            </a:r>
            <a:endParaRPr lang="en-US"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457200"/>
            <a:ext cx="9144000" cy="6400800"/>
          </a:xfrm>
        </p:spPr>
        <p:txBody>
          <a:bodyPr>
            <a:noAutofit/>
          </a:bodyPr>
          <a:lstStyle/>
          <a:p>
            <a:pPr marL="0" indent="0">
              <a:buNone/>
            </a:pPr>
            <a:r>
              <a:rPr lang="en-US" sz="2000" dirty="0" err="1" smtClean="0"/>
              <a:t>Kada</a:t>
            </a:r>
            <a:r>
              <a:rPr lang="en-US" sz="2000" dirty="0" smtClean="0"/>
              <a:t> </a:t>
            </a:r>
            <a:r>
              <a:rPr lang="en-US" sz="2000" dirty="0" err="1"/>
              <a:t>zaštitar</a:t>
            </a:r>
            <a:r>
              <a:rPr lang="en-US" sz="2000" dirty="0"/>
              <a:t>, u </a:t>
            </a:r>
            <a:r>
              <a:rPr lang="en-US" sz="2000" dirty="0" err="1"/>
              <a:t>vršenju</a:t>
            </a:r>
            <a:r>
              <a:rPr lang="en-US" sz="2000" dirty="0"/>
              <a:t> </a:t>
            </a:r>
            <a:r>
              <a:rPr lang="en-US" sz="2000" dirty="0" err="1"/>
              <a:t>službe</a:t>
            </a:r>
            <a:r>
              <a:rPr lang="en-US" sz="2000" dirty="0"/>
              <a:t>, </a:t>
            </a:r>
            <a:r>
              <a:rPr lang="en-US" sz="2000" dirty="0" err="1"/>
              <a:t>ustanovi</a:t>
            </a:r>
            <a:r>
              <a:rPr lang="en-US" sz="2000" dirty="0"/>
              <a:t> da je </a:t>
            </a:r>
            <a:r>
              <a:rPr lang="en-US" sz="2000" dirty="0" err="1"/>
              <a:t>učinjena</a:t>
            </a:r>
            <a:r>
              <a:rPr lang="en-US" sz="2000" dirty="0"/>
              <a:t> </a:t>
            </a:r>
            <a:r>
              <a:rPr lang="en-US" sz="2000" dirty="0" err="1"/>
              <a:t>povreda</a:t>
            </a:r>
            <a:r>
              <a:rPr lang="en-US" sz="2000" dirty="0"/>
              <a:t> </a:t>
            </a:r>
            <a:r>
              <a:rPr lang="en-US" sz="2000" dirty="0" err="1"/>
              <a:t>pravila</a:t>
            </a:r>
            <a:r>
              <a:rPr lang="en-US" sz="2000" dirty="0"/>
              <a:t> </a:t>
            </a:r>
            <a:r>
              <a:rPr lang="en-US" sz="2000" dirty="0" err="1"/>
              <a:t>unutrašnjeg</a:t>
            </a:r>
            <a:r>
              <a:rPr lang="en-US" sz="2000" dirty="0"/>
              <a:t> </a:t>
            </a:r>
            <a:r>
              <a:rPr lang="en-US" sz="2000" dirty="0" err="1"/>
              <a:t>reda</a:t>
            </a:r>
            <a:r>
              <a:rPr lang="en-US" sz="2000" dirty="0"/>
              <a:t> </a:t>
            </a:r>
            <a:r>
              <a:rPr lang="en-US" sz="2000" dirty="0" err="1"/>
              <a:t>i</a:t>
            </a:r>
            <a:r>
              <a:rPr lang="en-US" sz="2000" dirty="0"/>
              <a:t> </a:t>
            </a:r>
            <a:r>
              <a:rPr lang="en-US" sz="2000" dirty="0" err="1"/>
              <a:t>kršenja</a:t>
            </a:r>
            <a:r>
              <a:rPr lang="en-US" sz="2000" dirty="0"/>
              <a:t> </a:t>
            </a:r>
            <a:r>
              <a:rPr lang="en-US" sz="2000" dirty="0" err="1"/>
              <a:t>režima</a:t>
            </a:r>
            <a:r>
              <a:rPr lang="en-US" sz="2000" dirty="0"/>
              <a:t> </a:t>
            </a:r>
            <a:r>
              <a:rPr lang="en-US" sz="2000" dirty="0" err="1"/>
              <a:t>zaštite</a:t>
            </a:r>
            <a:r>
              <a:rPr lang="en-US" sz="2000" dirty="0"/>
              <a:t> </a:t>
            </a:r>
            <a:r>
              <a:rPr lang="en-US" sz="2000" dirty="0" err="1"/>
              <a:t>ovlašćen</a:t>
            </a:r>
            <a:r>
              <a:rPr lang="en-US" sz="2000" dirty="0"/>
              <a:t> je </a:t>
            </a:r>
            <a:r>
              <a:rPr lang="en-US" sz="2000" dirty="0" err="1"/>
              <a:t>i</a:t>
            </a:r>
            <a:r>
              <a:rPr lang="en-US" sz="2000" dirty="0"/>
              <a:t> </a:t>
            </a:r>
            <a:r>
              <a:rPr lang="en-US" sz="2000" dirty="0" err="1"/>
              <a:t>dužan</a:t>
            </a:r>
            <a:r>
              <a:rPr lang="en-US" sz="2000" dirty="0"/>
              <a:t> da:</a:t>
            </a:r>
          </a:p>
          <a:p>
            <a:pPr marL="0" indent="0">
              <a:buNone/>
            </a:pPr>
            <a:r>
              <a:rPr lang="en-US" sz="2300" dirty="0"/>
              <a:t>- </a:t>
            </a:r>
            <a:r>
              <a:rPr lang="en-US" sz="2300" b="1" u="sng" dirty="0" err="1">
                <a:effectLst>
                  <a:outerShdw blurRad="38100" dist="38100" dir="2700000" algn="tl">
                    <a:srgbClr val="000000">
                      <a:alpha val="43137"/>
                    </a:srgbClr>
                  </a:outerShdw>
                </a:effectLst>
              </a:rPr>
              <a:t>legitimiše</a:t>
            </a:r>
            <a:r>
              <a:rPr lang="en-US" sz="2300" b="1" u="sng" dirty="0">
                <a:effectLst>
                  <a:outerShdw blurRad="38100" dist="38100" dir="2700000" algn="tl">
                    <a:srgbClr val="000000">
                      <a:alpha val="43137"/>
                    </a:srgbClr>
                  </a:outerShdw>
                </a:effectLst>
              </a:rPr>
              <a:t> lice </a:t>
            </a:r>
            <a:r>
              <a:rPr lang="en-US" sz="2300" b="1" u="sng" dirty="0" err="1">
                <a:effectLst>
                  <a:outerShdw blurRad="38100" dist="38100" dir="2700000" algn="tl">
                    <a:srgbClr val="000000">
                      <a:alpha val="43137"/>
                    </a:srgbClr>
                  </a:outerShdw>
                </a:effectLst>
              </a:rPr>
              <a:t>koje</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zatekne</a:t>
            </a:r>
            <a:r>
              <a:rPr lang="en-US" sz="2300" b="1" u="sng" dirty="0">
                <a:effectLst>
                  <a:outerShdw blurRad="38100" dist="38100" dir="2700000" algn="tl">
                    <a:srgbClr val="000000">
                      <a:alpha val="43137"/>
                    </a:srgbClr>
                  </a:outerShdw>
                </a:effectLst>
              </a:rPr>
              <a:t> u </a:t>
            </a:r>
            <a:r>
              <a:rPr lang="en-US" sz="2300" b="1" u="sng" dirty="0" err="1">
                <a:effectLst>
                  <a:outerShdw blurRad="38100" dist="38100" dir="2700000" algn="tl">
                    <a:srgbClr val="000000">
                      <a:alpha val="43137"/>
                    </a:srgbClr>
                  </a:outerShdw>
                </a:effectLst>
              </a:rPr>
              <a:t>zaštićenom</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prirodnom</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dobru</a:t>
            </a:r>
            <a:r>
              <a:rPr lang="en-US" sz="2300" b="1" u="sng" dirty="0">
                <a:effectLst>
                  <a:outerShdw blurRad="38100" dist="38100" dir="2700000" algn="tl">
                    <a:srgbClr val="000000">
                      <a:alpha val="43137"/>
                    </a:srgbClr>
                  </a:outerShdw>
                </a:effectLst>
              </a:rPr>
              <a:t>;</a:t>
            </a:r>
          </a:p>
          <a:p>
            <a:pPr marL="0" indent="0">
              <a:buNone/>
            </a:pP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daje</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upozorenja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ili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izdaje</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naređenja</a:t>
            </a:r>
            <a:r>
              <a:rPr lang="en-US" sz="2300" b="1" u="sng" dirty="0">
                <a:effectLst>
                  <a:outerShdw blurRad="38100" dist="38100" dir="2700000" algn="tl">
                    <a:srgbClr val="000000">
                      <a:alpha val="43137"/>
                    </a:srgbClr>
                  </a:outerShdw>
                </a:effectLst>
              </a:rPr>
              <a:t> u </a:t>
            </a:r>
            <a:r>
              <a:rPr lang="en-US" sz="2300" b="1" u="sng" dirty="0" err="1">
                <a:effectLst>
                  <a:outerShdw blurRad="38100" dist="38100" dir="2700000" algn="tl">
                    <a:srgbClr val="000000">
                      <a:alpha val="43137"/>
                    </a:srgbClr>
                  </a:outerShdw>
                </a:effectLst>
              </a:rPr>
              <a:t>skladu</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sa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posebnim</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zakonom</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kojim</a:t>
            </a:r>
            <a:r>
              <a:rPr lang="en-US" sz="2300" b="1" u="sng" dirty="0">
                <a:effectLst>
                  <a:outerShdw blurRad="38100" dist="38100" dir="2700000" algn="tl">
                    <a:srgbClr val="000000">
                      <a:alpha val="43137"/>
                    </a:srgbClr>
                  </a:outerShdw>
                </a:effectLst>
              </a:rPr>
              <a:t> se </a:t>
            </a:r>
            <a:r>
              <a:rPr lang="en-US" sz="2300" b="1" u="sng" dirty="0" err="1">
                <a:effectLst>
                  <a:outerShdw blurRad="38100" dist="38100" dir="2700000" algn="tl">
                    <a:srgbClr val="000000">
                      <a:alpha val="43137"/>
                    </a:srgbClr>
                  </a:outerShdw>
                </a:effectLst>
              </a:rPr>
              <a:t>uređuje</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zaštita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lica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imovine</a:t>
            </a:r>
            <a:r>
              <a:rPr lang="en-US" sz="2300" b="1" u="sng" dirty="0">
                <a:effectLst>
                  <a:outerShdw blurRad="38100" dist="38100" dir="2700000" algn="tl">
                    <a:srgbClr val="000000">
                      <a:alpha val="43137"/>
                    </a:srgbClr>
                  </a:outerShdw>
                </a:effectLst>
              </a:rPr>
              <a:t>;</a:t>
            </a:r>
          </a:p>
          <a:p>
            <a:pPr marL="0" indent="0">
              <a:buNone/>
            </a:pP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izvrši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pregled</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lica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svih</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vrsta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vozila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plovila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stvari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tovara</a:t>
            </a:r>
            <a:r>
              <a:rPr lang="en-US" sz="2300" b="1" u="sng" dirty="0">
                <a:effectLst>
                  <a:outerShdw blurRad="38100" dist="38100" dir="2700000" algn="tl">
                    <a:srgbClr val="000000">
                      <a:alpha val="43137"/>
                    </a:srgbClr>
                  </a:outerShdw>
                </a:effectLst>
              </a:rPr>
              <a:t>;</a:t>
            </a:r>
          </a:p>
          <a:p>
            <a:pPr marL="0" indent="0">
              <a:buNone/>
            </a:pP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zadrži</a:t>
            </a:r>
            <a:r>
              <a:rPr lang="en-US" sz="2300" b="1" u="sng" dirty="0">
                <a:effectLst>
                  <a:outerShdw blurRad="38100" dist="38100" dir="2700000" algn="tl">
                    <a:srgbClr val="000000">
                      <a:alpha val="43137"/>
                    </a:srgbClr>
                  </a:outerShdw>
                </a:effectLst>
              </a:rPr>
              <a:t> lice </a:t>
            </a:r>
            <a:r>
              <a:rPr lang="en-US" sz="2300" b="1" u="sng" dirty="0" err="1">
                <a:effectLst>
                  <a:outerShdw blurRad="38100" dist="38100" dir="2700000" algn="tl">
                    <a:srgbClr val="000000">
                      <a:alpha val="43137"/>
                    </a:srgbClr>
                  </a:outerShdw>
                </a:effectLst>
              </a:rPr>
              <a:t>zatečeno</a:t>
            </a:r>
            <a:r>
              <a:rPr lang="en-US" sz="2300" b="1" u="sng" dirty="0">
                <a:effectLst>
                  <a:outerShdw blurRad="38100" dist="38100" dir="2700000" algn="tl">
                    <a:srgbClr val="000000">
                      <a:alpha val="43137"/>
                    </a:srgbClr>
                  </a:outerShdw>
                </a:effectLst>
              </a:rPr>
              <a:t> u </a:t>
            </a:r>
            <a:r>
              <a:rPr lang="en-US" sz="2300" b="1" u="sng" dirty="0" err="1">
                <a:effectLst>
                  <a:outerShdw blurRad="38100" dist="38100" dir="2700000" algn="tl">
                    <a:srgbClr val="000000">
                      <a:alpha val="43137"/>
                    </a:srgbClr>
                  </a:outerShdw>
                </a:effectLst>
              </a:rPr>
              <a:t>izvršenju</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krivičnog</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djela</a:t>
            </a:r>
            <a:r>
              <a:rPr lang="en-US" sz="2300" b="1" u="sng" dirty="0">
                <a:effectLst>
                  <a:outerShdw blurRad="38100" dist="38100" dir="2700000" algn="tl">
                    <a:srgbClr val="000000">
                      <a:alpha val="43137"/>
                    </a:srgbClr>
                  </a:outerShdw>
                </a:effectLst>
              </a:rPr>
              <a:t> u </a:t>
            </a:r>
            <a:r>
              <a:rPr lang="en-US" sz="2300" b="1" u="sng" dirty="0" err="1">
                <a:effectLst>
                  <a:outerShdw blurRad="38100" dist="38100" dir="2700000" algn="tl">
                    <a:srgbClr val="000000">
                      <a:alpha val="43137"/>
                    </a:srgbClr>
                  </a:outerShdw>
                </a:effectLst>
              </a:rPr>
              <a:t>skladu</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sa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posebnim</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zakonom</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kojim</a:t>
            </a:r>
            <a:r>
              <a:rPr lang="en-US" sz="2300" b="1" u="sng" dirty="0">
                <a:effectLst>
                  <a:outerShdw blurRad="38100" dist="38100" dir="2700000" algn="tl">
                    <a:srgbClr val="000000">
                      <a:alpha val="43137"/>
                    </a:srgbClr>
                  </a:outerShdw>
                </a:effectLst>
              </a:rPr>
              <a:t> se </a:t>
            </a:r>
            <a:r>
              <a:rPr lang="en-US" sz="2300" b="1" u="sng" dirty="0" err="1">
                <a:effectLst>
                  <a:outerShdw blurRad="38100" dist="38100" dir="2700000" algn="tl">
                    <a:srgbClr val="000000">
                      <a:alpha val="43137"/>
                    </a:srgbClr>
                  </a:outerShdw>
                </a:effectLst>
              </a:rPr>
              <a:t>uređuje</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zaštita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lica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imovine</a:t>
            </a:r>
            <a:r>
              <a:rPr lang="en-US" sz="2300" b="1" u="sng" dirty="0">
                <a:effectLst>
                  <a:outerShdw blurRad="38100" dist="38100" dir="2700000" algn="tl">
                    <a:srgbClr val="000000">
                      <a:alpha val="43137"/>
                    </a:srgbClr>
                  </a:outerShdw>
                </a:effectLst>
              </a:rPr>
              <a:t>;</a:t>
            </a:r>
          </a:p>
          <a:p>
            <a:pPr marL="0" indent="0">
              <a:buNone/>
            </a:pP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obezbijedi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mjesto</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događaja</a:t>
            </a:r>
            <a:r>
              <a:rPr lang="en-US" sz="2300" b="1" u="sng" dirty="0">
                <a:effectLst>
                  <a:outerShdw blurRad="38100" dist="38100" dir="2700000" algn="tl">
                    <a:srgbClr val="000000">
                      <a:alpha val="43137"/>
                    </a:srgbClr>
                  </a:outerShdw>
                </a:effectLst>
              </a:rPr>
              <a:t> u </a:t>
            </a:r>
            <a:r>
              <a:rPr lang="en-US" sz="2300" b="1" u="sng" dirty="0" err="1">
                <a:effectLst>
                  <a:outerShdw blurRad="38100" dist="38100" dir="2700000" algn="tl">
                    <a:srgbClr val="000000">
                      <a:alpha val="43137"/>
                    </a:srgbClr>
                  </a:outerShdw>
                </a:effectLst>
              </a:rPr>
              <a:t>skladu</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sa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posebnim</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zakonom</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kojim</a:t>
            </a:r>
            <a:r>
              <a:rPr lang="en-US" sz="2300" b="1" u="sng" dirty="0">
                <a:effectLst>
                  <a:outerShdw blurRad="38100" dist="38100" dir="2700000" algn="tl">
                    <a:srgbClr val="000000">
                      <a:alpha val="43137"/>
                    </a:srgbClr>
                  </a:outerShdw>
                </a:effectLst>
              </a:rPr>
              <a:t> se </a:t>
            </a:r>
            <a:r>
              <a:rPr lang="en-US" sz="2300" b="1" u="sng" dirty="0" err="1">
                <a:effectLst>
                  <a:outerShdw blurRad="38100" dist="38100" dir="2700000" algn="tl">
                    <a:srgbClr val="000000">
                      <a:alpha val="43137"/>
                    </a:srgbClr>
                  </a:outerShdw>
                </a:effectLst>
              </a:rPr>
              <a:t>uređuje</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zaštita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lica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imovine</a:t>
            </a:r>
            <a:r>
              <a:rPr lang="en-US" sz="2300" b="1" u="sng" dirty="0">
                <a:effectLst>
                  <a:outerShdw blurRad="38100" dist="38100" dir="2700000" algn="tl">
                    <a:srgbClr val="000000">
                      <a:alpha val="43137"/>
                    </a:srgbClr>
                  </a:outerShdw>
                </a:effectLst>
              </a:rPr>
              <a:t>;</a:t>
            </a:r>
          </a:p>
          <a:p>
            <a:pPr marL="0" indent="0">
              <a:buNone/>
            </a:pPr>
            <a:r>
              <a:rPr lang="en-US" sz="2300" b="1" u="sng" dirty="0" smtClean="0">
                <a:effectLst>
                  <a:outerShdw blurRad="38100" dist="38100" dir="2700000" algn="tl">
                    <a:srgbClr val="000000">
                      <a:alpha val="43137"/>
                    </a:srgbClr>
                  </a:outerShdw>
                </a:effectLst>
              </a:rPr>
              <a:t>- </a:t>
            </a:r>
            <a:r>
              <a:rPr lang="en-US" sz="2300" b="1" u="sng" dirty="0" err="1" smtClean="0">
                <a:effectLst>
                  <a:outerShdw blurRad="38100" dist="38100" dir="2700000" algn="tl">
                    <a:srgbClr val="000000">
                      <a:alpha val="43137"/>
                    </a:srgbClr>
                  </a:outerShdw>
                </a:effectLst>
              </a:rPr>
              <a:t>privremeno</a:t>
            </a:r>
            <a:r>
              <a:rPr lang="en-US" sz="2300" b="1" u="sng" dirty="0" smtClean="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oduzme</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predmete</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kojima</a:t>
            </a:r>
            <a:r>
              <a:rPr lang="en-US" sz="2300" b="1" u="sng" dirty="0">
                <a:effectLst>
                  <a:outerShdw blurRad="38100" dist="38100" dir="2700000" algn="tl">
                    <a:srgbClr val="000000">
                      <a:alpha val="43137"/>
                    </a:srgbClr>
                  </a:outerShdw>
                </a:effectLst>
              </a:rPr>
              <a:t> je </a:t>
            </a:r>
            <a:r>
              <a:rPr lang="en-US" sz="2300" b="1" u="sng" dirty="0" err="1">
                <a:effectLst>
                  <a:outerShdw blurRad="38100" dist="38100" dir="2700000" algn="tl">
                    <a:srgbClr val="000000">
                      <a:alpha val="43137"/>
                    </a:srgbClr>
                  </a:outerShdw>
                </a:effectLst>
              </a:rPr>
              <a:t>izvršen</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prekršaj</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ili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krivično</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djelo</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predmete</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koji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su</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nastali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ili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pribavljeni</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izvršenjem</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takvog</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djela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i</a:t>
            </a:r>
            <a:r>
              <a:rPr lang="en-US" sz="2300" b="1" u="sng" dirty="0">
                <a:effectLst>
                  <a:outerShdw blurRad="38100" dist="38100" dir="2700000" algn="tl">
                    <a:srgbClr val="000000">
                      <a:alpha val="43137"/>
                    </a:srgbClr>
                  </a:outerShdw>
                </a:effectLst>
              </a:rPr>
              <a:t> da </a:t>
            </a:r>
            <a:r>
              <a:rPr lang="en-US" sz="2300" b="1" u="sng" dirty="0" err="1">
                <a:effectLst>
                  <a:outerShdw blurRad="38100" dist="38100" dir="2700000" algn="tl">
                    <a:srgbClr val="000000">
                      <a:alpha val="43137"/>
                    </a:srgbClr>
                  </a:outerShdw>
                </a:effectLst>
              </a:rPr>
              <a:t>predmete</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preda</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upravljaču</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zaštićenog</a:t>
            </a:r>
            <a:r>
              <a:rPr lang="en-US" sz="2300" b="1" u="sng" dirty="0">
                <a:effectLst>
                  <a:outerShdw blurRad="38100" dist="38100" dir="2700000" algn="tl">
                    <a:srgbClr val="000000">
                      <a:alpha val="43137"/>
                    </a:srgbClr>
                  </a:outerShdw>
                </a:effectLst>
              </a:rPr>
              <a:t> </a:t>
            </a:r>
            <a:r>
              <a:rPr lang="en-US" sz="2300" b="1" u="sng" dirty="0" err="1">
                <a:effectLst>
                  <a:outerShdw blurRad="38100" dist="38100" dir="2700000" algn="tl">
                    <a:srgbClr val="000000">
                      <a:alpha val="43137"/>
                    </a:srgbClr>
                  </a:outerShdw>
                </a:effectLst>
              </a:rPr>
              <a:t>prirodnog</a:t>
            </a:r>
            <a:r>
              <a:rPr lang="en-US" sz="2300" b="1" u="sng" dirty="0">
                <a:effectLst>
                  <a:outerShdw blurRad="38100" dist="38100" dir="2700000" algn="tl">
                    <a:srgbClr val="000000">
                      <a:alpha val="43137"/>
                    </a:srgbClr>
                  </a:outerShdw>
                </a:effectLst>
              </a:rPr>
              <a:t> dobra </a:t>
            </a:r>
            <a:r>
              <a:rPr lang="en-US" sz="2300" b="1" u="sng" dirty="0" err="1">
                <a:effectLst>
                  <a:outerShdw blurRad="38100" dist="38100" dir="2700000" algn="tl">
                    <a:srgbClr val="000000">
                      <a:alpha val="43137"/>
                    </a:srgbClr>
                  </a:outerShdw>
                </a:effectLst>
              </a:rPr>
              <a:t>radi</a:t>
            </a:r>
            <a:r>
              <a:rPr lang="en-US" sz="2300" b="1" u="sng" dirty="0">
                <a:effectLst>
                  <a:outerShdw blurRad="38100" dist="38100" dir="2700000" algn="tl">
                    <a:srgbClr val="000000">
                      <a:alpha val="43137"/>
                    </a:srgbClr>
                  </a:outerShdw>
                </a:effectLst>
              </a:rPr>
              <a:t> </a:t>
            </a:r>
            <a:r>
              <a:rPr lang="en-US" sz="2300" b="1" u="sng" dirty="0" err="1" smtClean="0">
                <a:effectLst>
                  <a:outerShdw blurRad="38100" dist="38100" dir="2700000" algn="tl">
                    <a:srgbClr val="000000">
                      <a:alpha val="43137"/>
                    </a:srgbClr>
                  </a:outerShdw>
                </a:effectLst>
              </a:rPr>
              <a:t>čuvanja</a:t>
            </a:r>
            <a:r>
              <a:rPr lang="en-US" sz="2300" b="1" u="sng" dirty="0" smtClean="0">
                <a:effectLst>
                  <a:outerShdw blurRad="38100" dist="38100" dir="2700000" algn="tl">
                    <a:srgbClr val="000000">
                      <a:alpha val="43137"/>
                    </a:srgbClr>
                  </a:outerShdw>
                </a:effectLst>
              </a:rPr>
              <a:t>;</a:t>
            </a:r>
          </a:p>
          <a:p>
            <a:pPr marL="0" indent="0">
              <a:buNone/>
            </a:pPr>
            <a:r>
              <a:rPr lang="sr-Latn-ME" sz="2300" b="1" u="sng" dirty="0" smtClean="0">
                <a:effectLst>
                  <a:outerShdw blurRad="38100" dist="38100" dir="2700000" algn="tl">
                    <a:srgbClr val="000000">
                      <a:alpha val="43137"/>
                    </a:srgbClr>
                  </a:outerShdw>
                </a:effectLst>
              </a:rPr>
              <a:t>- </a:t>
            </a:r>
            <a:r>
              <a:rPr lang="en-US" sz="2300" b="1" u="sng" dirty="0" err="1" smtClean="0">
                <a:effectLst>
                  <a:outerShdw blurRad="38100" dist="38100" dir="2700000" algn="tl">
                    <a:srgbClr val="000000">
                      <a:alpha val="43137"/>
                    </a:srgbClr>
                  </a:outerShdw>
                </a:effectLst>
              </a:rPr>
              <a:t>odmah</a:t>
            </a:r>
            <a:r>
              <a:rPr lang="en-US" sz="2300" b="1" u="sng" dirty="0" smtClean="0">
                <a:effectLst>
                  <a:outerShdw blurRad="38100" dist="38100" dir="2700000" algn="tl">
                    <a:srgbClr val="000000">
                      <a:alpha val="43137"/>
                    </a:srgbClr>
                  </a:outerShdw>
                </a:effectLst>
              </a:rPr>
              <a:t> </a:t>
            </a:r>
            <a:r>
              <a:rPr lang="en-US" sz="2300" b="1" u="sng" dirty="0" err="1" smtClean="0">
                <a:effectLst>
                  <a:outerShdw blurRad="38100" dist="38100" dir="2700000" algn="tl">
                    <a:srgbClr val="000000">
                      <a:alpha val="43137"/>
                    </a:srgbClr>
                  </a:outerShdw>
                </a:effectLst>
              </a:rPr>
              <a:t>obavijesti</a:t>
            </a:r>
            <a:r>
              <a:rPr lang="en-US" sz="2300" b="1" u="sng" dirty="0" smtClean="0">
                <a:effectLst>
                  <a:outerShdw blurRad="38100" dist="38100" dir="2700000" algn="tl">
                    <a:srgbClr val="000000">
                      <a:alpha val="43137"/>
                    </a:srgbClr>
                  </a:outerShdw>
                </a:effectLst>
              </a:rPr>
              <a:t> organ </a:t>
            </a:r>
            <a:r>
              <a:rPr lang="en-US" sz="2300" b="1" u="sng" dirty="0" err="1" smtClean="0">
                <a:effectLst>
                  <a:outerShdw blurRad="38100" dist="38100" dir="2700000" algn="tl">
                    <a:srgbClr val="000000">
                      <a:alpha val="43137"/>
                    </a:srgbClr>
                  </a:outerShdw>
                </a:effectLst>
              </a:rPr>
              <a:t>uprave</a:t>
            </a:r>
            <a:r>
              <a:rPr lang="en-US" sz="2300" b="1" u="sng" dirty="0" smtClean="0">
                <a:effectLst>
                  <a:outerShdw blurRad="38100" dist="38100" dir="2700000" algn="tl">
                    <a:srgbClr val="000000">
                      <a:alpha val="43137"/>
                    </a:srgbClr>
                  </a:outerShdw>
                </a:effectLst>
              </a:rPr>
              <a:t> </a:t>
            </a:r>
            <a:r>
              <a:rPr lang="en-US" sz="2300" b="1" u="sng" dirty="0" err="1" smtClean="0">
                <a:effectLst>
                  <a:outerShdw blurRad="38100" dist="38100" dir="2700000" algn="tl">
                    <a:srgbClr val="000000">
                      <a:alpha val="43137"/>
                    </a:srgbClr>
                  </a:outerShdw>
                </a:effectLst>
              </a:rPr>
              <a:t>nadležan</a:t>
            </a:r>
            <a:r>
              <a:rPr lang="en-US" sz="2300" b="1" u="sng" dirty="0" smtClean="0">
                <a:effectLst>
                  <a:outerShdw blurRad="38100" dist="38100" dir="2700000" algn="tl">
                    <a:srgbClr val="000000">
                      <a:alpha val="43137"/>
                    </a:srgbClr>
                  </a:outerShdw>
                </a:effectLst>
              </a:rPr>
              <a:t> </a:t>
            </a:r>
            <a:r>
              <a:rPr lang="en-US" sz="2300" b="1" u="sng" dirty="0" err="1" smtClean="0">
                <a:effectLst>
                  <a:outerShdw blurRad="38100" dist="38100" dir="2700000" algn="tl">
                    <a:srgbClr val="000000">
                      <a:alpha val="43137"/>
                    </a:srgbClr>
                  </a:outerShdw>
                </a:effectLst>
              </a:rPr>
              <a:t>za</a:t>
            </a:r>
            <a:r>
              <a:rPr lang="en-US" sz="2300" b="1" u="sng" dirty="0" smtClean="0">
                <a:effectLst>
                  <a:outerShdw blurRad="38100" dist="38100" dir="2700000" algn="tl">
                    <a:srgbClr val="000000">
                      <a:alpha val="43137"/>
                    </a:srgbClr>
                  </a:outerShdw>
                </a:effectLst>
              </a:rPr>
              <a:t> </a:t>
            </a:r>
            <a:r>
              <a:rPr lang="en-US" sz="2300" b="1" u="sng" dirty="0" err="1" smtClean="0">
                <a:effectLst>
                  <a:outerShdw blurRad="38100" dist="38100" dir="2700000" algn="tl">
                    <a:srgbClr val="000000">
                      <a:alpha val="43137"/>
                    </a:srgbClr>
                  </a:outerShdw>
                </a:effectLst>
              </a:rPr>
              <a:t>poslove</a:t>
            </a:r>
            <a:r>
              <a:rPr lang="en-US" sz="2300" b="1" u="sng" dirty="0" smtClean="0">
                <a:effectLst>
                  <a:outerShdw blurRad="38100" dist="38100" dir="2700000" algn="tl">
                    <a:srgbClr val="000000">
                      <a:alpha val="43137"/>
                    </a:srgbClr>
                  </a:outerShdw>
                </a:effectLst>
              </a:rPr>
              <a:t> </a:t>
            </a:r>
            <a:r>
              <a:rPr lang="en-US" sz="2300" b="1" u="sng" dirty="0" err="1" smtClean="0">
                <a:effectLst>
                  <a:outerShdw blurRad="38100" dist="38100" dir="2700000" algn="tl">
                    <a:srgbClr val="000000">
                      <a:alpha val="43137"/>
                    </a:srgbClr>
                  </a:outerShdw>
                </a:effectLst>
              </a:rPr>
              <a:t>inspekcijskog</a:t>
            </a:r>
            <a:r>
              <a:rPr lang="en-US" sz="2300" b="1" u="sng" dirty="0" smtClean="0">
                <a:effectLst>
                  <a:outerShdw blurRad="38100" dist="38100" dir="2700000" algn="tl">
                    <a:srgbClr val="000000">
                      <a:alpha val="43137"/>
                    </a:srgbClr>
                  </a:outerShdw>
                </a:effectLst>
              </a:rPr>
              <a:t> </a:t>
            </a:r>
            <a:r>
              <a:rPr lang="en-US" sz="2300" b="1" u="sng" dirty="0" err="1" smtClean="0">
                <a:effectLst>
                  <a:outerShdw blurRad="38100" dist="38100" dir="2700000" algn="tl">
                    <a:srgbClr val="000000">
                      <a:alpha val="43137"/>
                    </a:srgbClr>
                  </a:outerShdw>
                </a:effectLst>
              </a:rPr>
              <a:t>nadzora</a:t>
            </a:r>
            <a:endParaRPr lang="sr-Latn-ME" sz="2300" b="1" u="sng"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30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2800" b="1" i="1" u="sng" dirty="0" err="1">
                <a:effectLst>
                  <a:outerShdw blurRad="38100" dist="38100" dir="2700000" algn="tl">
                    <a:srgbClr val="000000">
                      <a:alpha val="43137"/>
                    </a:srgbClr>
                  </a:outerShdw>
                </a:effectLst>
              </a:rPr>
              <a:t>Prava</a:t>
            </a:r>
            <a:r>
              <a:rPr lang="en-US" sz="2800" b="1" i="1" u="sng" dirty="0">
                <a:effectLst>
                  <a:outerShdw blurRad="38100" dist="38100" dir="2700000" algn="tl">
                    <a:srgbClr val="000000">
                      <a:alpha val="43137"/>
                    </a:srgbClr>
                  </a:outerShdw>
                </a:effectLst>
              </a:rPr>
              <a:t> </a:t>
            </a:r>
            <a:r>
              <a:rPr lang="en-US" sz="2800" b="1" i="1" u="sng" dirty="0" err="1">
                <a:effectLst>
                  <a:outerShdw blurRad="38100" dist="38100" dir="2700000" algn="tl">
                    <a:srgbClr val="000000">
                      <a:alpha val="43137"/>
                    </a:srgbClr>
                  </a:outerShdw>
                </a:effectLst>
              </a:rPr>
              <a:t>i</a:t>
            </a:r>
            <a:r>
              <a:rPr lang="en-US" sz="2800" b="1" i="1" u="sng" dirty="0">
                <a:effectLst>
                  <a:outerShdw blurRad="38100" dist="38100" dir="2700000" algn="tl">
                    <a:srgbClr val="000000">
                      <a:alpha val="43137"/>
                    </a:srgbClr>
                  </a:outerShdw>
                </a:effectLst>
              </a:rPr>
              <a:t> </a:t>
            </a:r>
            <a:r>
              <a:rPr lang="en-US" sz="2800" b="1" i="1" u="sng" dirty="0" err="1">
                <a:effectLst>
                  <a:outerShdw blurRad="38100" dist="38100" dir="2700000" algn="tl">
                    <a:srgbClr val="000000">
                      <a:alpha val="43137"/>
                    </a:srgbClr>
                  </a:outerShdw>
                </a:effectLst>
              </a:rPr>
              <a:t>dužnosti</a:t>
            </a:r>
            <a:r>
              <a:rPr lang="en-US" sz="2800" b="1" i="1" u="sng" dirty="0">
                <a:effectLst>
                  <a:outerShdw blurRad="38100" dist="38100" dir="2700000" algn="tl">
                    <a:srgbClr val="000000">
                      <a:alpha val="43137"/>
                    </a:srgbClr>
                  </a:outerShdw>
                </a:effectLst>
              </a:rPr>
              <a:t> </a:t>
            </a:r>
            <a:r>
              <a:rPr lang="en-US" sz="2800" b="1" i="1" u="sng" dirty="0" err="1" smtClean="0">
                <a:effectLst>
                  <a:outerShdw blurRad="38100" dist="38100" dir="2700000" algn="tl">
                    <a:srgbClr val="000000">
                      <a:alpha val="43137"/>
                    </a:srgbClr>
                  </a:outerShdw>
                </a:effectLst>
              </a:rPr>
              <a:t>zaštitara</a:t>
            </a:r>
            <a:r>
              <a:rPr lang="sr-Latn-ME" sz="2800" b="1" i="1" u="sng" dirty="0" smtClean="0">
                <a:effectLst>
                  <a:outerShdw blurRad="38100" dist="38100" dir="2700000" algn="tl">
                    <a:srgbClr val="000000">
                      <a:alpha val="43137"/>
                    </a:srgbClr>
                  </a:outerShdw>
                </a:effectLst>
              </a:rPr>
              <a:t> - </a:t>
            </a:r>
            <a:r>
              <a:rPr lang="en-US" sz="2800" b="1" i="1" u="sng" dirty="0" err="1" smtClean="0">
                <a:effectLst>
                  <a:outerShdw blurRad="38100" dist="38100" dir="2700000" algn="tl">
                    <a:srgbClr val="000000">
                      <a:alpha val="43137"/>
                    </a:srgbClr>
                  </a:outerShdw>
                </a:effectLst>
              </a:rPr>
              <a:t>Član</a:t>
            </a:r>
            <a:r>
              <a:rPr lang="en-US" sz="2800" b="1" i="1" u="sng" dirty="0" smtClean="0">
                <a:effectLst>
                  <a:outerShdw blurRad="38100" dist="38100" dir="2700000" algn="tl">
                    <a:srgbClr val="000000">
                      <a:alpha val="43137"/>
                    </a:srgbClr>
                  </a:outerShdw>
                </a:effectLst>
              </a:rPr>
              <a:t> 106</a:t>
            </a:r>
            <a:endParaRPr lang="en-US" sz="2800"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457200"/>
            <a:ext cx="9144000" cy="6400800"/>
          </a:xfrm>
        </p:spPr>
        <p:txBody>
          <a:bodyPr>
            <a:noAutofit/>
          </a:bodyPr>
          <a:lstStyle/>
          <a:p>
            <a:pPr marL="0" indent="0">
              <a:buNone/>
            </a:pPr>
            <a:r>
              <a:rPr lang="en-US" sz="1400" b="1" dirty="0" err="1" smtClean="0"/>
              <a:t>Kada</a:t>
            </a:r>
            <a:r>
              <a:rPr lang="en-US" sz="1400" b="1" dirty="0" smtClean="0"/>
              <a:t> </a:t>
            </a:r>
            <a:r>
              <a:rPr lang="en-US" sz="1400" b="1" dirty="0" err="1"/>
              <a:t>zaštitar</a:t>
            </a:r>
            <a:r>
              <a:rPr lang="en-US" sz="1400" b="1" dirty="0"/>
              <a:t>, u </a:t>
            </a:r>
            <a:r>
              <a:rPr lang="en-US" sz="1400" b="1" dirty="0" err="1"/>
              <a:t>vršenju</a:t>
            </a:r>
            <a:r>
              <a:rPr lang="en-US" sz="1400" b="1" dirty="0"/>
              <a:t> </a:t>
            </a:r>
            <a:r>
              <a:rPr lang="en-US" sz="1400" b="1" dirty="0" err="1"/>
              <a:t>službe</a:t>
            </a:r>
            <a:r>
              <a:rPr lang="en-US" sz="1400" b="1" dirty="0"/>
              <a:t>, </a:t>
            </a:r>
            <a:r>
              <a:rPr lang="en-US" sz="1400" b="1" dirty="0" err="1"/>
              <a:t>ustanovi</a:t>
            </a:r>
            <a:r>
              <a:rPr lang="en-US" sz="1400" b="1" dirty="0"/>
              <a:t> da je </a:t>
            </a:r>
            <a:r>
              <a:rPr lang="en-US" sz="1400" b="1" dirty="0" err="1"/>
              <a:t>učinjena</a:t>
            </a:r>
            <a:r>
              <a:rPr lang="en-US" sz="1400" b="1" dirty="0"/>
              <a:t> </a:t>
            </a:r>
            <a:r>
              <a:rPr lang="en-US" sz="1400" b="1" dirty="0" err="1"/>
              <a:t>povreda</a:t>
            </a:r>
            <a:r>
              <a:rPr lang="en-US" sz="1400" b="1" dirty="0"/>
              <a:t> </a:t>
            </a:r>
            <a:r>
              <a:rPr lang="en-US" sz="1400" b="1" dirty="0" err="1"/>
              <a:t>pravila</a:t>
            </a:r>
            <a:r>
              <a:rPr lang="en-US" sz="1400" b="1" dirty="0"/>
              <a:t> </a:t>
            </a:r>
            <a:r>
              <a:rPr lang="en-US" sz="1400" b="1" dirty="0" err="1"/>
              <a:t>unutrašnjeg</a:t>
            </a:r>
            <a:r>
              <a:rPr lang="en-US" sz="1400" b="1" dirty="0"/>
              <a:t> </a:t>
            </a:r>
            <a:r>
              <a:rPr lang="en-US" sz="1400" b="1" dirty="0" err="1"/>
              <a:t>reda</a:t>
            </a:r>
            <a:r>
              <a:rPr lang="en-US" sz="1400" b="1" dirty="0"/>
              <a:t> </a:t>
            </a:r>
            <a:r>
              <a:rPr lang="en-US" sz="1400" b="1" dirty="0" err="1"/>
              <a:t>i</a:t>
            </a:r>
            <a:r>
              <a:rPr lang="en-US" sz="1400" b="1" dirty="0"/>
              <a:t> </a:t>
            </a:r>
            <a:r>
              <a:rPr lang="en-US" sz="1400" b="1" dirty="0" err="1"/>
              <a:t>kršenja</a:t>
            </a:r>
            <a:r>
              <a:rPr lang="en-US" sz="1400" b="1" dirty="0"/>
              <a:t> </a:t>
            </a:r>
            <a:r>
              <a:rPr lang="en-US" sz="1400" b="1" dirty="0" err="1"/>
              <a:t>režima</a:t>
            </a:r>
            <a:r>
              <a:rPr lang="en-US" sz="1400" b="1" dirty="0"/>
              <a:t> </a:t>
            </a:r>
            <a:r>
              <a:rPr lang="en-US" sz="1400" b="1" dirty="0" err="1"/>
              <a:t>zaštite</a:t>
            </a:r>
            <a:r>
              <a:rPr lang="en-US" sz="1400" b="1" dirty="0"/>
              <a:t> </a:t>
            </a:r>
            <a:r>
              <a:rPr lang="en-US" sz="1400" b="1" dirty="0" err="1"/>
              <a:t>ovlašćen</a:t>
            </a:r>
            <a:r>
              <a:rPr lang="en-US" sz="1400" b="1" dirty="0"/>
              <a:t> je </a:t>
            </a:r>
            <a:r>
              <a:rPr lang="en-US" sz="1400" b="1" dirty="0" err="1"/>
              <a:t>i</a:t>
            </a:r>
            <a:r>
              <a:rPr lang="en-US" sz="1400" b="1" dirty="0"/>
              <a:t> </a:t>
            </a:r>
            <a:r>
              <a:rPr lang="en-US" sz="1400" b="1" dirty="0" err="1"/>
              <a:t>dužan</a:t>
            </a:r>
            <a:r>
              <a:rPr lang="en-US" sz="1400" b="1" dirty="0"/>
              <a:t> </a:t>
            </a:r>
            <a:r>
              <a:rPr lang="en-US" sz="1400" b="1" dirty="0" smtClean="0"/>
              <a:t>da</a:t>
            </a:r>
            <a:r>
              <a:rPr lang="sr-Latn-ME" sz="1400" b="1" dirty="0" smtClean="0"/>
              <a:t>..</a:t>
            </a:r>
            <a:r>
              <a:rPr lang="en-US" sz="1400" b="1" dirty="0" smtClean="0"/>
              <a:t>:</a:t>
            </a:r>
            <a:endParaRPr lang="sr-Latn-ME" sz="1400" b="1" dirty="0" smtClean="0"/>
          </a:p>
          <a:p>
            <a:pPr marL="0" indent="0">
              <a:buNone/>
            </a:pPr>
            <a:r>
              <a:rPr lang="en-US" sz="2400" u="sng" dirty="0" smtClean="0">
                <a:effectLst>
                  <a:outerShdw blurRad="38100" dist="38100" dir="2700000" algn="tl">
                    <a:srgbClr val="000000">
                      <a:alpha val="43137"/>
                    </a:srgbClr>
                  </a:outerShdw>
                </a:effectLst>
              </a:rPr>
              <a:t>- </a:t>
            </a:r>
            <a:r>
              <a:rPr lang="en-US" sz="2400" b="1" u="sng" dirty="0" smtClean="0">
                <a:effectLst>
                  <a:outerShdw blurRad="38100" dist="38100" dir="2700000" algn="tl">
                    <a:srgbClr val="000000">
                      <a:alpha val="43137"/>
                    </a:srgbClr>
                  </a:outerShdw>
                </a:effectLst>
              </a:rPr>
              <a:t>lice </a:t>
            </a:r>
            <a:r>
              <a:rPr lang="en-US" sz="2400" b="1" u="sng" dirty="0" err="1" smtClean="0">
                <a:effectLst>
                  <a:outerShdw blurRad="38100" dist="38100" dir="2700000" algn="tl">
                    <a:srgbClr val="000000">
                      <a:alpha val="43137"/>
                    </a:srgbClr>
                  </a:outerShdw>
                </a:effectLst>
              </a:rPr>
              <a:t>bez</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ličnih</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isprava</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zatečeno</a:t>
            </a:r>
            <a:r>
              <a:rPr lang="en-US" sz="2400" b="1" u="sng" dirty="0" smtClean="0">
                <a:effectLst>
                  <a:outerShdw blurRad="38100" dist="38100" dir="2700000" algn="tl">
                    <a:srgbClr val="000000">
                      <a:alpha val="43137"/>
                    </a:srgbClr>
                  </a:outerShdw>
                </a:effectLst>
              </a:rPr>
              <a:t> u </a:t>
            </a:r>
            <a:r>
              <a:rPr lang="en-US" sz="2400" b="1" u="sng" dirty="0" err="1" smtClean="0">
                <a:effectLst>
                  <a:outerShdw blurRad="38100" dist="38100" dir="2700000" algn="tl">
                    <a:srgbClr val="000000">
                      <a:alpha val="43137"/>
                    </a:srgbClr>
                  </a:outerShdw>
                </a:effectLst>
              </a:rPr>
              <a:t>vršenju</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prekršaja</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ili</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krivičnog</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djela</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odmah</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preda</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ili</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obavijesti</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nadležni</a:t>
            </a:r>
            <a:r>
              <a:rPr lang="en-US" sz="2400" b="1" u="sng" dirty="0" smtClean="0">
                <a:effectLst>
                  <a:outerShdw blurRad="38100" dist="38100" dir="2700000" algn="tl">
                    <a:srgbClr val="000000">
                      <a:alpha val="43137"/>
                    </a:srgbClr>
                  </a:outerShdw>
                </a:effectLst>
              </a:rPr>
              <a:t> organ </a:t>
            </a:r>
            <a:r>
              <a:rPr lang="en-US" sz="2400" b="1" u="sng" dirty="0" err="1" smtClean="0">
                <a:effectLst>
                  <a:outerShdw blurRad="38100" dist="38100" dir="2700000" algn="tl">
                    <a:srgbClr val="000000">
                      <a:alpha val="43137"/>
                    </a:srgbClr>
                  </a:outerShdw>
                </a:effectLst>
              </a:rPr>
              <a:t>za</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poslove</a:t>
            </a:r>
            <a:r>
              <a:rPr lang="en-US" sz="2400" b="1" u="sng" dirty="0" smtClean="0">
                <a:effectLst>
                  <a:outerShdw blurRad="38100" dist="38100" dir="2700000" algn="tl">
                    <a:srgbClr val="000000">
                      <a:alpha val="43137"/>
                    </a:srgbClr>
                  </a:outerShdw>
                </a:effectLst>
              </a:rPr>
              <a:t> </a:t>
            </a:r>
            <a:r>
              <a:rPr lang="en-US" sz="2400" b="1" u="sng" dirty="0" err="1" smtClean="0">
                <a:effectLst>
                  <a:outerShdw blurRad="38100" dist="38100" dir="2700000" algn="tl">
                    <a:srgbClr val="000000">
                      <a:alpha val="43137"/>
                    </a:srgbClr>
                  </a:outerShdw>
                </a:effectLst>
              </a:rPr>
              <a:t>policije</a:t>
            </a:r>
            <a:r>
              <a:rPr lang="en-US" sz="2400" b="1" u="sng" dirty="0" smtClean="0">
                <a:effectLst>
                  <a:outerShdw blurRad="38100" dist="38100" dir="2700000" algn="tl">
                    <a:srgbClr val="000000">
                      <a:alpha val="43137"/>
                    </a:srgbClr>
                  </a:outerShdw>
                </a:effectLst>
              </a:rPr>
              <a:t>;</a:t>
            </a:r>
          </a:p>
          <a:p>
            <a:pPr marL="0" indent="0">
              <a:buNone/>
            </a:pPr>
            <a:r>
              <a:rPr lang="en-US" sz="2400" b="1" u="sng" dirty="0" smtClean="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zatraži</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uspostavljanje</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prethodnog</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stanja</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odnosno</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naredi</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mjere</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za</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sprječavanje</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i</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uklanjanje</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štetnih</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posljedica</a:t>
            </a:r>
            <a:r>
              <a:rPr lang="en-US" sz="2400" b="1" u="sng" dirty="0">
                <a:effectLst>
                  <a:outerShdw blurRad="38100" dist="38100" dir="2700000" algn="tl">
                    <a:srgbClr val="000000">
                      <a:alpha val="43137"/>
                    </a:srgbClr>
                  </a:outerShdw>
                </a:effectLst>
              </a:rPr>
              <a:t>;</a:t>
            </a:r>
          </a:p>
          <a:p>
            <a:pPr marL="0" indent="0">
              <a:buNone/>
            </a:pP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sarađuje</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sa</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vlasnicima</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i</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korisnicima</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prava</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na</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nekretninama</a:t>
            </a:r>
            <a:r>
              <a:rPr lang="en-US" sz="2400" b="1" u="sng" dirty="0">
                <a:effectLst>
                  <a:outerShdw blurRad="38100" dist="38100" dir="2700000" algn="tl">
                    <a:srgbClr val="000000">
                      <a:alpha val="43137"/>
                    </a:srgbClr>
                  </a:outerShdw>
                </a:effectLst>
              </a:rPr>
              <a:t> u </a:t>
            </a:r>
            <a:r>
              <a:rPr lang="en-US" sz="2400" b="1" u="sng" dirty="0" err="1">
                <a:effectLst>
                  <a:outerShdw blurRad="38100" dist="38100" dir="2700000" algn="tl">
                    <a:srgbClr val="000000">
                      <a:alpha val="43137"/>
                    </a:srgbClr>
                  </a:outerShdw>
                </a:effectLst>
              </a:rPr>
              <a:t>zaštićenom</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prirodnom</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dobru</a:t>
            </a:r>
            <a:r>
              <a:rPr lang="en-US" sz="2400" b="1" u="sng" dirty="0">
                <a:effectLst>
                  <a:outerShdw blurRad="38100" dist="38100" dir="2700000" algn="tl">
                    <a:srgbClr val="000000">
                      <a:alpha val="43137"/>
                    </a:srgbClr>
                  </a:outerShdw>
                </a:effectLst>
              </a:rPr>
              <a:t> u </a:t>
            </a:r>
            <a:r>
              <a:rPr lang="en-US" sz="2400" b="1" u="sng" dirty="0" err="1">
                <a:effectLst>
                  <a:outerShdw blurRad="38100" dist="38100" dir="2700000" algn="tl">
                    <a:srgbClr val="000000">
                      <a:alpha val="43137"/>
                    </a:srgbClr>
                  </a:outerShdw>
                </a:effectLst>
              </a:rPr>
              <a:t>cilju</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zaštite</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prirode</a:t>
            </a:r>
            <a:r>
              <a:rPr lang="en-US" sz="2400" b="1" u="sng" dirty="0">
                <a:effectLst>
                  <a:outerShdw blurRad="38100" dist="38100" dir="2700000" algn="tl">
                    <a:srgbClr val="000000">
                      <a:alpha val="43137"/>
                    </a:srgbClr>
                  </a:outerShdw>
                </a:effectLst>
              </a:rPr>
              <a:t>;</a:t>
            </a:r>
          </a:p>
          <a:p>
            <a:pPr marL="0" indent="0">
              <a:buNone/>
            </a:pP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pruža</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pomoć</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posjetiocima</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zaštićenog</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prirodnog</a:t>
            </a:r>
            <a:r>
              <a:rPr lang="en-US" sz="2400" b="1" u="sng" dirty="0">
                <a:effectLst>
                  <a:outerShdw blurRad="38100" dist="38100" dir="2700000" algn="tl">
                    <a:srgbClr val="000000">
                      <a:alpha val="43137"/>
                    </a:srgbClr>
                  </a:outerShdw>
                </a:effectLst>
              </a:rPr>
              <a:t> dobra </a:t>
            </a:r>
            <a:r>
              <a:rPr lang="en-US" sz="2400" b="1" u="sng" dirty="0" err="1">
                <a:effectLst>
                  <a:outerShdw blurRad="38100" dist="38100" dir="2700000" algn="tl">
                    <a:srgbClr val="000000">
                      <a:alpha val="43137"/>
                    </a:srgbClr>
                  </a:outerShdw>
                </a:effectLst>
              </a:rPr>
              <a:t>i</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lokalnom</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stanovništvu</a:t>
            </a:r>
            <a:r>
              <a:rPr lang="en-US" sz="2400" b="1" u="sng" dirty="0">
                <a:effectLst>
                  <a:outerShdw blurRad="38100" dist="38100" dir="2700000" algn="tl">
                    <a:srgbClr val="000000">
                      <a:alpha val="43137"/>
                    </a:srgbClr>
                  </a:outerShdw>
                </a:effectLst>
              </a:rPr>
              <a:t>.</a:t>
            </a:r>
          </a:p>
          <a:p>
            <a:pPr marL="0" indent="0">
              <a:buNone/>
            </a:pPr>
            <a:r>
              <a:rPr lang="en-US" sz="2000" u="sng" dirty="0">
                <a:effectLst>
                  <a:outerShdw blurRad="38100" dist="38100" dir="2700000" algn="tl">
                    <a:srgbClr val="000000">
                      <a:alpha val="43137"/>
                    </a:srgbClr>
                  </a:outerShdw>
                </a:effectLst>
              </a:rPr>
              <a:t>U </a:t>
            </a:r>
            <a:r>
              <a:rPr lang="en-US" sz="2000" u="sng" dirty="0" err="1">
                <a:effectLst>
                  <a:outerShdw blurRad="38100" dist="38100" dir="2700000" algn="tl">
                    <a:srgbClr val="000000">
                      <a:alpha val="43137"/>
                    </a:srgbClr>
                  </a:outerShdw>
                </a:effectLst>
              </a:rPr>
              <a:t>vršenju</a:t>
            </a:r>
            <a:r>
              <a:rPr lang="en-US" sz="2000" u="sng" dirty="0">
                <a:effectLst>
                  <a:outerShdw blurRad="38100" dist="38100" dir="2700000" algn="tl">
                    <a:srgbClr val="000000">
                      <a:alpha val="43137"/>
                    </a:srgbClr>
                  </a:outerShdw>
                </a:effectLst>
              </a:rPr>
              <a:t> </a:t>
            </a:r>
            <a:r>
              <a:rPr lang="en-US" sz="2000" u="sng" dirty="0" err="1">
                <a:effectLst>
                  <a:outerShdw blurRad="38100" dist="38100" dir="2700000" algn="tl">
                    <a:srgbClr val="000000">
                      <a:alpha val="43137"/>
                    </a:srgbClr>
                  </a:outerShdw>
                </a:effectLst>
              </a:rPr>
              <a:t>službe</a:t>
            </a:r>
            <a:r>
              <a:rPr lang="en-US" sz="2000" u="sng" dirty="0">
                <a:effectLst>
                  <a:outerShdw blurRad="38100" dist="38100" dir="2700000" algn="tl">
                    <a:srgbClr val="000000">
                      <a:alpha val="43137"/>
                    </a:srgbClr>
                  </a:outerShdw>
                </a:effectLst>
              </a:rPr>
              <a:t> </a:t>
            </a:r>
            <a:r>
              <a:rPr lang="en-US" sz="2000" u="sng" dirty="0" err="1">
                <a:effectLst>
                  <a:outerShdw blurRad="38100" dist="38100" dir="2700000" algn="tl">
                    <a:srgbClr val="000000">
                      <a:alpha val="43137"/>
                    </a:srgbClr>
                  </a:outerShdw>
                </a:effectLst>
              </a:rPr>
              <a:t>zaštitar</a:t>
            </a:r>
            <a:r>
              <a:rPr lang="en-US" sz="2000" u="sng" dirty="0">
                <a:effectLst>
                  <a:outerShdw blurRad="38100" dist="38100" dir="2700000" algn="tl">
                    <a:srgbClr val="000000">
                      <a:alpha val="43137"/>
                    </a:srgbClr>
                  </a:outerShdw>
                </a:effectLst>
              </a:rPr>
              <a:t> je </a:t>
            </a:r>
            <a:r>
              <a:rPr lang="en-US" sz="2000" u="sng" dirty="0" err="1">
                <a:effectLst>
                  <a:outerShdw blurRad="38100" dist="38100" dir="2700000" algn="tl">
                    <a:srgbClr val="000000">
                      <a:alpha val="43137"/>
                    </a:srgbClr>
                  </a:outerShdw>
                </a:effectLst>
              </a:rPr>
              <a:t>dužan</a:t>
            </a:r>
            <a:r>
              <a:rPr lang="en-US" sz="2000" u="sng" dirty="0">
                <a:effectLst>
                  <a:outerShdw blurRad="38100" dist="38100" dir="2700000" algn="tl">
                    <a:srgbClr val="000000">
                      <a:alpha val="43137"/>
                    </a:srgbClr>
                  </a:outerShdw>
                </a:effectLst>
              </a:rPr>
              <a:t> da </a:t>
            </a:r>
            <a:r>
              <a:rPr lang="en-US" sz="2000" u="sng" dirty="0" err="1">
                <a:effectLst>
                  <a:outerShdw blurRad="38100" dist="38100" dir="2700000" algn="tl">
                    <a:srgbClr val="000000">
                      <a:alpha val="43137"/>
                    </a:srgbClr>
                  </a:outerShdw>
                </a:effectLst>
              </a:rPr>
              <a:t>pokaže</a:t>
            </a:r>
            <a:r>
              <a:rPr lang="en-US" sz="2000" u="sng" dirty="0">
                <a:effectLst>
                  <a:outerShdw blurRad="38100" dist="38100" dir="2700000" algn="tl">
                    <a:srgbClr val="000000">
                      <a:alpha val="43137"/>
                    </a:srgbClr>
                  </a:outerShdw>
                </a:effectLst>
              </a:rPr>
              <a:t> </a:t>
            </a:r>
            <a:r>
              <a:rPr lang="en-US" sz="2000" u="sng" dirty="0" err="1">
                <a:effectLst>
                  <a:outerShdw blurRad="38100" dist="38100" dir="2700000" algn="tl">
                    <a:srgbClr val="000000">
                      <a:alpha val="43137"/>
                    </a:srgbClr>
                  </a:outerShdw>
                </a:effectLst>
              </a:rPr>
              <a:t>identifikacionu</a:t>
            </a:r>
            <a:r>
              <a:rPr lang="en-US" sz="2000" u="sng" dirty="0">
                <a:effectLst>
                  <a:outerShdw blurRad="38100" dist="38100" dir="2700000" algn="tl">
                    <a:srgbClr val="000000">
                      <a:alpha val="43137"/>
                    </a:srgbClr>
                  </a:outerShdw>
                </a:effectLst>
              </a:rPr>
              <a:t> </a:t>
            </a:r>
            <a:r>
              <a:rPr lang="en-US" sz="2000" u="sng" dirty="0" err="1">
                <a:effectLst>
                  <a:outerShdw blurRad="38100" dist="38100" dir="2700000" algn="tl">
                    <a:srgbClr val="000000">
                      <a:alpha val="43137"/>
                    </a:srgbClr>
                  </a:outerShdw>
                </a:effectLst>
              </a:rPr>
              <a:t>oznaku</a:t>
            </a:r>
            <a:r>
              <a:rPr lang="en-US" sz="2000" u="sng" dirty="0">
                <a:effectLst>
                  <a:outerShdw blurRad="38100" dist="38100" dir="2700000" algn="tl">
                    <a:srgbClr val="000000">
                      <a:alpha val="43137"/>
                    </a:srgbClr>
                  </a:outerShdw>
                </a:effectLst>
              </a:rPr>
              <a:t>.</a:t>
            </a:r>
          </a:p>
          <a:p>
            <a:pPr marL="0" indent="0">
              <a:buNone/>
            </a:pPr>
            <a:r>
              <a:rPr lang="en-US" sz="2000" b="1" dirty="0" err="1">
                <a:effectLst>
                  <a:outerShdw blurRad="38100" dist="38100" dir="2700000" algn="tl">
                    <a:srgbClr val="000000">
                      <a:alpha val="43137"/>
                    </a:srgbClr>
                  </a:outerShdw>
                </a:effectLst>
              </a:rPr>
              <a:t>Zaštitar</a:t>
            </a:r>
            <a:r>
              <a:rPr lang="en-US" sz="2000" b="1" dirty="0">
                <a:effectLst>
                  <a:outerShdw blurRad="38100" dist="38100" dir="2700000" algn="tl">
                    <a:srgbClr val="000000">
                      <a:alpha val="43137"/>
                    </a:srgbClr>
                  </a:outerShdw>
                </a:effectLst>
              </a:rPr>
              <a:t> je </a:t>
            </a:r>
            <a:r>
              <a:rPr lang="en-US" sz="2000" b="1" dirty="0" err="1">
                <a:effectLst>
                  <a:outerShdw blurRad="38100" dist="38100" dir="2700000" algn="tl">
                    <a:srgbClr val="000000">
                      <a:alpha val="43137"/>
                    </a:srgbClr>
                  </a:outerShdw>
                </a:effectLst>
              </a:rPr>
              <a:t>dužan</a:t>
            </a:r>
            <a:r>
              <a:rPr lang="en-US" sz="2000" b="1" dirty="0">
                <a:effectLst>
                  <a:outerShdw blurRad="38100" dist="38100" dir="2700000" algn="tl">
                    <a:srgbClr val="000000">
                      <a:alpha val="43137"/>
                    </a:srgbClr>
                  </a:outerShdw>
                </a:effectLst>
              </a:rPr>
              <a:t> da </a:t>
            </a:r>
            <a:r>
              <a:rPr lang="en-US" sz="2000" b="1" dirty="0" err="1">
                <a:effectLst>
                  <a:outerShdw blurRad="38100" dist="38100" dir="2700000" algn="tl">
                    <a:srgbClr val="000000">
                      <a:alpha val="43137"/>
                    </a:srgbClr>
                  </a:outerShdw>
                </a:effectLst>
              </a:rPr>
              <a:t>licu</a:t>
            </a:r>
            <a:r>
              <a:rPr lang="en-US" sz="2000" b="1" dirty="0">
                <a:effectLst>
                  <a:outerShdw blurRad="38100" dist="38100" dir="2700000" algn="tl">
                    <a:srgbClr val="000000">
                      <a:alpha val="43137"/>
                    </a:srgbClr>
                  </a:outerShdw>
                </a:effectLst>
              </a:rPr>
              <a:t> od </a:t>
            </a:r>
            <a:r>
              <a:rPr lang="en-US" sz="2000" b="1" dirty="0" err="1">
                <a:effectLst>
                  <a:outerShdw blurRad="38100" dist="38100" dir="2700000" algn="tl">
                    <a:srgbClr val="000000">
                      <a:alpha val="43137"/>
                    </a:srgbClr>
                  </a:outerShdw>
                </a:effectLst>
              </a:rPr>
              <a:t>kojeg</a:t>
            </a:r>
            <a:r>
              <a:rPr lang="en-US" sz="2000" b="1" dirty="0">
                <a:effectLst>
                  <a:outerShdw blurRad="38100" dist="38100" dir="2700000" algn="tl">
                    <a:srgbClr val="000000">
                      <a:alpha val="43137"/>
                    </a:srgbClr>
                  </a:outerShdw>
                </a:effectLst>
              </a:rPr>
              <a:t> je </a:t>
            </a:r>
            <a:r>
              <a:rPr lang="en-US" sz="2000" b="1" dirty="0" err="1">
                <a:effectLst>
                  <a:outerShdw blurRad="38100" dist="38100" dir="2700000" algn="tl">
                    <a:srgbClr val="000000">
                      <a:alpha val="43137"/>
                    </a:srgbClr>
                  </a:outerShdw>
                </a:effectLst>
              </a:rPr>
              <a:t>naplatio</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novčanu</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kaznu</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ili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oduzeo</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sredstva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druge</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predmete</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izda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odgovarajuću</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potvrdu</a:t>
            </a:r>
            <a:r>
              <a:rPr lang="en-US" sz="2000" b="1" dirty="0">
                <a:effectLst>
                  <a:outerShdw blurRad="38100" dist="38100" dir="2700000" algn="tl">
                    <a:srgbClr val="000000">
                      <a:alpha val="43137"/>
                    </a:srgbClr>
                  </a:outerShdw>
                </a:effectLst>
              </a:rPr>
              <a:t>.</a:t>
            </a:r>
          </a:p>
          <a:p>
            <a:pPr marL="0" indent="0">
              <a:buNone/>
            </a:pPr>
            <a:r>
              <a:rPr lang="en-US" sz="2000" b="1" dirty="0" err="1">
                <a:effectLst>
                  <a:outerShdw blurRad="38100" dist="38100" dir="2700000" algn="tl">
                    <a:srgbClr val="000000">
                      <a:alpha val="43137"/>
                    </a:srgbClr>
                  </a:outerShdw>
                </a:effectLst>
              </a:rPr>
              <a:t>Zaštitar</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mora</a:t>
            </a:r>
            <a:r>
              <a:rPr lang="en-US" sz="2000" b="1" dirty="0">
                <a:effectLst>
                  <a:outerShdw blurRad="38100" dist="38100" dir="2700000" algn="tl">
                    <a:srgbClr val="000000">
                      <a:alpha val="43137"/>
                    </a:srgbClr>
                  </a:outerShdw>
                </a:effectLst>
              </a:rPr>
              <a:t> da </a:t>
            </a:r>
            <a:r>
              <a:rPr lang="en-US" sz="2000" b="1" dirty="0" err="1">
                <a:effectLst>
                  <a:outerShdw blurRad="38100" dist="38100" dir="2700000" algn="tl">
                    <a:srgbClr val="000000">
                      <a:alpha val="43137"/>
                    </a:srgbClr>
                  </a:outerShdw>
                </a:effectLst>
              </a:rPr>
              <a:t>ispunjava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uslove</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ima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dozvolu</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za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vršenje</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poslova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zaštite</a:t>
            </a:r>
            <a:r>
              <a:rPr lang="en-US" sz="2000" b="1" dirty="0">
                <a:effectLst>
                  <a:outerShdw blurRad="38100" dist="38100" dir="2700000" algn="tl">
                    <a:srgbClr val="000000">
                      <a:alpha val="43137"/>
                    </a:srgbClr>
                  </a:outerShdw>
                </a:effectLst>
              </a:rPr>
              <a:t> u </a:t>
            </a:r>
            <a:r>
              <a:rPr lang="en-US" sz="2000" b="1" dirty="0" err="1">
                <a:effectLst>
                  <a:outerShdw blurRad="38100" dist="38100" dir="2700000" algn="tl">
                    <a:srgbClr val="000000">
                      <a:alpha val="43137"/>
                    </a:srgbClr>
                  </a:outerShdw>
                </a:effectLst>
              </a:rPr>
              <a:t>skladu</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sa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posebnim</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zakonom</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kojim</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uređuje</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zaštita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lica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i</a:t>
            </a:r>
            <a:r>
              <a:rPr lang="en-US" sz="2000" b="1" dirty="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imovine</a:t>
            </a:r>
            <a:r>
              <a:rPr lang="sr-Latn-ME" sz="2000" b="1" dirty="0">
                <a:effectLst>
                  <a:outerShdw blurRad="38100" dist="38100" dir="2700000" algn="tl">
                    <a:srgbClr val="000000">
                      <a:alpha val="43137"/>
                    </a:srgbClr>
                  </a:outerShdw>
                </a:effectLst>
              </a:rPr>
              <a:t>.</a:t>
            </a:r>
            <a:endParaRPr lang="sr-Latn-ME"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0179017"/>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1091</TotalTime>
  <Words>3517</Words>
  <Application>Microsoft Office PowerPoint</Application>
  <PresentationFormat>On-screen Show (4:3)</PresentationFormat>
  <Paragraphs>265</Paragraphs>
  <Slides>26</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Arial</vt:lpstr>
      <vt:lpstr>Calibri</vt:lpstr>
      <vt:lpstr>Garamond</vt:lpstr>
      <vt:lpstr>Garamond (Body)</vt:lpstr>
      <vt:lpstr>Tahoma</vt:lpstr>
      <vt:lpstr>Trebuchet MS</vt:lpstr>
      <vt:lpstr>Wingdings 3</vt:lpstr>
      <vt:lpstr>Facet</vt:lpstr>
      <vt:lpstr>1_Facet</vt:lpstr>
      <vt:lpstr>2_Facet</vt:lpstr>
      <vt:lpstr>Organic</vt:lpstr>
      <vt:lpstr>  Zakonodavni okvir za fizičku i stručnu zaštitu u zaštićenim područjima;  Nadležnosti upravljača; Uloge drugih institucija </vt:lpstr>
      <vt:lpstr>PowerPoint Presentation</vt:lpstr>
      <vt:lpstr>Korisni propisi 1</vt:lpstr>
      <vt:lpstr>Korisni propisi 2</vt:lpstr>
      <vt:lpstr>Interni propisi JPNPCG </vt:lpstr>
      <vt:lpstr>Interni propisi JPNPCG </vt:lpstr>
      <vt:lpstr>Zakon o zaštiti prirode  </vt:lpstr>
      <vt:lpstr>Prava i dužnosti zaštitara - Član 106</vt:lpstr>
      <vt:lpstr>Prava i dužnosti zaštitara - Član 106</vt:lpstr>
      <vt:lpstr>Prava i dužnosti ekološkog inspektora Član 108</vt:lpstr>
      <vt:lpstr>Prava i dužnosti ekološkog inspektora Član 108</vt:lpstr>
      <vt:lpstr>Ovlašćenja ekološkog inspektoraČlan 109</vt:lpstr>
      <vt:lpstr>Ovlašćenja ekološkog inspektoraČlan 109</vt:lpstr>
      <vt:lpstr>Prava i obaveze carinskog organa Član 110</vt:lpstr>
      <vt:lpstr>Zakon o zaštiti lica i imovine</vt:lpstr>
      <vt:lpstr>Uslovi za zaposlenje u službi zaštite (JPNPCG)</vt:lpstr>
      <vt:lpstr>Uslovi za zaposlenje u drugim službama zaštite </vt:lpstr>
      <vt:lpstr>Potrebni budući uslovi (obuka) </vt:lpstr>
      <vt:lpstr>KRIVIČNA PRIJAVA</vt:lpstr>
      <vt:lpstr>Podnošenje prijave - Član 256</vt:lpstr>
      <vt:lpstr>PowerPoint Presentation</vt:lpstr>
      <vt:lpstr>PowerPoint Presentation</vt:lpstr>
      <vt:lpstr>PowerPoint Presentation</vt:lpstr>
      <vt:lpstr>PowerPoint Presentation</vt:lpstr>
      <vt:lpstr>Pozitivni primjeri iz prakse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Zakonodavni okvir za fizičku i stručnu zaštitu u zaštićenim područjima;  Nadležnosti upravljača;  Uloge drugih institucija </dc:title>
  <dc:creator>Saradnik Ivanovic</dc:creator>
  <cp:lastModifiedBy>Windows User</cp:lastModifiedBy>
  <cp:revision>33</cp:revision>
  <dcterms:created xsi:type="dcterms:W3CDTF">2006-08-16T00:00:00Z</dcterms:created>
  <dcterms:modified xsi:type="dcterms:W3CDTF">2023-06-05T13:26:20Z</dcterms:modified>
</cp:coreProperties>
</file>