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4" r:id="rId5"/>
    <p:sldId id="261" r:id="rId6"/>
    <p:sldId id="262" r:id="rId7"/>
    <p:sldId id="275" r:id="rId8"/>
    <p:sldId id="276" r:id="rId9"/>
    <p:sldId id="258" r:id="rId10"/>
    <p:sldId id="263" r:id="rId11"/>
    <p:sldId id="259" r:id="rId12"/>
    <p:sldId id="267" r:id="rId13"/>
    <p:sldId id="266" r:id="rId14"/>
    <p:sldId id="268" r:id="rId15"/>
    <p:sldId id="260" r:id="rId16"/>
    <p:sldId id="284" r:id="rId17"/>
    <p:sldId id="286" r:id="rId18"/>
    <p:sldId id="277" r:id="rId19"/>
    <p:sldId id="279" r:id="rId20"/>
    <p:sldId id="280" r:id="rId21"/>
    <p:sldId id="282" r:id="rId22"/>
    <p:sldId id="271" r:id="rId23"/>
    <p:sldId id="272" r:id="rId24"/>
    <p:sldId id="285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1754-E6E3-3CE2-9284-D373BCEC5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52999-A23B-13DF-DA3D-B12E1D37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AC7F9-8465-93EC-E764-BA69DECD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F1BB6-64F6-3E76-EC3A-A3ADAE39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8D229-FBBF-BEA7-CFC9-851B1521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8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5E21-96F8-8E92-EA10-DA6A46C8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528D0-269A-897A-05DA-83CCA8A5F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75E7E-5B54-FA95-3B4C-4C304D9F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C883-F847-5188-D6C3-2B426A5D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7C5A9-88F2-9D7B-D6C1-B6DA1CB7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D2570-E7C4-0E77-EE01-61E5B7EC4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3CFE6-D528-C167-725C-815F4C9C5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57A48-250F-C91B-AC34-3B45ECD5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075B-E9D8-4CCA-EE98-4C31B11B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62F6-BB0E-BF9D-86FE-7F4D50A3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996E-FAA3-EADF-E791-8487F905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DDD9C-4D58-2B61-4024-C2F83E972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5D8E2-892F-06DE-BAF0-242549F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58DD4-33FA-79AF-5C90-12B6C33F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8402D-4FD0-08E7-7175-9D4C47FA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65CA-CADD-9A80-0922-76944541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136E-61A9-9343-53A4-63024FEE7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0635-0E1C-5D09-E3EE-BF8BBE25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CF113-5685-6162-58DB-3BF460BC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D9608-5047-860A-EFD4-82D13B16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670C-F105-848C-3E32-82F33135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44026-0491-1E06-0820-52D70CC54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45C6A-0BCD-2D71-81B7-480424C11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54B8C-B3F2-B3EC-7595-B5254A81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AF927-85A5-2E79-91D2-E8DE6EFF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B788C-611E-0BD6-884D-2D16011B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84F8-0200-08FD-D633-18001768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673F7-E8EE-72A8-575E-31FDCB1A9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982C8-DA64-E817-4C6E-4EEDB97E9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21880-6BBD-8F64-27AD-C75B1612F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CD10D-6DB0-4B7B-B68D-954F1128F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281FF-E8AD-7675-9BE4-F17D4312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0586A-C779-A3AC-D573-8526CA8F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5B781-C3A7-4010-FCF2-86025782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6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AAD71-4CC1-D0D0-2863-D9AD6D69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F9959-B13A-B9E3-EA06-8C17C65C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D2854-E724-1EE3-D2B3-CBA443C9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AD167-C9D2-840E-E846-46714103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0CBEAA-AF73-502A-9171-BAA1F67D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D5E73-D66B-5CF4-51AF-5B687E86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409B6-CF68-D15E-B773-DE250146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E252-E8D7-980D-BD4C-C1E9924E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6028-129A-B862-F51F-C8A84E2A8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DFD73-1FAD-99CB-F1A4-AEE692DB2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55866-9C87-8800-5FCF-5FF3643F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24D00-2B06-6F33-4062-BB51F46C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3F667-4BB4-C52B-8DDC-B2C7419E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0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06BE-EF20-1114-24AF-7C6DCD4C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51132-DFB3-29A1-AA74-F06A9BF5B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CF859-3221-C1CC-CE81-7313C1BC2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491A4-7F0E-C27E-0C1B-D6132C1A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BABAE-F9AB-1B9B-8CA9-25800CBF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802E6-1339-6D13-197E-C2C103BC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A74AA-FD28-607E-F4CE-73F81187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7F467-A8B3-751C-4E68-99C86FA3D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C2E75-CDE1-0F15-F03F-E15487B1D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182A-3452-4145-89A0-B7B9C495B9F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86B56-A6EB-5393-0103-2A14B852D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94776-17D1-A9E4-7ABF-712A64396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A469-F6A5-4F2B-955D-0B9567452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40B4D5-DA21-563A-7743-CF3C60FDD9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490C48BC-9EC2-F3A0-1D3E-ED5134368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3CEF3-B8F9-B4A7-BC7F-3ED8A76AF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CB4991A-F448-B3C8-8964-8C021AB96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20" y="5378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84AF08-B755-0DA6-3466-E12AAED49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123886"/>
              </p:ext>
            </p:extLst>
          </p:nvPr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CA8E5AA-883F-4B4D-7DFB-401446FBC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1E58AB-CF31-1B13-D774-C3C9FB4195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E17F2801-7E67-41AB-912C-F6A613EDC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624" y="2375670"/>
            <a:ext cx="9191021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r-Latn-ME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Participativno</a:t>
            </a:r>
            <a:r>
              <a:rPr lang="sr-Latn-M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4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upravljanje u zaštićenim područjima</a:t>
            </a:r>
          </a:p>
          <a:p>
            <a:br>
              <a:rPr lang="sr-Latn-ME" sz="2800" dirty="0"/>
            </a:b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E82F4789-58AD-46E4-B098-154FE4A7C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624" y="3173848"/>
            <a:ext cx="919102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sr-Latn-ME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Latn-ME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Latn-ME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Latn-ME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Latn-ME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ME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Duška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Dimović</a:t>
            </a:r>
            <a:br>
              <a:rPr lang="sr-Latn-ME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ME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Andrijevica, 24. april 2025.</a:t>
            </a:r>
            <a:endParaRPr lang="en-US" altLang="en-US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07CA23-E55B-4854-B205-497283A08E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STP logo CG">
            <a:extLst>
              <a:ext uri="{FF2B5EF4-FFF2-40B4-BE49-F238E27FC236}">
                <a16:creationId xmlns:a16="http://schemas.microsoft.com/office/drawing/2014/main" id="{25E2D790-92FF-4912-B170-060C9B348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9A686-3B41-47B8-8F98-3F4005394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68A6B0A-5F61-4EC8-A473-27A521B555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68A6B0A-5F61-4EC8-A473-27A521B55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B0FD794-D38C-4B6D-8CDD-A13065183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7C8472-A6A6-43D6-8878-FDEA01DB97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47D6F98F-5D36-4517-BAA2-01E7A156F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835" y="1368073"/>
            <a:ext cx="8281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Uključivanje zainteresovanih u proces planiranja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F47E90A6-3838-41C0-B495-48143C3BB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835" y="1585732"/>
            <a:ext cx="1010331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660033"/>
              </a:buClr>
              <a:buSzPct val="130000"/>
            </a:pP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Definisanje ciljeva upravljanja zaštićenim područjem nije do kraja otvoren proces u kome se mogu postavljati bilo koji ciljevi, naročito oni koji mogu imati negativan uticaj na zaštitu područja. </a:t>
            </a:r>
          </a:p>
          <a:p>
            <a:pPr>
              <a:buClr>
                <a:srgbClr val="660033"/>
              </a:buClr>
              <a:buSzPct val="130000"/>
            </a:pP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Bilo da je reč o područjima zaštićenim na nacionalnom nivou, ili o međunarodno prepoznatim zaštićenim područjima, ciljevi upravljanja su definisani u zakonodavstvu i osnovnim programskim dokumentima. </a:t>
            </a:r>
          </a:p>
          <a:p>
            <a:pPr>
              <a:buClr>
                <a:srgbClr val="660033"/>
              </a:buClr>
              <a:buSzPct val="130000"/>
            </a:pP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Tradicionalno, 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zainteresovanim učesnicima su bili ljudi iz naučnih krugova ili stručnjaci iz oblasti zaštite prirode čiji osnovni cilj zaštita područja. </a:t>
            </a:r>
          </a:p>
          <a:p>
            <a:pPr>
              <a:buClr>
                <a:srgbClr val="660033"/>
              </a:buClr>
              <a:buSzPct val="130000"/>
            </a:pPr>
            <a:endParaRPr lang="hr-HR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660033"/>
              </a:buClr>
              <a:buSzPct val="130000"/>
            </a:pP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Savremeni pristup u upravljanju zaštićenih područja podrazumeva uključivanje zainteresovanih učesnika/ca već u ranoj fazi razvoja plana upravljanja. </a:t>
            </a: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altLang="en-US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2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864AE-5A0A-42B4-868E-4C99A67A59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F844947E-C2D8-418B-94CF-DEF292E0A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274F19-144A-4AF9-BE3A-32ECD21518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2D44B3-FA23-43A1-81A7-8789FC7037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52D44B3-FA23-43A1-81A7-8789FC7037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CEA6F88-B762-4F41-B949-2EEAEA5EBF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DCD74-0174-40BA-A080-F2784EAAB7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18C966-EC5C-4FFB-9643-AD94EC4D6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511" y="148743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upravljati procesom</a:t>
            </a:r>
            <a:r>
              <a:rPr lang="en-U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EA3AB67-8D02-485D-A86A-75FEB5A5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511" y="1786438"/>
            <a:ext cx="1027964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 zainteresovanih učesnika/ca želi da bude uključeno u proces planiranja od samog početka. </a:t>
            </a:r>
          </a:p>
          <a:p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 toga je potrebno definisanje liste zainteresovanih strana, kao i onih koji najbolje mogu da doprinesu uspehu razvoja zaštićenog područja. </a:t>
            </a:r>
          </a:p>
          <a:p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Učesnici/ce mogu biti grupisani prema stručnim oblastima, nivou uticaja, prema institucionalnoj/organizacionoj strukturi i sl. </a:t>
            </a:r>
          </a:p>
          <a:p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Grupisanje učesnika/ca je od pomoći za definisanje njihove zainteresovanosti i mogućeg uticaja na proces, a takođe pomaže u planiranju odnosa i međusobnih relacija između pojedinih grupa. </a:t>
            </a:r>
            <a:b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0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02913-7B88-4890-9854-650D55B60D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6" y="174493"/>
            <a:ext cx="1273893" cy="11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406C72AF-A56A-455A-8CED-72F4615E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1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6DB918-E291-4928-B3BF-0A5030141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" y="6047014"/>
            <a:ext cx="1940028" cy="506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B208BF1-1222-4995-9E90-27D83FAF04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B208BF1-1222-4995-9E90-27D83FAF04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01BBE4F-3A9A-48E2-B1EB-9C4F18F29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5924462"/>
            <a:ext cx="2431975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07F30-16A5-401B-8BD2-28440DD2B8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BCF251B-E8B2-4575-A74D-B7A671EAAB50}"/>
              </a:ext>
            </a:extLst>
          </p:cNvPr>
          <p:cNvSpPr txBox="1">
            <a:spLocks noChangeArrowheads="1"/>
          </p:cNvSpPr>
          <p:nvPr/>
        </p:nvSpPr>
        <p:spPr>
          <a:xfrm>
            <a:off x="1767759" y="825499"/>
            <a:ext cx="8656638" cy="10728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izgradnje kapaciteta</a:t>
            </a:r>
            <a:endParaRPr 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099">
            <a:extLst>
              <a:ext uri="{FF2B5EF4-FFF2-40B4-BE49-F238E27FC236}">
                <a16:creationId xmlns:a16="http://schemas.microsoft.com/office/drawing/2014/main" id="{D0D2C16A-511C-49AC-81E3-259C6F11592C}"/>
              </a:ext>
            </a:extLst>
          </p:cNvPr>
          <p:cNvSpPr txBox="1">
            <a:spLocks noChangeArrowheads="1"/>
          </p:cNvSpPr>
          <p:nvPr/>
        </p:nvSpPr>
        <p:spPr>
          <a:xfrm>
            <a:off x="1767759" y="2372811"/>
            <a:ext cx="9036230" cy="365969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PLANIRAJ</a:t>
            </a:r>
            <a:r>
              <a:rPr lang="sr-Latn-R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uključivanje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građana</a:t>
            </a: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/ki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drugih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zajednici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URADI</a:t>
            </a:r>
            <a:r>
              <a:rPr lang="sr-Latn-R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nešto kako bi uključi</a:t>
            </a: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donosioce odluka i </a:t>
            </a: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stanovništvo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it-IT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ANALIZIRAJ</a:t>
            </a:r>
            <a:r>
              <a:rPr lang="sr-Latn-R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informacije da bi definisa</a:t>
            </a: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svoju viziju.</a:t>
            </a:r>
            <a:endParaRPr lang="sr-Latn-R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CA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SPROVEDI</a:t>
            </a:r>
            <a:r>
              <a:rPr lang="sr-Latn-R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6CF26-6E6E-46FF-8FED-2DBD5756F3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6" y="174493"/>
            <a:ext cx="1273893" cy="11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6AA4DDC4-A19E-415A-845D-4A1B66C6E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1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D1CF26-C6F1-41B6-8BDD-1AC236E95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" y="6047014"/>
            <a:ext cx="1940028" cy="506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752741-AA06-4DEF-9F07-4B0D1C8355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3752741-AA06-4DEF-9F07-4B0D1C8355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E6994D2-483A-4EE1-93B4-F4E48B8A6D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5924462"/>
            <a:ext cx="2431975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F8061-CC6B-4602-A20C-89DBDD8E1F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052">
            <a:extLst>
              <a:ext uri="{FF2B5EF4-FFF2-40B4-BE49-F238E27FC236}">
                <a16:creationId xmlns:a16="http://schemas.microsoft.com/office/drawing/2014/main" id="{FD6496C3-F2B1-4DF3-92B6-3C7727D5F72C}"/>
              </a:ext>
            </a:extLst>
          </p:cNvPr>
          <p:cNvSpPr txBox="1">
            <a:spLocks noChangeArrowheads="1"/>
          </p:cNvSpPr>
          <p:nvPr/>
        </p:nvSpPr>
        <p:spPr>
          <a:xfrm>
            <a:off x="6153701" y="1243898"/>
            <a:ext cx="5570575" cy="51054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r>
              <a:rPr lang="en-U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lvl="1"/>
            <a:r>
              <a:rPr lang="sr-Latn-RS" altLang="en-US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Okupljanje</a:t>
            </a:r>
            <a:endParaRPr lang="en-US" alt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altLang="en-US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Izgradnja partnerstva</a:t>
            </a:r>
            <a:endParaRPr lang="en-US" alt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altLang="en-US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Organizovanje procesa</a:t>
            </a:r>
            <a:endParaRPr lang="en-US" alt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r>
              <a:rPr lang="sr-Latn-R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URADI</a:t>
            </a:r>
            <a:endParaRPr lang="en-US" altLang="en-US" sz="18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Pridobijanje</a:t>
            </a:r>
            <a:r>
              <a:rPr lang="it-IT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podrške</a:t>
            </a:r>
            <a:endParaRPr lang="sr-Latn-R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altLang="en-US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Održavanje sastanaka</a:t>
            </a:r>
            <a:endParaRPr lang="en-US" alt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r-Latn-RS" altLang="en-US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planerima (predstavnicima vlasti)</a:t>
            </a:r>
            <a:endParaRPr lang="en-US" alt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r-Latn-RS" altLang="en-US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partnerima u zajednici</a:t>
            </a:r>
            <a:endParaRPr lang="en-US" alt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r-Latn-RS" altLang="en-US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stanovništvom</a:t>
            </a:r>
            <a:endParaRPr lang="en-US" alt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r>
              <a:rPr lang="sr-Latn-R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ANALIZIRAJ</a:t>
            </a:r>
            <a:endParaRPr lang="en-US" altLang="en-US" sz="18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Objedinjavanje (analiza i davanje preporuka)</a:t>
            </a:r>
            <a:endParaRPr lang="sr-Latn-R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r>
              <a:rPr lang="sr-Latn-R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SPROVEDI</a:t>
            </a:r>
            <a:r>
              <a:rPr lang="en-U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sr-Latn-RS" altLang="en-US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Sprovođenje</a:t>
            </a:r>
            <a:endParaRPr lang="en-US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060">
            <a:extLst>
              <a:ext uri="{FF2B5EF4-FFF2-40B4-BE49-F238E27FC236}">
                <a16:creationId xmlns:a16="http://schemas.microsoft.com/office/drawing/2014/main" id="{A11F8838-09E5-49B1-87EB-BB7ABABC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977" y="1788182"/>
            <a:ext cx="3200400" cy="13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None/>
            </a:pPr>
            <a:r>
              <a:rPr lang="en-CA" sz="22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CA" sz="22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vaša</a:t>
            </a:r>
            <a:r>
              <a:rPr lang="en-CA" sz="22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zajednica</a:t>
            </a:r>
            <a:r>
              <a:rPr lang="en-CA" sz="22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izgleda</a:t>
            </a:r>
            <a:r>
              <a:rPr lang="en-CA" sz="22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</a:t>
            </a:r>
            <a:r>
              <a:rPr lang="en-CA" sz="22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en-US" dirty="0"/>
          </a:p>
        </p:txBody>
      </p:sp>
      <p:sp>
        <p:nvSpPr>
          <p:cNvPr id="10" name="Text Box 2061">
            <a:extLst>
              <a:ext uri="{FF2B5EF4-FFF2-40B4-BE49-F238E27FC236}">
                <a16:creationId xmlns:a16="http://schemas.microsoft.com/office/drawing/2014/main" id="{5FE71C82-C33B-44F3-8309-224D4B0D2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977" y="3148898"/>
            <a:ext cx="3200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0">
              <a:buNone/>
            </a:pPr>
            <a:r>
              <a:rPr lang="it-IT" sz="22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bi vaša zajednica trebalo da izgleda u budućnosti?</a:t>
            </a:r>
            <a:endParaRPr lang="en-US" sz="22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062">
            <a:extLst>
              <a:ext uri="{FF2B5EF4-FFF2-40B4-BE49-F238E27FC236}">
                <a16:creationId xmlns:a16="http://schemas.microsoft.com/office/drawing/2014/main" id="{41A6B272-11E1-4ECB-A44E-A67F659BF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277" y="4749098"/>
            <a:ext cx="3200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0">
              <a:buNone/>
            </a:pPr>
            <a:r>
              <a:rPr lang="it-IT" sz="22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treba da uradimo da bismo to ostvarili?</a:t>
            </a:r>
            <a:endParaRPr lang="en-US" sz="22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D2022E2-E4E3-462C-8003-C4D79FC9C6D5}"/>
              </a:ext>
            </a:extLst>
          </p:cNvPr>
          <p:cNvSpPr txBox="1">
            <a:spLocks noChangeArrowheads="1"/>
          </p:cNvSpPr>
          <p:nvPr/>
        </p:nvSpPr>
        <p:spPr>
          <a:xfrm>
            <a:off x="2387599" y="261964"/>
            <a:ext cx="6936338" cy="9959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Napravite plan za izgradnju kapaciteta zajednice       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2059">
            <a:extLst>
              <a:ext uri="{FF2B5EF4-FFF2-40B4-BE49-F238E27FC236}">
                <a16:creationId xmlns:a16="http://schemas.microsoft.com/office/drawing/2014/main" id="{6BE2B6BA-BA67-4508-A86A-7A57B67AA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1572" y="1678794"/>
            <a:ext cx="0" cy="3477406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w="lg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Oval 2055">
            <a:extLst>
              <a:ext uri="{FF2B5EF4-FFF2-40B4-BE49-F238E27FC236}">
                <a16:creationId xmlns:a16="http://schemas.microsoft.com/office/drawing/2014/main" id="{9E570F11-5EEC-4B52-9098-3CF1694C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1623784"/>
            <a:ext cx="4343400" cy="1295400"/>
          </a:xfrm>
          <a:prstGeom prst="ellipse">
            <a:avLst/>
          </a:prstGeom>
          <a:noFill/>
          <a:ln w="15875" cmpd="thinThick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19" name="Oval 2056">
            <a:extLst>
              <a:ext uri="{FF2B5EF4-FFF2-40B4-BE49-F238E27FC236}">
                <a16:creationId xmlns:a16="http://schemas.microsoft.com/office/drawing/2014/main" id="{5BBDD2B0-60E5-48B1-845D-4F544B3C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3060700"/>
            <a:ext cx="4419600" cy="1295400"/>
          </a:xfrm>
          <a:prstGeom prst="ellipse">
            <a:avLst/>
          </a:prstGeom>
          <a:noFill/>
          <a:ln w="15875" cmpd="thinThick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21" name="Oval 2056">
            <a:extLst>
              <a:ext uri="{FF2B5EF4-FFF2-40B4-BE49-F238E27FC236}">
                <a16:creationId xmlns:a16="http://schemas.microsoft.com/office/drawing/2014/main" id="{65AB0F8F-644E-4BFC-B69C-F91182B8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4508500"/>
            <a:ext cx="4419600" cy="1295400"/>
          </a:xfrm>
          <a:prstGeom prst="ellipse">
            <a:avLst/>
          </a:prstGeom>
          <a:noFill/>
          <a:ln w="15875" cmpd="thinThick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</p:spTree>
    <p:extLst>
      <p:ext uri="{BB962C8B-B14F-4D97-AF65-F5344CB8AC3E}">
        <p14:creationId xmlns:p14="http://schemas.microsoft.com/office/powerpoint/2010/main" val="291819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59D7F-C21E-4E5A-BD2B-FB390B4CEA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6" y="174493"/>
            <a:ext cx="1273893" cy="11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3F748720-5746-4C9A-9650-39D602EAB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1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0AD81D-2C3F-4C98-B579-5E96320A7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" y="6047014"/>
            <a:ext cx="1940028" cy="506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BEDB638-2E1F-4EB1-A4AA-400C5EDAD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BEDB638-2E1F-4EB1-A4AA-400C5EDAD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9B5E248-4316-48CC-8FFE-3A94B6110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5924462"/>
            <a:ext cx="2431975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49C87-73A5-42B7-8973-A1A13CD1AE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9">
            <a:extLst>
              <a:ext uri="{FF2B5EF4-FFF2-40B4-BE49-F238E27FC236}">
                <a16:creationId xmlns:a16="http://schemas.microsoft.com/office/drawing/2014/main" id="{C66ABEA3-2E02-40B4-BC05-F2150BE7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773" y="2344418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OBJEDINJAVANJE</a:t>
            </a: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(spajanje svega</a:t>
            </a:r>
            <a:r>
              <a:rPr lang="sr-Latn-R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4ECBD34F-CD83-4B6F-8CC4-49CC4C677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840" y="1360454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OKUPLJANJE</a:t>
            </a:r>
            <a:endParaRPr lang="en-US" altLang="en-US" sz="20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BE2EB142-9707-481A-A9D8-AF1A55011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548" y="2263138"/>
            <a:ext cx="2209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    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IZGRADNJA</a:t>
            </a: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PARTNERSTVA</a:t>
            </a:r>
            <a:endParaRPr lang="en-US" altLang="en-US" sz="20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466DD54D-CD54-4233-B12F-A7487C1F6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808" y="3975745"/>
            <a:ext cx="24357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ORGANIZOVANJE</a:t>
            </a: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endParaRPr lang="en-US" altLang="en-US" sz="20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3843F14D-F6FD-48C5-B431-78FF4F230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868" y="4873258"/>
            <a:ext cx="21307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  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PRIDOBIJANJE</a:t>
            </a: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PODRŠKE</a:t>
            </a:r>
            <a:endParaRPr lang="en-US" altLang="en-US" sz="20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7060E641-B63D-428E-AE56-9EB8FB91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748" y="3995418"/>
            <a:ext cx="2438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ODRŽAVANJE</a:t>
            </a:r>
            <a: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SASTANAKA</a:t>
            </a:r>
            <a:endParaRPr lang="en-US" altLang="en-US" sz="20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935DA82C-1EA2-411C-B99F-D61CF5D6D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048" y="3135096"/>
            <a:ext cx="2514600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sr-Latn-RS" altLang="en-US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altLang="en-US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SPROVOĐENJE</a:t>
            </a:r>
            <a:r>
              <a:rPr lang="en-US" altLang="en-US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(Vizija zajednice kao krajnji cilj)</a:t>
            </a:r>
            <a:endParaRPr lang="en-US" altLang="en-US" b="1" i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78108BF0-E4DA-4A93-85C4-63557F8CFDD5}"/>
              </a:ext>
            </a:extLst>
          </p:cNvPr>
          <p:cNvSpPr txBox="1">
            <a:spLocks noChangeArrowheads="1"/>
          </p:cNvSpPr>
          <p:nvPr/>
        </p:nvSpPr>
        <p:spPr>
          <a:xfrm>
            <a:off x="3392717" y="91821"/>
            <a:ext cx="5406565" cy="9959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Predloženi koraci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2055">
            <a:extLst>
              <a:ext uri="{FF2B5EF4-FFF2-40B4-BE49-F238E27FC236}">
                <a16:creationId xmlns:a16="http://schemas.microsoft.com/office/drawing/2014/main" id="{1F52FFA0-66D0-423A-A543-7C9FD6B3F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837" y="1233383"/>
            <a:ext cx="2435713" cy="1295400"/>
          </a:xfrm>
          <a:prstGeom prst="ellipse">
            <a:avLst/>
          </a:prstGeom>
          <a:noFill/>
          <a:ln w="15875" cmpd="thinThick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37" name="Oval 2055">
            <a:extLst>
              <a:ext uri="{FF2B5EF4-FFF2-40B4-BE49-F238E27FC236}">
                <a16:creationId xmlns:a16="http://schemas.microsoft.com/office/drawing/2014/main" id="{F234F5E4-9A2F-4E20-B8B1-0B5278D9C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872" y="2240030"/>
            <a:ext cx="2435713" cy="1295400"/>
          </a:xfrm>
          <a:prstGeom prst="ellipse">
            <a:avLst/>
          </a:prstGeom>
          <a:noFill/>
          <a:ln w="15875" cmpd="thinThick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38" name="Oval 2055">
            <a:extLst>
              <a:ext uri="{FF2B5EF4-FFF2-40B4-BE49-F238E27FC236}">
                <a16:creationId xmlns:a16="http://schemas.microsoft.com/office/drawing/2014/main" id="{19BB010D-F6D4-4EC1-ACB8-B1FC84829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643" y="3845050"/>
            <a:ext cx="2435713" cy="1295400"/>
          </a:xfrm>
          <a:prstGeom prst="ellipse">
            <a:avLst/>
          </a:prstGeom>
          <a:noFill/>
          <a:ln w="15875" cmpd="thinThick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39" name="Oval 2055">
            <a:extLst>
              <a:ext uri="{FF2B5EF4-FFF2-40B4-BE49-F238E27FC236}">
                <a16:creationId xmlns:a16="http://schemas.microsoft.com/office/drawing/2014/main" id="{8E8366DD-CBDB-4A0C-9F3B-90CEC633A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05" y="4768871"/>
            <a:ext cx="2435713" cy="1295400"/>
          </a:xfrm>
          <a:prstGeom prst="ellipse">
            <a:avLst/>
          </a:prstGeom>
          <a:noFill/>
          <a:ln w="15875" cmpd="thinThick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40" name="Oval 2055">
            <a:extLst>
              <a:ext uri="{FF2B5EF4-FFF2-40B4-BE49-F238E27FC236}">
                <a16:creationId xmlns:a16="http://schemas.microsoft.com/office/drawing/2014/main" id="{605AE77A-C879-4919-AA09-19E7D9653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827" y="3946158"/>
            <a:ext cx="2435713" cy="1295400"/>
          </a:xfrm>
          <a:prstGeom prst="ellipse">
            <a:avLst/>
          </a:prstGeom>
          <a:noFill/>
          <a:ln w="15875" cmpd="thinThick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41" name="Oval 2055">
            <a:extLst>
              <a:ext uri="{FF2B5EF4-FFF2-40B4-BE49-F238E27FC236}">
                <a16:creationId xmlns:a16="http://schemas.microsoft.com/office/drawing/2014/main" id="{A8CD9B46-8A32-4AC2-A579-60754D1E5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8216" y="2280973"/>
            <a:ext cx="2435713" cy="1295400"/>
          </a:xfrm>
          <a:prstGeom prst="ellipse">
            <a:avLst/>
          </a:prstGeom>
          <a:noFill/>
          <a:ln w="15875" cmpd="thinThick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  <p:sp>
        <p:nvSpPr>
          <p:cNvPr id="42" name="Oval 2055">
            <a:extLst>
              <a:ext uri="{FF2B5EF4-FFF2-40B4-BE49-F238E27FC236}">
                <a16:creationId xmlns:a16="http://schemas.microsoft.com/office/drawing/2014/main" id="{29F7A367-71D9-407F-BA97-04B99081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929" y="2536403"/>
            <a:ext cx="3352644" cy="2225114"/>
          </a:xfrm>
          <a:prstGeom prst="ellipse">
            <a:avLst/>
          </a:prstGeom>
          <a:noFill/>
          <a:ln w="57150" cmpd="thinThick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/>
          </a:p>
        </p:txBody>
      </p:sp>
    </p:spTree>
    <p:extLst>
      <p:ext uri="{BB962C8B-B14F-4D97-AF65-F5344CB8AC3E}">
        <p14:creationId xmlns:p14="http://schemas.microsoft.com/office/powerpoint/2010/main" val="5793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A093AE-85FF-4214-A3CB-81F2CAF82E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9B8CAF2D-D468-41F4-A7A8-0C67D8CD8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848B45-DD36-48C8-8619-3D1656C08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B72285-400B-43D4-8B17-628C30BCD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104765"/>
              </p:ext>
            </p:extLst>
          </p:nvPr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B84AF08-B755-0DA6-3466-E12AAED493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AEFEA7E-6D14-4EB2-970F-6495BD3C4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2D9558-1695-4067-9625-E2A53BF2E1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9A713D-1EA7-4103-9914-1393A8D5A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511" y="1262344"/>
            <a:ext cx="9152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Koraci u definisanju problema i pronalaženju rešenja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2A920EE-CE06-44B6-9748-8CC492B0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458" y="1434739"/>
            <a:ext cx="9014031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Uspostaviti komunikaciju i uzajamno razumevanje između članova/ica </a:t>
            </a: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Podelite razmišljanja – šta je uočeno kao problem, kako se vidi budućnost područja i kako to ostvariti?</a:t>
            </a: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Upoznajte jedni druge sa problemima</a:t>
            </a:r>
            <a: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pokušajte da dođete do zajedničkog dogovora oko najvažnijih problema / ugrožavajućih faktora</a:t>
            </a: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Zajednički razmatrajte rešenja / ciljeve, formirajte radne grupe</a:t>
            </a: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Preokrenite probleme u rešenja</a:t>
            </a: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Zadobijte podršku za definisane ciljeve</a:t>
            </a: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Razvijte p</a:t>
            </a:r>
            <a:r>
              <a:rPr lang="en-CA" altLang="en-US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rada.</a:t>
            </a: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altLang="en-U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2D75F0-89A7-4331-B52E-EB096A93B8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6" y="174493"/>
            <a:ext cx="1273893" cy="11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51289730-34C3-489D-890A-FCED430FA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1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09D652-59D5-4E31-A2AC-83E1249A6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" y="6047014"/>
            <a:ext cx="1940028" cy="506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B315C5A-AEB8-4CF7-9EC9-81F5A93B0B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B315C5A-AEB8-4CF7-9EC9-81F5A93B0B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F9F233D-031E-4410-B1FA-73965D085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5924462"/>
            <a:ext cx="2431975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3CFEC-CD0F-443A-AE38-973C8F7AFD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E5F1352-F01D-464F-AFE9-9BFC546173B1}"/>
              </a:ext>
            </a:extLst>
          </p:cNvPr>
          <p:cNvSpPr txBox="1">
            <a:spLocks noChangeArrowheads="1"/>
          </p:cNvSpPr>
          <p:nvPr/>
        </p:nvSpPr>
        <p:spPr>
          <a:xfrm>
            <a:off x="1858884" y="675138"/>
            <a:ext cx="8656638" cy="698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izgleda plan</a:t>
            </a:r>
            <a:r>
              <a:rPr lang="en-CA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42E6033-BA57-4281-86CA-6EC881A0C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499" y="1550612"/>
            <a:ext cx="1828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indent="0" algn="ctr">
              <a:spcBef>
                <a:spcPct val="50000"/>
              </a:spcBef>
              <a:defRPr b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latin typeface="Comic Sans MS" panose="030F0702030302020204" pitchFamily="66" charset="0"/>
              </a:defRPr>
            </a:lvl2pPr>
            <a:lvl3pPr marL="1371600" indent="-457200">
              <a:defRPr sz="2400">
                <a:latin typeface="Comic Sans MS" panose="030F0702030302020204" pitchFamily="66" charset="0"/>
              </a:defRPr>
            </a:lvl3pPr>
            <a:lvl4pPr marL="1828800" indent="-457200">
              <a:defRPr sz="2400">
                <a:latin typeface="Comic Sans MS" panose="030F0702030302020204" pitchFamily="66" charset="0"/>
              </a:defRPr>
            </a:lvl4pPr>
            <a:lvl5pPr marL="2286000" indent="-457200">
              <a:defRPr sz="2400"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2</a:t>
            </a:r>
            <a:r>
              <a:rPr lang="en-US" altLang="en-US"/>
              <a:t>. </a:t>
            </a:r>
            <a:r>
              <a:rPr lang="sr-Latn-RS" altLang="en-US" dirty="0"/>
              <a:t>Ovde treba </a:t>
            </a:r>
            <a:r>
              <a:rPr lang="sr-Latn-RS" altLang="en-US"/>
              <a:t>da </a:t>
            </a:r>
            <a:r>
              <a:rPr lang="sr-Latn-RS" altLang="en-US" dirty="0"/>
              <a:t>stignete.</a:t>
            </a:r>
            <a:endParaRPr lang="en-US" altLang="en-US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E4F52032-E1E5-405E-9B9E-2E8B710AB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803" y="4113337"/>
            <a:ext cx="1524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457200" indent="-457200" algn="ctr">
              <a:spcBef>
                <a:spcPct val="50000"/>
              </a:spcBef>
              <a:buFontTx/>
              <a:buAutoNum type="arabicPeriod"/>
              <a:defRPr>
                <a:latin typeface="Comic Sans MS" panose="030F0702030302020204" pitchFamily="66" charset="0"/>
              </a:defRPr>
            </a:lvl1pPr>
            <a:lvl2pPr marL="914400" indent="-457200">
              <a:defRPr sz="2400">
                <a:latin typeface="Comic Sans MS" panose="030F0702030302020204" pitchFamily="66" charset="0"/>
              </a:defRPr>
            </a:lvl2pPr>
            <a:lvl3pPr marL="1371600" indent="-457200">
              <a:defRPr sz="2400">
                <a:latin typeface="Comic Sans MS" panose="030F0702030302020204" pitchFamily="66" charset="0"/>
              </a:defRPr>
            </a:lvl3pPr>
            <a:lvl4pPr marL="1828800" indent="-457200">
              <a:defRPr sz="2400">
                <a:latin typeface="Comic Sans MS" panose="030F0702030302020204" pitchFamily="66" charset="0"/>
              </a:defRPr>
            </a:lvl4pPr>
            <a:lvl5pPr marL="2286000" indent="-457200">
              <a:defRPr sz="2400"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r-Latn-RS" altLang="en-US" b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je ko će vam pomoći</a:t>
            </a:r>
            <a:endParaRPr lang="en-US" altLang="en-US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F83B65E-C0D3-4561-92E6-502FF066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803" y="3960937"/>
            <a:ext cx="1524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457200" indent="-457200" algn="ctr">
              <a:spcBef>
                <a:spcPct val="50000"/>
              </a:spcBef>
              <a:buFontTx/>
              <a:buAutoNum type="arabicPeriod"/>
              <a:defRPr>
                <a:latin typeface="Comic Sans MS" panose="030F0702030302020204" pitchFamily="66" charset="0"/>
              </a:defRPr>
            </a:lvl1pPr>
            <a:lvl2pPr marL="914400" indent="-457200">
              <a:defRPr sz="2400">
                <a:latin typeface="Comic Sans MS" panose="030F0702030302020204" pitchFamily="66" charset="0"/>
              </a:defRPr>
            </a:lvl2pPr>
            <a:lvl3pPr marL="1371600" indent="-457200">
              <a:defRPr sz="2400">
                <a:latin typeface="Comic Sans MS" panose="030F0702030302020204" pitchFamily="66" charset="0"/>
              </a:defRPr>
            </a:lvl3pPr>
            <a:lvl4pPr marL="1828800" indent="-457200">
              <a:defRPr sz="2400">
                <a:latin typeface="Comic Sans MS" panose="030F0702030302020204" pitchFamily="66" charset="0"/>
              </a:defRPr>
            </a:lvl4pPr>
            <a:lvl5pPr marL="2286000" indent="-457200">
              <a:defRPr sz="2400"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omic Sans MS" panose="030F0702030302020204" pitchFamily="66" charset="0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r-Latn-RS" altLang="en-US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su rezultati onoga što ste uparvo uradili</a:t>
            </a:r>
            <a:endParaRPr lang="en-US" altLang="en-US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EF68B75B-87B7-4F79-8686-17B6ECC6A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003" y="1626812"/>
            <a:ext cx="5143500" cy="738664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r-Latn-R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Vremenski okvir</a:t>
            </a:r>
            <a:endParaRPr lang="en-US" altLang="en-US" sz="18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R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januar</a:t>
            </a:r>
            <a:r>
              <a:rPr lang="en-U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februar</a:t>
            </a:r>
            <a:r>
              <a:rPr lang="en-US" altLang="en-US" sz="1400" b="1" dirty="0">
                <a:solidFill>
                  <a:srgbClr val="660033"/>
                </a:solidFill>
              </a:rPr>
              <a:t>	  </a:t>
            </a:r>
            <a:r>
              <a:rPr lang="sr-Latn-R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</a:t>
            </a:r>
            <a:r>
              <a:rPr lang="en-U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r-Latn-R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april</a:t>
            </a:r>
            <a:r>
              <a:rPr lang="en-U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sr-Latn-R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</a:t>
            </a:r>
            <a:r>
              <a:rPr lang="en-U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RS" altLang="en-US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jun</a:t>
            </a:r>
            <a:endParaRPr lang="en-US" altLang="en-US" sz="16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3A6A4FF0-3B3D-4C57-92ED-1447CBC4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002" y="2388812"/>
            <a:ext cx="5134513" cy="369332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10"/>
              </a:buBlip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11"/>
              </a:buBlip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sr-Latn-R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Koraci za sprovođenje </a:t>
            </a:r>
            <a:r>
              <a:rPr lang="en-U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</a:t>
            </a:r>
            <a:r>
              <a:rPr lang="en-U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kada</a:t>
            </a:r>
            <a:r>
              <a:rPr lang="en-U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90B03004-A4CB-466D-AC96-A97E31F95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603" y="1550612"/>
            <a:ext cx="1676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sr-Latn-R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Ovde ste sada</a:t>
            </a:r>
            <a:r>
              <a:rPr lang="en-US" altLang="en-U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83267ADB-10F7-4ABD-B248-28F4554D0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8403" y="1931612"/>
            <a:ext cx="0" cy="365760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9F6131C8-CEC2-41D6-B150-6A9A21274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9003" y="1931612"/>
            <a:ext cx="0" cy="365760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B042E870-C777-49D7-AA81-4C9A23E12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7203" y="1931612"/>
            <a:ext cx="0" cy="373380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168E413D-7DD6-437E-BD05-AF436F90B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5403" y="1931612"/>
            <a:ext cx="0" cy="373380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9E91DA4B-408D-4D2F-8C9C-166B716FF7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5412" y="1927604"/>
            <a:ext cx="0" cy="3733800"/>
          </a:xfrm>
          <a:prstGeom prst="line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6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DE1CB-73FD-4E46-9BC3-9D8FA21B5E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6" y="174493"/>
            <a:ext cx="1273893" cy="11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B7063FC3-416C-4825-A7D3-8C961C6B7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1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6DAF-72A5-4ACB-B98A-FED616027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" y="6047014"/>
            <a:ext cx="1940028" cy="506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4B206E-0043-4F8C-A458-99757CBBE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F4B206E-0043-4F8C-A458-99757CBBE0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89345CF-0CA3-4BE8-86E2-ABEB363AAA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5924462"/>
            <a:ext cx="2431975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375B5-D7D2-4F18-948E-D20A8C86AA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26A6DD4-3E5E-4FFF-B3E8-56C6E5CC7AE9}"/>
              </a:ext>
            </a:extLst>
          </p:cNvPr>
          <p:cNvSpPr txBox="1">
            <a:spLocks noChangeArrowheads="1"/>
          </p:cNvSpPr>
          <p:nvPr/>
        </p:nvSpPr>
        <p:spPr>
          <a:xfrm>
            <a:off x="1767759" y="1457419"/>
            <a:ext cx="8656638" cy="698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PREGLED – </a:t>
            </a:r>
            <a:r>
              <a:rPr lang="sr-Latn-RS" sz="28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zaboravite!</a:t>
            </a:r>
            <a:endParaRPr lang="en-US" sz="2800" i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099">
            <a:extLst>
              <a:ext uri="{FF2B5EF4-FFF2-40B4-BE49-F238E27FC236}">
                <a16:creationId xmlns:a16="http://schemas.microsoft.com/office/drawing/2014/main" id="{14E24F4F-09C9-491B-B9E5-934CC07D39C8}"/>
              </a:ext>
            </a:extLst>
          </p:cNvPr>
          <p:cNvSpPr txBox="1">
            <a:spLocks noChangeArrowheads="1"/>
          </p:cNvSpPr>
          <p:nvPr/>
        </p:nvSpPr>
        <p:spPr>
          <a:xfrm>
            <a:off x="1907459" y="2428391"/>
            <a:ext cx="8896530" cy="41148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Sprovođenje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vizije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CA" sz="2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stalni</a:t>
            </a:r>
            <a:r>
              <a:rPr lang="en-CA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korisne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stvari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svoju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zajednicu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r-Latn-B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oguće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 za radne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sr-Latn-R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đenje</a:t>
            </a:r>
            <a:r>
              <a:rPr lang="en-CA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</a:t>
            </a:r>
            <a:r>
              <a:rPr lang="sr-Latn-R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r-Latn-R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Zaštita prirode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Korišćenje</a:t>
            </a:r>
            <a:r>
              <a:rPr lang="en-CA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zemljišta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</a:t>
            </a:r>
            <a:r>
              <a:rPr lang="en-CA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zajednice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Zdravlje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endParaRPr lang="sr-Latn-RS" sz="18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r-Latn-R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Komunikacija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18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</a:t>
            </a:r>
            <a:r>
              <a:rPr lang="sr-Latn-R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baština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group of people in clothing&#10;&#10;AI-generated content may be incorrect.">
            <a:extLst>
              <a:ext uri="{FF2B5EF4-FFF2-40B4-BE49-F238E27FC236}">
                <a16:creationId xmlns:a16="http://schemas.microsoft.com/office/drawing/2014/main" id="{1683DEFF-A251-EBCF-DC95-1520A45C88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94" y="2916821"/>
            <a:ext cx="4964155" cy="29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3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BD5040-E80D-4600-BF4D-4E94444ADD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0CCEBE69-804C-41FC-91D6-945F0B527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1397CB-EC0D-4178-9C4A-B98832745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B58734-9F05-4D7C-A21E-2D21DA985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5B58734-9F05-4D7C-A21E-2D21DA9852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67234E-469E-4308-AA4D-26AFEEC3E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8D1D3-C001-4F92-974D-6CD558BC30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098DB-EA7D-414F-B97D-3B718B044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284" y="1473762"/>
            <a:ext cx="8808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zainteresovanih strana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60FCFC5-1048-46C3-A436-F16551FF1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285" y="2067798"/>
            <a:ext cx="5706318" cy="21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Identifikacija ključnih aktera i njihovih interesa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Grupisanje aktera prema interesu i uticaju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Korišćenje alata 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79AAB-0368-BB43-6EC1-C5A478C85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602" y="1456047"/>
            <a:ext cx="4537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r>
              <a:rPr lang="it-IT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uključivanja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E170C1AF-A270-C05B-994A-43B39268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904" y="1965293"/>
            <a:ext cx="4181205" cy="27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Sastanci, radionice, fokus grupe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 „Otvoreni prostor“, „World Caf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...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Ankete i konsultacije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14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F9902B-68FC-4335-A6D2-0A67D17CC6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FD704C6D-6258-450B-8126-759B03A07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2AF1EE-D944-446F-8CF8-52F2EEDBBA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6D7C5A4-C8B6-458A-883A-8335409FFB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6D7C5A4-C8B6-458A-883A-8335409FFB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6E3A7BB-F7B8-4F4C-9C9B-0EBC7638A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8E0FD-F813-4BCF-B8DD-25D522C3DA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2580A5-6C01-47C1-8526-21C201C71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456604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Efikasno vo</a:t>
            </a:r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đenje sastanaka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7915016-FA35-4791-8281-40821C49D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847" y="2067798"/>
            <a:ext cx="10044332" cy="21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Jasni ciljevi i dnevni red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Aktivna moderacija i </a:t>
            </a:r>
            <a:r>
              <a:rPr lang="sr-Latn-B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usaglašavanje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Obezbeđivanje ravnopravnog učešća svih prisutnih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0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74F8E-25A3-429D-BC58-60EC9DA1BA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0E691459-BCFF-4809-BC10-6C4101222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580779-BF76-4A37-9124-AF6C0A4E0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DB8539-3455-4D8D-B0B2-BB2D5FF675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FDB8539-3455-4D8D-B0B2-BB2D5FF67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10337FA-11A4-4399-8208-FCFE694E5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4AF0F-900E-4642-B20F-242E906D56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DBBFC8-9F04-46F8-9C61-D96E367E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846" y="1456604"/>
            <a:ext cx="8154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BA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Dobrobiti</a:t>
            </a:r>
            <a:r>
              <a:rPr lang="en-CA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participativnog</a:t>
            </a:r>
            <a:r>
              <a:rPr lang="en-CA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EC078EA-FE24-4B48-ABF7-7A35B9ED3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847" y="1927118"/>
            <a:ext cx="10044332" cy="341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efikasnije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donošenje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odluka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veća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transparentnost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poverenje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odluka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poverenja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transparentnosti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Prevencija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rešavanje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konflikata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Bolja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saradnja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lokalnom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zajednicom</a:t>
            </a:r>
            <a:endParaRPr lang="hr-HR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29">
            <a:extLst>
              <a:ext uri="{FF2B5EF4-FFF2-40B4-BE49-F238E27FC236}">
                <a16:creationId xmlns:a16="http://schemas.microsoft.com/office/drawing/2014/main" id="{75E0684C-CBD3-FA73-1E56-D32C1C4E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55" y="3011679"/>
            <a:ext cx="3209145" cy="26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272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560E2A-CD3C-462C-AE18-4871842442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CBC18633-00F5-47AD-A3BB-853A2F4FD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124663-DFC7-41D1-8FF9-1F74450DD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20DDD78-3ED8-41A5-AA4C-4393790125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20DDD78-3ED8-41A5-AA4C-439379012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EC9B8B6-5398-4A63-9347-80F42ED06E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B24E5-575E-476A-AB6C-23BEF994F5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25CDA1-FBCB-4FBC-BDC3-35D1C877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456604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Komunikacija sa zajednicom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235F40B-323C-4D7C-A1BF-56AC856F3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067798"/>
            <a:ext cx="10348279" cy="21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Redovno informisanje kroz web-stranice, biltene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„Dani otovorenih vrata“, javne prezentacije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 informacija svim zainteresovanim stranama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ird on a cage&#10;&#10;Description automatically generated">
            <a:extLst>
              <a:ext uri="{FF2B5EF4-FFF2-40B4-BE49-F238E27FC236}">
                <a16:creationId xmlns:a16="http://schemas.microsoft.com/office/drawing/2014/main" id="{F1CFF971-D1B7-7CC1-F76B-2F14A22B87B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181" y="1456603"/>
            <a:ext cx="3487838" cy="3257902"/>
          </a:xfrm>
          <a:prstGeom prst="rect">
            <a:avLst/>
          </a:prstGeom>
          <a:effectLst>
            <a:outerShdw blurRad="177800" dist="177800" dir="27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21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B47F9-72F0-45B3-904E-5B7A357EBE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8133ECFC-DF41-47BB-9739-5A072752A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D4DD3-0B4A-49CA-92A7-1751284E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AC4C43E-2EAC-466C-B31D-1C08FC4B97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AC4C43E-2EAC-466C-B31D-1C08FC4B97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B043D03-6CDF-426A-8E65-F679B89148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A037B-8C36-46A9-9AC9-7823AD56B1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69BB71-7E74-4A9F-9F50-4DA288CA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48" y="1368073"/>
            <a:ext cx="9683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Najčešći izazovi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72E35F9-5A62-44CD-9A34-A878B2AB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49" y="1974576"/>
            <a:ext cx="5454151" cy="21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Nedovoljna institucionalna podrška i resursi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Nepoverenje zajednice i prethodni konflikti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Dominacija pojedinaca u diskusijama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16F000-DE64-035B-D315-00D1F46F4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353" y="1284790"/>
            <a:ext cx="531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Prevazilaženje prepreka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C7B0EFA-AE3D-84B1-7F66-19A87C99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047" y="1891293"/>
            <a:ext cx="5010912" cy="27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Transparentnost i jasno definisani ciljevi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Neutralno vođenje sastanaka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Kontinuirano obrazovanje i izgradnja kapaciteta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3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1DC420-BBAA-4A08-8169-D8F51FF677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93587A8B-31BC-471E-9497-76D30B759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3F6108-4A84-4AF0-BA8C-3C4D220C8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9E11000-9CE6-4958-A448-D889124773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9E11000-9CE6-4958-A448-D889124773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6BF3E03-497E-422B-8A8A-B4CC5E902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DF1B97-1A6B-43B2-9F51-9053312638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9ACDB1-F0F2-4E82-89E3-C7AECA16B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732" y="1456604"/>
            <a:ext cx="48838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Dugoročna participacija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3F2432C-208E-44BA-B753-30BA59937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733" y="2067798"/>
            <a:ext cx="4679604" cy="341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Osiguranje kontinuiteta rada foruma/savjeta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Institucionalizacija procesa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Motivacija članova kroz priznavanje doprinosa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529402-8382-1384-0AFC-0D549963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627" y="1456604"/>
            <a:ext cx="57223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i evaluacija participacije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A8DC3-F4AD-31D1-FBC5-2CC1D772A128}"/>
              </a:ext>
            </a:extLst>
          </p:cNvPr>
          <p:cNvSpPr txBox="1"/>
          <p:nvPr/>
        </p:nvSpPr>
        <p:spPr>
          <a:xfrm>
            <a:off x="6609145" y="2419109"/>
            <a:ext cx="4941006" cy="3074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Definisanje indikatora uspešnosti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Redovno ocenjivanje efikasnosti uključivanja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Prilagođavanje pristupa na osnovu evaluacije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60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536E21-5E34-4E69-AF21-F2940CF014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4E287E4D-45E4-42E1-8C98-6E9E81079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54D6E2-20F1-43FB-A9AF-5CEC090C7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549888-AD7A-42E0-8E59-6C50DEB64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6549888-AD7A-42E0-8E59-6C50DEB64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3ECB4CF-D7A6-4687-80A6-B0E608E16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0D654-3EF3-4A11-BE23-9D9BF846DF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75F85D-E4C1-4586-9F80-3ECEE4066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1456604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Preporuke za upravljače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6FF158B5-45B3-49A0-9031-06A03035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458" y="2067798"/>
            <a:ext cx="10307721" cy="21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angažovanje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zainteresovanih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samog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početka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Kombinovanje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različitih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participacije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Ulaganje u razvoj kapaciteta osoblja i zajednice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57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8A987-9362-452A-BEFC-9F86C320BC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6" y="174493"/>
            <a:ext cx="1273893" cy="11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6B80A1FF-9567-413C-BAAD-766BCE3D2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1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BEA73C-A19C-494B-BACD-B7BF4D764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" y="6047014"/>
            <a:ext cx="1940028" cy="506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DC985E-7AB1-431E-8A7B-2A2B5EDB77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8DC985E-7AB1-431E-8A7B-2A2B5EDB7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FDB057E-D8F5-4667-A675-439FB3495E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5924462"/>
            <a:ext cx="2431975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58118C-7C9D-4366-A757-6A52C5E58E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8114AC4-AE84-4A88-A020-360B806BF47B}"/>
              </a:ext>
            </a:extLst>
          </p:cNvPr>
          <p:cNvSpPr txBox="1">
            <a:spLocks noChangeArrowheads="1"/>
          </p:cNvSpPr>
          <p:nvPr/>
        </p:nvSpPr>
        <p:spPr>
          <a:xfrm>
            <a:off x="1907460" y="554560"/>
            <a:ext cx="7416478" cy="1072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Gde pronaći novac i grantove</a:t>
            </a:r>
            <a:endParaRPr lang="sr-Latn-RS" sz="2000" i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099">
            <a:extLst>
              <a:ext uri="{FF2B5EF4-FFF2-40B4-BE49-F238E27FC236}">
                <a16:creationId xmlns:a16="http://schemas.microsoft.com/office/drawing/2014/main" id="{764C1300-4864-4192-93F2-36A8E1ED2F00}"/>
              </a:ext>
            </a:extLst>
          </p:cNvPr>
          <p:cNvSpPr txBox="1">
            <a:spLocks noChangeArrowheads="1"/>
          </p:cNvSpPr>
          <p:nvPr/>
        </p:nvSpPr>
        <p:spPr>
          <a:xfrm>
            <a:off x="1747673" y="1703593"/>
            <a:ext cx="4216274" cy="366798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Podrška zajednice</a:t>
            </a:r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od suštinskog značaja za pronalaženje finansijskih sredstava.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Sarađujte sa različitim partnerima u zajednici kako biste </a:t>
            </a:r>
            <a:r>
              <a:rPr lang="it-IT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udružili resurse</a:t>
            </a:r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Znajte šta vam je potrebno, a zatim pozovite sve ključne aktere na sastanak – predočite im viziju vaše zajednice i potrebe, i pitajte </a:t>
            </a:r>
            <a:r>
              <a:rPr lang="it-IT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mogu pomoći</a:t>
            </a:r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1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Budite</a:t>
            </a:r>
            <a:r>
              <a:rPr lang="en-CA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proaktivni</a:t>
            </a:r>
            <a:r>
              <a:rPr lang="en-CA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Naučite kako se pišu </a:t>
            </a:r>
            <a:r>
              <a:rPr lang="it-IT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 za grantove</a:t>
            </a:r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Deliti resurse zahteva hrabrost – zatražite pomoć od regionalnog saveta za planiranje.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099">
            <a:extLst>
              <a:ext uri="{FF2B5EF4-FFF2-40B4-BE49-F238E27FC236}">
                <a16:creationId xmlns:a16="http://schemas.microsoft.com/office/drawing/2014/main" id="{323CECDE-70B2-4236-BBE1-EDF9B4A3DF6B}"/>
              </a:ext>
            </a:extLst>
          </p:cNvPr>
          <p:cNvSpPr txBox="1">
            <a:spLocks noChangeArrowheads="1"/>
          </p:cNvSpPr>
          <p:nvPr/>
        </p:nvSpPr>
        <p:spPr>
          <a:xfrm>
            <a:off x="6228055" y="1703593"/>
            <a:ext cx="4688781" cy="441595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Pronađite nekoliko </a:t>
            </a:r>
            <a:r>
              <a:rPr lang="sr-Latn-R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it-IT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šampiona</a:t>
            </a:r>
            <a:r>
              <a:rPr lang="sr-Latn-RS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/ki“</a:t>
            </a:r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među lokalnim donosiocima odluka (npr. u opštinskoj, gradskom veću ili komisiji za planiranje) koji će pomoći da </a:t>
            </a:r>
            <a:r>
              <a:rPr lang="sr-Latn-RS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ostvarite</a:t>
            </a:r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svoje ideje.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Organizujte grupe</a:t>
            </a:r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 zadatkom da identifikuju izvore finansiranja i načine kako do njih doći, kao i ko će pisati projektne prijave.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Ruralnim zajednicama</a:t>
            </a:r>
            <a:r>
              <a:rPr lang="it-IT" sz="1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neophodne dve kadrovske inicijative da bi napredovale: (1) osoba koja će pisati projekte za grantove; i (2) osoba koja će raditi puno radno vreme kao planer/ka zajednice.</a:t>
            </a: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55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69631-430E-49EF-8DB2-868276596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6" y="174493"/>
            <a:ext cx="1273893" cy="11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49D48DB2-1B6E-4B78-AD89-8071B2320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1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011905-1A69-49C6-9BF3-2480026D4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" y="6047014"/>
            <a:ext cx="1940028" cy="506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671B57-444C-4D6A-909B-3AE21D334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D671B57-444C-4D6A-909B-3AE21D334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0C2696-6D00-4C1E-89D2-70C4CCA15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5924462"/>
            <a:ext cx="2431975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86715F-4B90-49D8-89D2-9CF7222E5E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85447A9-AFE4-44D0-8CA5-366CAED6DA42}"/>
              </a:ext>
            </a:extLst>
          </p:cNvPr>
          <p:cNvSpPr txBox="1">
            <a:spLocks noChangeArrowheads="1"/>
          </p:cNvSpPr>
          <p:nvPr/>
        </p:nvSpPr>
        <p:spPr>
          <a:xfrm>
            <a:off x="1234512" y="1457419"/>
            <a:ext cx="9189885" cy="698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Gde želite biti za 20 godina?</a:t>
            </a:r>
            <a:endParaRPr 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099">
            <a:extLst>
              <a:ext uri="{FF2B5EF4-FFF2-40B4-BE49-F238E27FC236}">
                <a16:creationId xmlns:a16="http://schemas.microsoft.com/office/drawing/2014/main" id="{930F93A9-AE3D-47B3-9AEE-5B82A47C661F}"/>
              </a:ext>
            </a:extLst>
          </p:cNvPr>
          <p:cNvSpPr txBox="1">
            <a:spLocks noChangeArrowheads="1"/>
          </p:cNvSpPr>
          <p:nvPr/>
        </p:nvSpPr>
        <p:spPr>
          <a:xfrm>
            <a:off x="1234512" y="2566235"/>
            <a:ext cx="6461841" cy="307070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uvek radiš ono što si oduvek radio, uvek ćeš dobijati ono što si oduvek dobijao.</a:t>
            </a:r>
            <a:endParaRPr lang="sr-Latn-R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raditi ništa zapravo znači raditi nešto što kasnije možda nećeš moći da popraviš.</a:t>
            </a:r>
            <a:endParaRPr lang="sr-Latn-R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„Malo svetlo, osvetljava veliki mrak“, Bal Šem Tov</a:t>
            </a:r>
            <a:endParaRPr lang="en-US" sz="20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3" descr="A mural of a person jumping over dandelions&#10;&#10;Description automatically generated">
            <a:extLst>
              <a:ext uri="{FF2B5EF4-FFF2-40B4-BE49-F238E27FC236}">
                <a16:creationId xmlns:a16="http://schemas.microsoft.com/office/drawing/2014/main" id="{BC575C84-B46D-2C75-E55C-E89C0BD627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612" y="1368074"/>
            <a:ext cx="3136123" cy="4268870"/>
          </a:xfrm>
          <a:prstGeom prst="rect">
            <a:avLst/>
          </a:prstGeom>
          <a:effectLst>
            <a:outerShdw blurRad="177800" dist="177800" dir="270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8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69631-430E-49EF-8DB2-868276596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6" y="174493"/>
            <a:ext cx="1273893" cy="11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49D48DB2-1B6E-4B78-AD89-8071B2320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1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011905-1A69-49C6-9BF3-2480026D4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" y="6047014"/>
            <a:ext cx="1940028" cy="506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671B57-444C-4D6A-909B-3AE21D334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D671B57-444C-4D6A-909B-3AE21D334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0C2696-6D00-4C1E-89D2-70C4CCA15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5924462"/>
            <a:ext cx="2431975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86715F-4B90-49D8-89D2-9CF7222E5E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099">
            <a:extLst>
              <a:ext uri="{FF2B5EF4-FFF2-40B4-BE49-F238E27FC236}">
                <a16:creationId xmlns:a16="http://schemas.microsoft.com/office/drawing/2014/main" id="{930F93A9-AE3D-47B3-9AEE-5B82A47C661F}"/>
              </a:ext>
            </a:extLst>
          </p:cNvPr>
          <p:cNvSpPr txBox="1">
            <a:spLocks noChangeArrowheads="1"/>
          </p:cNvSpPr>
          <p:nvPr/>
        </p:nvSpPr>
        <p:spPr>
          <a:xfrm>
            <a:off x="1234512" y="2566235"/>
            <a:ext cx="6461841" cy="307070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01A94-4D92-D729-B9CC-9915ECBC4669}"/>
              </a:ext>
            </a:extLst>
          </p:cNvPr>
          <p:cNvSpPr txBox="1"/>
          <p:nvPr/>
        </p:nvSpPr>
        <p:spPr>
          <a:xfrm>
            <a:off x="3572825" y="2164640"/>
            <a:ext cx="62705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3200" dirty="0">
                <a:solidFill>
                  <a:srgbClr val="007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vam na doprinosu zaštiti prirode, motivaciji, strpljenju i pažnji </a:t>
            </a:r>
            <a:r>
              <a:rPr lang="sr-Latn-RS" sz="3200" dirty="0">
                <a:solidFill>
                  <a:srgbClr val="00728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rgbClr val="007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oster with black legs and feet&#10;&#10;AI-generated content may be incorrect.">
            <a:extLst>
              <a:ext uri="{FF2B5EF4-FFF2-40B4-BE49-F238E27FC236}">
                <a16:creationId xmlns:a16="http://schemas.microsoft.com/office/drawing/2014/main" id="{5036C64D-5304-DDB6-DB26-60DB1FF240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8" y="1504709"/>
            <a:ext cx="2338313" cy="44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3026BB-B11E-4A2D-82F1-28A56E8B0E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6" y="174493"/>
            <a:ext cx="1273893" cy="119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FBA24E6C-4426-42A5-8F03-5E7280D75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1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FAA59E-E01D-47F0-8290-6D5B5F931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0" y="6047014"/>
            <a:ext cx="1940028" cy="506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4C7807A-91B0-4D70-A813-6F68942E1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4C7807A-91B0-4D70-A813-6F68942E10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878B9D4-9F00-4D84-89DA-859CF6A06E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5924462"/>
            <a:ext cx="2431975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28C7F-1EBD-4C00-B2F7-B6DD140201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C60B05F-DBEA-4F94-A194-4A3C6B95C903}"/>
              </a:ext>
            </a:extLst>
          </p:cNvPr>
          <p:cNvSpPr txBox="1">
            <a:spLocks noChangeArrowheads="1"/>
          </p:cNvSpPr>
          <p:nvPr/>
        </p:nvSpPr>
        <p:spPr>
          <a:xfrm>
            <a:off x="1767759" y="1457419"/>
            <a:ext cx="8656638" cy="698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nego što počnete</a:t>
            </a:r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 bude jednostavno</a:t>
            </a:r>
            <a:endParaRPr 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099">
            <a:extLst>
              <a:ext uri="{FF2B5EF4-FFF2-40B4-BE49-F238E27FC236}">
                <a16:creationId xmlns:a16="http://schemas.microsoft.com/office/drawing/2014/main" id="{BA92EE07-30D0-4DD3-BE59-1A645082410B}"/>
              </a:ext>
            </a:extLst>
          </p:cNvPr>
          <p:cNvSpPr txBox="1">
            <a:spLocks noChangeArrowheads="1"/>
          </p:cNvSpPr>
          <p:nvPr/>
        </p:nvSpPr>
        <p:spPr>
          <a:xfrm>
            <a:off x="1907459" y="2428391"/>
            <a:ext cx="8896530" cy="41148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Ljudi se neće odazvati na </a:t>
            </a:r>
            <a:r>
              <a:rPr lang="it-IT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apstraktne ideje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Ljudi vole da njihovo mišljenje bude </a:t>
            </a:r>
            <a:r>
              <a:rPr lang="it-IT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saslušano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Definisanje</a:t>
            </a:r>
            <a:r>
              <a:rPr lang="sr-Latn-R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vizije</a:t>
            </a:r>
            <a:r>
              <a:rPr lang="it-IT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 početi jednim </a:t>
            </a:r>
            <a:r>
              <a:rPr lang="it-IT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vidljivim uspehom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koji svi mogu da vide, </a:t>
            </a: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onda ići dalje.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Jačanje kapaciteta vaše zajednice podrazumeva </a:t>
            </a:r>
            <a:r>
              <a:rPr lang="it-IT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izgradnju partnerstava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it-IT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organizovanje građana</a:t>
            </a:r>
            <a:r>
              <a:rPr lang="sr-Latn-RS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/ki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kako biste znali gde ste sada, kuda želite ići i kako obezbediti resurse, obuku i/ili finansije.</a:t>
            </a:r>
            <a:endParaRPr lang="sr-Latn-R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Oblikujte svoju budućnost tako što ćete svoju viziju pretočiti u </a:t>
            </a:r>
            <a:r>
              <a:rPr lang="it-IT" sz="20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akcioni plan zajednice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5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EC4D1A-CD14-4763-BA0E-635656329E69}"/>
              </a:ext>
            </a:extLst>
          </p:cNvPr>
          <p:cNvGraphicFramePr>
            <a:graphicFrameLocks noGrp="1"/>
          </p:cNvGraphicFramePr>
          <p:nvPr/>
        </p:nvGraphicFramePr>
        <p:xfrm>
          <a:off x="443065" y="1377882"/>
          <a:ext cx="11260395" cy="43891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753465">
                  <a:extLst>
                    <a:ext uri="{9D8B030D-6E8A-4147-A177-3AD203B41FA5}">
                      <a16:colId xmlns:a16="http://schemas.microsoft.com/office/drawing/2014/main" val="1559100195"/>
                    </a:ext>
                  </a:extLst>
                </a:gridCol>
                <a:gridCol w="3753465">
                  <a:extLst>
                    <a:ext uri="{9D8B030D-6E8A-4147-A177-3AD203B41FA5}">
                      <a16:colId xmlns:a16="http://schemas.microsoft.com/office/drawing/2014/main" val="651407191"/>
                    </a:ext>
                  </a:extLst>
                </a:gridCol>
                <a:gridCol w="3753465">
                  <a:extLst>
                    <a:ext uri="{9D8B030D-6E8A-4147-A177-3AD203B41FA5}">
                      <a16:colId xmlns:a16="http://schemas.microsoft.com/office/drawing/2014/main" val="1523769099"/>
                    </a:ext>
                  </a:extLst>
                </a:gridCol>
              </a:tblGrid>
              <a:tr h="330207">
                <a:tc>
                  <a:txBody>
                    <a:bodyPr/>
                    <a:lstStyle/>
                    <a:p>
                      <a:r>
                        <a:rPr lang="sr-Latn-R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Upravljač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Zajednička dobrobit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Zainteresovane strane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582038"/>
                  </a:ext>
                </a:extLst>
              </a:tr>
              <a:tr h="577863"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Veća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otvorenost i transparentnost upravljača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Negovanje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kulture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dijaloga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Bolja informisanost i razumevanje funkcije upravljača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046857"/>
                  </a:ext>
                </a:extLst>
              </a:tr>
              <a:tr h="825519"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Bolje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razumevanje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uticaja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zaštićenog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područja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lokalno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stanovništvo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Jačanje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poverenja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između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upravljača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zajednice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Mogućnost izražavanja sopstvenog mišljenja i potreba pre donošenja odluka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209498"/>
                  </a:ext>
                </a:extLst>
              </a:tr>
              <a:tr h="825519"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Jačanje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legitimiteta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administracije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zaštićenog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područja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Razvoj pregovaračkih veština, smanjenje mogučnosti da dođe do konflikta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Viši nivo odgovornosti i identifikacije sa ciljevima održivog razvoja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15090"/>
                  </a:ext>
                </a:extLst>
              </a:tr>
              <a:tr h="577863"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Integracija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potreba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zainteresovanih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strana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sr-Latn-R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upravljanja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Pronalaženje inovativnih rešenja za pitanja od zajedničkog interesa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Osećaj uključenosti i vlasništva nad donetim odlukama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918039"/>
                  </a:ext>
                </a:extLst>
              </a:tr>
              <a:tr h="8255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kern="1200" dirty="0">
                          <a:solidFill>
                            <a:srgbClr val="66003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Izgradnja partnerskih odnosa, ublažavanje uticaja političkih faktora i loše ekonomske situacije</a:t>
                      </a:r>
                      <a:endParaRPr lang="en-US" sz="1800" kern="1200" dirty="0">
                        <a:solidFill>
                          <a:srgbClr val="66003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9087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F93477A-C787-4854-B474-F1217B5C1B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TP logo CG">
            <a:extLst>
              <a:ext uri="{FF2B5EF4-FFF2-40B4-BE49-F238E27FC236}">
                <a16:creationId xmlns:a16="http://schemas.microsoft.com/office/drawing/2014/main" id="{2A317777-3FE6-4D65-BE3D-DA157A010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7D014-AB22-4815-A5B1-D958DE216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0BCC14-6370-4CE9-A0C4-B224CA9FE2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30BCC14-6370-4CE9-A0C4-B224CA9FE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4A2FE9F-10DA-4C97-87DA-CB2BE761A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4B6DA-5097-4157-9666-CA43EDC52B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254F13-90BC-4DCF-BA81-D3A7F626D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419" y="304925"/>
            <a:ext cx="80803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RS" sz="2800" kern="1200" dirty="0">
                <a:solidFill>
                  <a:srgbClr val="6600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Potencijalne dobrobiti od rada </a:t>
            </a:r>
          </a:p>
          <a:p>
            <a:r>
              <a:rPr lang="sr-Latn-RS" sz="2800" kern="1200" dirty="0">
                <a:solidFill>
                  <a:srgbClr val="6600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socio-ekonomskih foruma (savjeta) </a:t>
            </a:r>
            <a:endParaRPr lang="sr-Latn-R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5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F086B-64C5-4B34-88EE-F7035CC1C0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C633CFB9-7443-4EB0-B919-31FE21435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77F620-4A10-47CB-A71F-2A02EA3A4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DA6BD5A-7302-4B92-95D4-76103DD92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DA6BD5A-7302-4B92-95D4-76103DD921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E648EF0-F1D0-4181-ADC8-1084DA9C6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5521F-160F-4ECE-A2C1-D91773E747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7E9BD1-C99F-4374-BE2D-A78FB25F6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62" y="1437736"/>
            <a:ext cx="6904294" cy="4067817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AF26CF3-9279-4775-B868-55FD2F916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41" y="4214061"/>
            <a:ext cx="34934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</a:t>
            </a:r>
            <a:r>
              <a:rPr lang="hr-HR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ional</a:t>
            </a:r>
            <a:r>
              <a:rPr lang="hr-HR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razvoja plana upravljanja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7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5D81E-4D91-4B86-995B-AE93F47AE6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2F9A8889-87DE-4CE4-BD40-E33DB83F9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7EBF6-381A-418F-8906-9547B9200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1F402E-C2F6-4455-B2B2-AE39548AC9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61F402E-C2F6-4455-B2B2-AE39548AC9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FCC3232-844D-472B-8F21-7BA15C41BB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40764-13A3-4CE0-8B03-6B9F0351A1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71B57-6B80-4E08-8AC2-9861B8470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67" y="1548276"/>
            <a:ext cx="7697489" cy="3992215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AA3D6FF-037C-4321-9CF4-4213E5884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9" y="4225836"/>
            <a:ext cx="34934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sr-Latn-R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Savremeni </a:t>
            </a:r>
            <a:r>
              <a:rPr lang="hr-HR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razvoja plana upravljanja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3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74F8E-25A3-429D-BC58-60EC9DA1BA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0E691459-BCFF-4809-BC10-6C4101222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580779-BF76-4A37-9124-AF6C0A4E0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DB8539-3455-4D8D-B0B2-BB2D5FF675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FDB8539-3455-4D8D-B0B2-BB2D5FF67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10337FA-11A4-4399-8208-FCFE694E5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B4AF0F-900E-4642-B20F-242E906D56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DBBFC8-9F04-46F8-9C61-D96E367E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688" y="248063"/>
            <a:ext cx="8507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en-CA" sz="2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</a:t>
            </a:r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cije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9ABC27-DBC9-27E6-3CFA-15DA41160B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316" y="826617"/>
            <a:ext cx="10065368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8E9FE-F82D-4A9E-9E2F-1646215215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7EF6AD84-D26C-4D8C-BD90-3F1DE7278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A0E8BA-889B-4135-8EE0-BA00FEF14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733EED0-8BC4-4EA1-97E8-BF4FF276AF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733EED0-8BC4-4EA1-97E8-BF4FF276A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E587DD0-6E5B-4201-865D-95AF24090F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58494-AF63-4F30-A115-D79E1C4B56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AEF5AC-F747-4028-8DDB-7D54B487B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458" y="1368073"/>
            <a:ext cx="8417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Pravni</a:t>
            </a:r>
            <a:r>
              <a:rPr lang="en-CA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okvir</a:t>
            </a:r>
            <a:r>
              <a:rPr lang="en-CA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uključivanje javnosti</a:t>
            </a:r>
            <a:endParaRPr lang="en-US" altLang="en-US" sz="28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E3B83E5-244E-430D-8046-22EB0D619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321" y="1545171"/>
            <a:ext cx="10432679" cy="21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Nacionalna legislativa – participativno upravljanje se obezbeđuje osnivanjem </a:t>
            </a:r>
          </a:p>
          <a:p>
            <a:pPr lvl="0">
              <a:lnSpc>
                <a:spcPct val="200000"/>
              </a:lnSpc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socio-ekonomskih foruma</a:t>
            </a:r>
            <a:r>
              <a:rPr lang="en-CA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svakom nacionalnom parku, preporuka - savjeti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Međunarodni standardi (</a:t>
            </a:r>
            <a:r>
              <a:rPr lang="it-IT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Arhuska konvencija, Konvencija o Biodiverzitetu</a:t>
            </a:r>
            <a:r>
              <a:rPr lang="sr-Latn-R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)</a:t>
            </a:r>
            <a:endParaRPr 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9EF127-F75A-DDB4-7608-BCCDC1EBF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458" y="3681059"/>
            <a:ext cx="5153099" cy="22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06066-67DB-47CF-BD12-483920F008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5" y="174492"/>
            <a:ext cx="1273893" cy="1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STP logo CG">
            <a:extLst>
              <a:ext uri="{FF2B5EF4-FFF2-40B4-BE49-F238E27FC236}">
                <a16:creationId xmlns:a16="http://schemas.microsoft.com/office/drawing/2014/main" id="{BB0E6616-81DF-4A2F-9574-8B968F9F3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37" y="295200"/>
            <a:ext cx="2435712" cy="107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68117-FA1C-4576-8DFE-6BDCD100C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" y="6047014"/>
            <a:ext cx="1940028" cy="506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B81CC7-50BB-4CED-8B0B-651225D494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2859" y="5378471"/>
          <a:ext cx="1471100" cy="14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B81CC7-50BB-4CED-8B0B-651225D494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2859" y="5378471"/>
                        <a:ext cx="1471100" cy="148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DA40BFA-672C-49EB-8249-1B806DE80B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2" y="5924461"/>
            <a:ext cx="2431974" cy="75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75C72-E698-432B-9C5A-043EB6518D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23" y="5805103"/>
            <a:ext cx="1638300" cy="8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16F475-4635-41F8-942E-BE73629F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511" y="148743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r-Latn-C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uključiti zainteresovane učesnike</a:t>
            </a:r>
            <a:r>
              <a:rPr lang="en-US" altLang="en-US" sz="2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E6718B9-34FB-4219-A5C3-E579A76E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511" y="1927118"/>
            <a:ext cx="1004433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hr-HR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 brojni razlozi za uključivanje zainteresovanih učesnika:</a:t>
            </a:r>
          </a:p>
          <a:p>
            <a:endParaRPr lang="hr-HR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0000"/>
              <a:buFont typeface="Arial" panose="020B0604020202020204" pitchFamily="34" charset="0"/>
              <a:buChar char="►"/>
            </a:pP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Život u ili oko zaštićenog područja. </a:t>
            </a:r>
          </a:p>
          <a:p>
            <a:pPr>
              <a:buSzPct val="70000"/>
              <a:buFont typeface="Arial" panose="020B0604020202020204" pitchFamily="34" charset="0"/>
              <a:buChar char="►"/>
            </a:pPr>
            <a:endParaRPr lang="hr-HR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0000"/>
              <a:buFont typeface="Arial" panose="020B0604020202020204" pitchFamily="34" charset="0"/>
              <a:buChar char="►"/>
            </a:pP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Njihove aktivnosti se sprovode u zaštićenom području. </a:t>
            </a:r>
          </a:p>
          <a:p>
            <a:pPr>
              <a:buSzPct val="70000"/>
              <a:buFont typeface="Arial" panose="020B0604020202020204" pitchFamily="34" charset="0"/>
              <a:buChar char="►"/>
            </a:pPr>
            <a:endParaRPr lang="hr-HR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0000"/>
              <a:buFont typeface="Arial" panose="020B0604020202020204" pitchFamily="34" charset="0"/>
              <a:buChar char="►"/>
            </a:pP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Doprinose zaštiti i razvoju područja</a:t>
            </a:r>
            <a:r>
              <a:rPr lang="en-CA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 mogu predstavljati i ugrožavajući faktor. </a:t>
            </a:r>
          </a:p>
          <a:p>
            <a:pPr>
              <a:buSzPct val="70000"/>
              <a:buFont typeface="Arial" panose="020B0604020202020204" pitchFamily="34" charset="0"/>
              <a:buChar char="►"/>
            </a:pPr>
            <a:endParaRPr lang="hr-HR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0000"/>
              <a:buFont typeface="Arial" panose="020B0604020202020204" pitchFamily="34" charset="0"/>
              <a:buChar char="►"/>
            </a:pP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Uživaju u vrednostima i „uslugama” koje im područje pruža. </a:t>
            </a:r>
          </a:p>
          <a:p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određenom smislu upravljanje područjem predstavlja upravljanje ljudima</a:t>
            </a:r>
            <a: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sz="2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altLang="en-US" sz="2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7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1327</Words>
  <Application>Microsoft Office PowerPoint</Application>
  <PresentationFormat>Widescreen</PresentationFormat>
  <Paragraphs>191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 Kandic</dc:creator>
  <cp:lastModifiedBy>Duska Dimovic</cp:lastModifiedBy>
  <cp:revision>39</cp:revision>
  <dcterms:created xsi:type="dcterms:W3CDTF">2025-04-11T08:12:16Z</dcterms:created>
  <dcterms:modified xsi:type="dcterms:W3CDTF">2025-04-23T21:55:39Z</dcterms:modified>
</cp:coreProperties>
</file>