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61754-E6E3-3CE2-9284-D373BCEC5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52999-A23B-13DF-DA3D-B12E1D37D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AC7F9-8465-93EC-E764-BA69DECD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F1BB6-64F6-3E76-EC3A-A3ADAE392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8D229-FBBF-BEA7-CFC9-851B1521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8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5E21-96F8-8E92-EA10-DA6A46C8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528D0-269A-897A-05DA-83CCA8A5F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75E7E-5B54-FA95-3B4C-4C304D9F4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0C883-F847-5188-D6C3-2B426A5D1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7C5A9-88F2-9D7B-D6C1-B6DA1CB7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ED2570-E7C4-0E77-EE01-61E5B7EC4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3CFE6-D528-C167-725C-815F4C9C5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57A48-250F-C91B-AC34-3B45ECD5E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5075B-E9D8-4CCA-EE98-4C31B11B5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B62F6-BB0E-BF9D-86FE-7F4D50A3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7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D996E-FAA3-EADF-E791-8487F905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DDD9C-4D58-2B61-4024-C2F83E972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5D8E2-892F-06DE-BAF0-242549F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58DD4-33FA-79AF-5C90-12B6C33F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8402D-4FD0-08E7-7175-9D4C47FAC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65CA-CADD-9A80-0922-76944541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D136E-61A9-9343-53A4-63024FEE7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30635-0E1C-5D09-E3EE-BF8BBE255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CF113-5685-6162-58DB-3BF460BC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D9608-5047-860A-EFD4-82D13B16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5670C-F105-848C-3E32-82F33135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44026-0491-1E06-0820-52D70CC54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45C6A-0BCD-2D71-81B7-480424C11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54B8C-B3F2-B3EC-7595-B5254A81E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AF927-85A5-2E79-91D2-E8DE6EFF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B788C-611E-0BD6-884D-2D16011B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5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484F8-0200-08FD-D633-18001768D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673F7-E8EE-72A8-575E-31FDCB1A9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982C8-DA64-E817-4C6E-4EEDB97E9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21880-6BBD-8F64-27AD-C75B1612F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CD10D-6DB0-4B7B-B68D-954F1128F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A281FF-E8AD-7675-9BE4-F17D4312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0586A-C779-A3AC-D573-8526CA8F5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95B781-C3A7-4010-FCF2-86025782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6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AAD71-4CC1-D0D0-2863-D9AD6D698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4F9959-B13A-B9E3-EA06-8C17C65CA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D2854-E724-1EE3-D2B3-CBA443C9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AD167-C9D2-840E-E846-46714103D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7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0CBEAA-AF73-502A-9171-BAA1F67D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DD5E73-D66B-5CF4-51AF-5B687E861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409B6-CF68-D15E-B773-DE2501467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0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9E252-E8D7-980D-BD4C-C1E9924EC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6028-129A-B862-F51F-C8A84E2A8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DFD73-1FAD-99CB-F1A4-AEE692DB2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55866-9C87-8800-5FCF-5FF3643F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24D00-2B06-6F33-4062-BB51F46C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3F667-4BB4-C52B-8DDC-B2C7419E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0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406BE-EF20-1114-24AF-7C6DCD4CB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A51132-DFB3-29A1-AA74-F06A9BF5B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CF859-3221-C1CC-CE81-7313C1BC2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491A4-7F0E-C27E-0C1B-D6132C1A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BABAE-F9AB-1B9B-8CA9-25800CBF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802E6-1339-6D13-197E-C2C103BC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9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8A74AA-FD28-607E-F4CE-73F81187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7F467-A8B3-751C-4E68-99C86FA3D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C2E75-CDE1-0F15-F03F-E15487B1D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4182A-3452-4145-89A0-B7B9C495B9F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86B56-A6EB-5393-0103-2A14B852D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94776-17D1-A9E4-7ABF-712A64396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2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40B4D5-DA21-563A-7743-CF3C60FDD95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490C48BC-9EC2-F3A0-1D3E-ED5134368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53CEF3-B8F9-B4A7-BC7F-3ED8A76AF7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FCB4991A-F448-B3C8-8964-8C021AB96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B84AF08-B755-0DA6-3466-E12AAED493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123886"/>
              </p:ext>
            </p:extLst>
          </p:nvPr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2CA8E5AA-883F-4B4D-7DFB-401446FBC8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1E58AB-CF31-1B13-D774-C3C9FB41953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A52432-116F-C833-2980-7974C2B21C47}"/>
              </a:ext>
            </a:extLst>
          </p:cNvPr>
          <p:cNvSpPr txBox="1"/>
          <p:nvPr/>
        </p:nvSpPr>
        <p:spPr>
          <a:xfrm>
            <a:off x="1907458" y="2472571"/>
            <a:ext cx="8003458" cy="1112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Aft>
                <a:spcPts val="800"/>
              </a:spcAft>
              <a:buNone/>
              <a:tabLst>
                <a:tab pos="571500" algn="l"/>
              </a:tabLst>
            </a:pP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ANALIZA PRAVNOG OKVIRA</a:t>
            </a: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 PREPORUKE ZA UNAPREĐENJE 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RADA 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lnSpc>
                <a:spcPct val="107000"/>
              </a:lnSpc>
              <a:spcAft>
                <a:spcPts val="800"/>
              </a:spcAft>
              <a:buNone/>
              <a:tabLst>
                <a:tab pos="571500" algn="l"/>
              </a:tabLst>
            </a:pP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SOCIO-EKONOMSKIH FORUMA U ZAŠTIĆENIM PODRUČJIMA CRNE GORE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  <a:tabLst>
                <a:tab pos="571500" algn="l"/>
              </a:tabLst>
            </a:pPr>
            <a:r>
              <a:rPr lang="sr-Cyrl-RS" sz="1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5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44E7B-E85C-1EDF-9B33-90850AF76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4B861E-7E53-9244-21C0-27BCEA47D5A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9A558E6C-01CF-DFA7-A62E-F37D5B8110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2B2836-CAA2-3331-B95B-17B21E67E0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B7863086-2A7D-CFE6-7573-AC0BC9122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4CD558-4901-7927-4C16-FDBEF9ED1B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86315E1-762C-7013-8959-ED5F1920CC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09AB536B-0284-99B7-E9FD-2FC911A0F4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CE931A2-42D5-2C03-CE98-3B2729DAAB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04654C6C-B649-B6D3-6D78-843837ABF8BE}"/>
              </a:ext>
            </a:extLst>
          </p:cNvPr>
          <p:cNvSpPr/>
          <p:nvPr/>
        </p:nvSpPr>
        <p:spPr>
          <a:xfrm>
            <a:off x="2438400" y="446634"/>
            <a:ext cx="6759062" cy="1627971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Mehanizmi participacije u </a:t>
            </a:r>
            <a:r>
              <a:rPr lang="sr-Latn-ME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parkovima prirode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FBCA84-FB5F-6BE4-E76A-7BC53ABC289D}"/>
              </a:ext>
            </a:extLst>
          </p:cNvPr>
          <p:cNvSpPr txBox="1"/>
          <p:nvPr/>
        </p:nvSpPr>
        <p:spPr>
          <a:xfrm>
            <a:off x="537100" y="2799549"/>
            <a:ext cx="11117800" cy="1987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Upravljanje parkovima prirode, kao zaštićenim područjima, </a:t>
            </a: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zahtijeva visok nivo međusektorske komunikacije i saradnje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pri čemu je ključno uključivanje lokalnih zajednica. 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Međutim, kako su Parkovi prirode osnovani kao društva sa ograničenom odgovornošću, njihovi organi upravljanja  se formiraju shodno Zakonu o privrednim društvima, Statutom parka i Odlukom o osnivanju parka. Stoga organi i tijela kao što su Savjetodavno tijelo ili Savjet parka koje osniva  opština na čijoj se teritoriji nalazi zaštićeno područje – </a:t>
            </a:r>
            <a:r>
              <a:rPr lang="sr-Latn-ME" sz="1800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nemaju nadležnost niti mehanizme za obezbjeđivanje participacije zainteresovanih strana u procesu upravljanja.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18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ECA07-0BC0-5CCB-C2DE-859572E11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C9EB15-1262-572B-614C-407D367650C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3C46BD3C-7A36-167E-5647-85C75720F3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E2BC0E4-55A4-B650-9F20-50DA7D6EF2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97C0481-4379-A315-5E66-C5843D344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3F236A1-BAFF-EE11-7B6C-9EF4DEBD03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14CD558-4901-7927-4C16-FDBEF9ED1B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5AE362EB-2785-D1E6-DDE7-6A957A6F8B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4738E8A-D200-710A-7CC8-99F803C4CD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F856F210-A3F5-6605-4DE4-2787EEB92522}"/>
              </a:ext>
            </a:extLst>
          </p:cNvPr>
          <p:cNvSpPr/>
          <p:nvPr/>
        </p:nvSpPr>
        <p:spPr>
          <a:xfrm>
            <a:off x="2438400" y="446634"/>
            <a:ext cx="6759062" cy="1627971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Mehanizmi participacije u </a:t>
            </a:r>
            <a:r>
              <a:rPr lang="sr-Latn-ME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parkovima prirode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2CABC6-58E0-9AD2-B5E3-FDB8DEEE122E}"/>
              </a:ext>
            </a:extLst>
          </p:cNvPr>
          <p:cNvSpPr txBox="1"/>
          <p:nvPr/>
        </p:nvSpPr>
        <p:spPr>
          <a:xfrm>
            <a:off x="641849" y="2430837"/>
            <a:ext cx="11029041" cy="2294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Zbog toga je od suštinske važnosti </a:t>
            </a:r>
            <a:r>
              <a:rPr lang="sr-Latn-ME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formiranje participativnih tijela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koji bi omogućili otvoren dijalog i konstruktivnu saradnju između upravljača parka i svih relevantnih aktera – uključujući lokalno stanovništvo, institucije, predstavnike privrede, civilnog sektora, kao i stručnu i naučnu javnost.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Ovi forumi bi doprinijeli ne samo transparentnijem i inkluzivnijem procesu donošenja odluka, već bi i unaprijedili efikasnost upravljanja parkom, kroz zajedničko prepoznavanje izazova i iznalaženje održivih rješenja u skladu sa interesima lokalne zajednice i ciljevima zaštite prirode.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21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DF445-AAC4-3282-A4C5-30D6E1D7C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54161A-E88C-824D-D6F5-51D700519F3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62080CAA-D94B-11A4-7AEB-046ACDA2E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0816B4-2A09-D049-100E-63676D0B43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0197058-4DC3-C7BD-1D02-092B7CF90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64147E2-27C8-20C1-7A42-D6E579CB88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3F236A1-BAFF-EE11-7B6C-9EF4DEBD03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6988B5F0-7D23-7A95-8F3A-188EDA05FD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07EB9DE-235B-0166-4D9F-26A7BA5BF5F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1CACD6E9-EC7D-F8CE-F8EC-C4EB48C615B0}"/>
              </a:ext>
            </a:extLst>
          </p:cNvPr>
          <p:cNvSpPr/>
          <p:nvPr/>
        </p:nvSpPr>
        <p:spPr>
          <a:xfrm>
            <a:off x="2458064" y="-148443"/>
            <a:ext cx="6759062" cy="1627971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PREPORUKE ZA PARKOVE PRIRODE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25B30-BBFB-EF80-7A25-95E2F12686C9}"/>
              </a:ext>
            </a:extLst>
          </p:cNvPr>
          <p:cNvSpPr txBox="1"/>
          <p:nvPr/>
        </p:nvSpPr>
        <p:spPr>
          <a:xfrm>
            <a:off x="432351" y="1499511"/>
            <a:ext cx="1088849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buFont typeface="Symbol" panose="05050102010706020507" pitchFamily="18" charset="2"/>
              <a:buChar char=""/>
            </a:pPr>
            <a:r>
              <a:rPr lang="sr-Latn-ME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 unapređenja upravljanja, kao i efikasnije komunikacije i saradnje u parkovima prirode, </a:t>
            </a:r>
            <a:r>
              <a:rPr lang="sr-Latn-ME" sz="18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preporučuje se osnivanje participativnih tijela koja uključuju predstavnike relevantnih institucija, lokalnih zajednica, stručne i naučne javnosti;</a:t>
            </a:r>
            <a:endParaRPr lang="en-US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buNone/>
            </a:pPr>
            <a:r>
              <a:rPr lang="sr-Latn-ME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buFont typeface="Symbol" panose="05050102010706020507" pitchFamily="18" charset="2"/>
              <a:buChar char=""/>
            </a:pPr>
            <a:r>
              <a:rPr lang="sr-Cyrl-R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zainteresovanih strana i izrada strategije participacije</a:t>
            </a:r>
            <a:r>
              <a:rPr lang="sr-Cyrl-R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uz pripadajuće godišnje budžete za njenu realizaciju, predstavljaju ključne komponente uspješnog upravljanja parkovima.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buNone/>
            </a:pPr>
            <a:r>
              <a:rPr lang="sr-Latn-ME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Aft>
                <a:spcPts val="800"/>
              </a:spcAft>
            </a:pPr>
            <a:r>
              <a:rPr lang="sr-Latn-ME" sz="1800" dirty="0">
                <a:solidFill>
                  <a:srgbClr val="4472C4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07EBE4-4CDC-8F44-0A6F-2F2FC2765D10}"/>
              </a:ext>
            </a:extLst>
          </p:cNvPr>
          <p:cNvSpPr txBox="1"/>
          <p:nvPr/>
        </p:nvSpPr>
        <p:spPr>
          <a:xfrm>
            <a:off x="432351" y="3312716"/>
            <a:ext cx="1128205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buFont typeface="Symbol" panose="05050102010706020507" pitchFamily="18" charset="2"/>
              <a:buChar char=""/>
            </a:pPr>
            <a:r>
              <a:rPr lang="sr-Latn-ME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cilju veće senzibilizacije i podsticanja aktivnog učešća, preporučuje se da se naziv Socio-ekonomski forum zamijeni nazivom </a:t>
            </a:r>
            <a:r>
              <a:rPr lang="sr-Latn-ME" sz="1800" b="1" i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Saradničko vijeće</a:t>
            </a:r>
            <a:r>
              <a:rPr lang="sr-Latn-ME" sz="18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kako bi sam naziv dodatno ukazivao na otvorenost za saradnju i komunikaciju, uz manje formalan i inkluzivniji ton.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buNone/>
            </a:pPr>
            <a:r>
              <a:rPr lang="sr-Latn-ME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buFont typeface="Symbol" panose="05050102010706020507" pitchFamily="18" charset="2"/>
              <a:buChar char=""/>
            </a:pPr>
            <a:r>
              <a:rPr lang="sr-Cyrl-R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parkove prirode koji tek treba da formiraju ovakvo participativno tijelo, preporučuje se usvajanje naziva </a:t>
            </a:r>
            <a:r>
              <a:rPr lang="sr-Latn-ME" sz="1800" b="1" i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Saradničko vijeće</a:t>
            </a:r>
            <a:r>
              <a:rPr lang="sr-Cyrl-R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r-Cyrl-R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kako bi se jasno razlikovalo od </a:t>
            </a:r>
            <a:r>
              <a:rPr lang="sr-Cyrl-RS" sz="1800" i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Savjet</a:t>
            </a:r>
            <a:r>
              <a:rPr lang="sr-Latn-ME" sz="1800" i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odavnog tijela</a:t>
            </a:r>
            <a:r>
              <a:rPr lang="sr-Cyrl-RS" sz="1800" i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parka</a:t>
            </a:r>
            <a:r>
              <a:rPr lang="sr-Cyrl-R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čije je osnivanje definisano Odlukom o osnivanju DOO i Statutom parka. Na taj način izbjegava se terminološka konfuzija i omogućava jasnije razgraničenje nadležnosti i funkcija ovih tijela.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021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CF01B-B51E-2251-F8B5-C654066D1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57670CC-ED48-BF32-A07E-D12A2305551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5A3AC7F4-36A6-D7B4-CB81-2E890FC3A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40AFAF-3A22-384D-F142-DEDCFF1816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8455597-7C34-9A68-A586-C0063F436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EB18690-BF8B-ECB3-8DBB-3503F29BF3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64147E2-27C8-20C1-7A42-D6E579CB88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5DF98E8-14E5-9C42-B156-D107399FC3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E7670B-4508-E08D-581D-70B580DC8B5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2BA520EE-0F80-436E-18BA-DFAD889AB995}"/>
              </a:ext>
            </a:extLst>
          </p:cNvPr>
          <p:cNvSpPr/>
          <p:nvPr/>
        </p:nvSpPr>
        <p:spPr>
          <a:xfrm>
            <a:off x="2206726" y="240610"/>
            <a:ext cx="6764594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PRIMJERI PARTICIPATIVNOG UPRAVLJANJA	 U ZAŠTIĆENIM PODRUČJIMA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27CEA8-153E-DD95-88FC-59E178614CFE}"/>
              </a:ext>
            </a:extLst>
          </p:cNvPr>
          <p:cNvSpPr txBox="1"/>
          <p:nvPr/>
        </p:nvSpPr>
        <p:spPr>
          <a:xfrm>
            <a:off x="442452" y="1788883"/>
            <a:ext cx="6096000" cy="394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Upravljanje zaštićenim područjima u Italiji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57D270-6F49-EF07-DC94-869C7D13C222}"/>
              </a:ext>
            </a:extLst>
          </p:cNvPr>
          <p:cNvSpPr txBox="1"/>
          <p:nvPr/>
        </p:nvSpPr>
        <p:spPr>
          <a:xfrm>
            <a:off x="442451" y="2432835"/>
            <a:ext cx="11248103" cy="711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Upravljanje zaštićenim područjima u Italiji regulisano je </a:t>
            </a: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Zakonom 394/1991 o zaštićenim područjima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Zakonom se predviđa osnivanje </a:t>
            </a:r>
            <a:r>
              <a:rPr lang="sr-Latn-ME" sz="1800" b="1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Savjeta parka (Consiglio direttivo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 kojeg čine sledeći članovi:</a:t>
            </a:r>
            <a:r>
              <a:rPr lang="sr-Latn-M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​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664E26-E51D-06BF-99E5-162089BC7E19}"/>
              </a:ext>
            </a:extLst>
          </p:cNvPr>
          <p:cNvSpPr txBox="1"/>
          <p:nvPr/>
        </p:nvSpPr>
        <p:spPr>
          <a:xfrm>
            <a:off x="1140541" y="3324812"/>
            <a:ext cx="11149781" cy="2654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tabLst>
                <a:tab pos="457200" algn="l"/>
                <a:tab pos="571500" algn="l"/>
              </a:tabLst>
            </a:pPr>
            <a:r>
              <a:rPr lang="sr-Latn-ME" sz="12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Predsjednik parka,</a:t>
            </a: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koji je imenovan od strane ministra za životnu sredinu u dogovoru sa predsjednicima relevantnih regiona ili autonomnih pokrajina.</a:t>
            </a:r>
            <a:r>
              <a:rPr lang="sr-Latn-ME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​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tabLst>
                <a:tab pos="457200" algn="l"/>
                <a:tab pos="571500" algn="l"/>
              </a:tabLst>
            </a:pPr>
            <a:r>
              <a:rPr lang="sr-Latn-ME" sz="12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Dvanaest članova</a:t>
            </a: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koji se biraju na sledeći način: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571500" algn="l"/>
                <a:tab pos="914400" algn="l"/>
              </a:tabLst>
            </a:pP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Pet članova se bira iz redova </a:t>
            </a:r>
            <a:r>
              <a:rPr lang="sr-Latn-ME" sz="12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članova Parka</a:t>
            </a: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sa ograničenim pravom glasa.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571500" algn="l"/>
                <a:tab pos="914400" algn="l"/>
              </a:tabLst>
            </a:pP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Dva člana se biraju </a:t>
            </a:r>
            <a:r>
              <a:rPr lang="sr-Latn-ME" sz="12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iz redova ekoloških organizacija</a:t>
            </a: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koje su priznate prema Zakonu 349/1986, a koji su stručnjaci u oblasti zaštite prirode.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571500" algn="l"/>
                <a:tab pos="914400" algn="l"/>
              </a:tabLst>
            </a:pP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Dva člana se biraju </a:t>
            </a:r>
            <a:r>
              <a:rPr lang="sr-Latn-ME" sz="12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iz redova naučnih institucija i univerziteta</a:t>
            </a: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koji se nalaze u provincijama gdje se park prostire.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571500" algn="l"/>
                <a:tab pos="914400" algn="l"/>
              </a:tabLst>
            </a:pP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Jedan član se bira na </a:t>
            </a:r>
            <a:r>
              <a:rPr lang="sr-Latn-ME" sz="12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prijedlog ministra za poljoprivredu i šumarstvo</a:t>
            </a: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571500" algn="l"/>
                <a:tab pos="914400" algn="l"/>
              </a:tabLst>
            </a:pPr>
            <a:r>
              <a:rPr lang="sr-Latn-M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Dva člana se biraju </a:t>
            </a:r>
            <a:r>
              <a:rPr lang="sr-Latn-ME" sz="12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 prijedlog ministra za životnu sredinu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algn="just">
              <a:lnSpc>
                <a:spcPct val="107000"/>
              </a:lnSpc>
              <a:spcAft>
                <a:spcPts val="800"/>
              </a:spcAft>
              <a:tabLst>
                <a:tab pos="571500" algn="l"/>
              </a:tabLst>
            </a:pPr>
            <a:r>
              <a:rPr lang="en-US" sz="1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823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464BE-5BA5-7E7A-A4BF-32F3C8CFA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AFD704-0DEA-E616-E060-B8727F30334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C66206D0-1EA4-4335-FC91-1B5E5DA201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ADD60A-2810-1470-F60A-CEA2C0B751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6ECF2A-F669-AF92-2CED-0F3273C1F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425DCA9-ABCB-EB30-0D02-1E452D7823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EB18690-BF8B-ECB3-8DBB-3503F29BF3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5EF0579A-555E-FA40-E432-8969FF9041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807F7D4-CA13-9057-DFA6-09D94453904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E733900D-B7AF-1B6D-2BC3-FC0B4A9F30AA}"/>
              </a:ext>
            </a:extLst>
          </p:cNvPr>
          <p:cNvSpPr/>
          <p:nvPr/>
        </p:nvSpPr>
        <p:spPr>
          <a:xfrm>
            <a:off x="2206726" y="240610"/>
            <a:ext cx="6764594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PRIMJERI PARTICIPATIVNOG UPRAVLJANJA	 U ZAŠTIĆENIM PODRUČJIMA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610AB7-557B-460F-AE28-30EA1DB11E5F}"/>
              </a:ext>
            </a:extLst>
          </p:cNvPr>
          <p:cNvSpPr txBox="1"/>
          <p:nvPr/>
        </p:nvSpPr>
        <p:spPr>
          <a:xfrm>
            <a:off x="442452" y="1788883"/>
            <a:ext cx="6096000" cy="394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Upravljanje zaštićenim područjima u Italiji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C3EDF7-5E70-3442-3A8F-EA8627962167}"/>
              </a:ext>
            </a:extLst>
          </p:cNvPr>
          <p:cNvSpPr txBox="1"/>
          <p:nvPr/>
        </p:nvSpPr>
        <p:spPr>
          <a:xfrm>
            <a:off x="442452" y="2363981"/>
            <a:ext cx="1135318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Međutim, zakon ograničava učešće lokalnih zajednica u procesu donošenja odluka.</a:t>
            </a:r>
            <a:r>
              <a:rPr lang="sr-Latn-M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​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Zakon omogućava formiranje Savjeta parka, koji uključuje gore – pomenute predstavnike, ali ne predviđa obaveznu participaciju šire zajednice. Iako zakon ne zabranjuje konsultacije sa lokalnim zajednicama, ne nameće ih kao obavezne, što dovodi do varijacija u praksi među različitim parkovima. Krajem 2024. Inicirana je izmjena ovog Zakona a koja će se odnositi na na veću participaciju lokalnih zajednica u upravljanju zaštićenim područjima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40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02D23-5C36-BD4C-6990-9B72E6EC5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53AFF3-67DC-1F23-BCC6-D57F69964A5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5D03F595-927F-EFBB-C3F2-7D5FAA0DE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2A2C02-B458-F79D-3CD2-58488129CD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D36071BE-21E7-D552-AF99-64EBA849D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339C0E6-C4CA-8289-F498-7B11E05F9D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425DCA9-ABCB-EB30-0D02-1E452D7823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974CE3E6-1EA4-8412-9E5F-0233242FB1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DD1DB3-21B6-5E3C-C66B-02A76DBE734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30D8604B-A346-23B1-002D-D59ADD05FD47}"/>
              </a:ext>
            </a:extLst>
          </p:cNvPr>
          <p:cNvSpPr/>
          <p:nvPr/>
        </p:nvSpPr>
        <p:spPr>
          <a:xfrm>
            <a:off x="2206726" y="240610"/>
            <a:ext cx="6764594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PRIMJERI PARTICIPATIVNOG UPRAVLJANJA	 U ZAŠTIĆENIM PODRUČJIMA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A37142-288C-1C51-A407-5F553B459FEA}"/>
              </a:ext>
            </a:extLst>
          </p:cNvPr>
          <p:cNvSpPr txBox="1"/>
          <p:nvPr/>
        </p:nvSpPr>
        <p:spPr>
          <a:xfrm>
            <a:off x="442452" y="1788883"/>
            <a:ext cx="6096000" cy="394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PP Lonjsko polje, Hrvatska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E182A6-F7E5-1C72-60AE-79FCE3DEB3C0}"/>
              </a:ext>
            </a:extLst>
          </p:cNvPr>
          <p:cNvSpPr txBox="1"/>
          <p:nvPr/>
        </p:nvSpPr>
        <p:spPr>
          <a:xfrm>
            <a:off x="441825" y="2669611"/>
            <a:ext cx="10703029" cy="2262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 prošlosti su postojala suradnička vijeća, koja su okupljala predstavnike lokalne zajednice i druge zainteresovane strane s ciljem zajedničkog razmatranja pitanja vezanih za upravljanje parkom. Iako je s vremenom njihova aktivnost utihnula, </a:t>
            </a:r>
            <a:r>
              <a:rPr lang="sr-Latn-ME" sz="1800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lokalna zajednica je inicirala ponovno aktiviranje ovih vijeća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što ukazuje na postojanje izraženog interesa za institucionalizovano učešće.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None/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Međutim, Javna ustanova Parka prirode Lonjsko polje (JUPPLP) u budućnosti planira drugačiji pristup participaciji. Umjesto ponovnog uspostavljanja suradničkih vijeća, preferira se organizovanje radnih grupa po temama, koje bi okupljale relevantne aktere na osnovu konkretnih izazova i aktivnosti.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6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05C9B-D49D-F884-9F95-CBAE87511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B3131BD-0D9D-5B6C-7196-DA233B71E7A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4C0A3A55-561E-156D-81BB-948F67E559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94E794-D7F7-F33E-0F5B-E5D59B0143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00366713-1E61-4BE0-845D-7B39E1701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B4F1715-F32D-0D25-D96A-E2B6D84655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339C0E6-C4CA-8289-F498-7B11E05F9D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167148E-4E27-937B-C23F-FFB079CA43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265C8E-AFDB-3D87-509B-7AF522AFCE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363FF7AB-39E1-B5CE-9E46-0FF712A1A866}"/>
              </a:ext>
            </a:extLst>
          </p:cNvPr>
          <p:cNvSpPr/>
          <p:nvPr/>
        </p:nvSpPr>
        <p:spPr>
          <a:xfrm>
            <a:off x="2206726" y="240610"/>
            <a:ext cx="6764594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PRIMJERI PARTICIPATIVNOG UPRAVLJANJA	 U ZAŠTIĆENIM PODRUČJIMA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BBDB8D-3C11-4A79-47C7-E8C4886E5CB4}"/>
              </a:ext>
            </a:extLst>
          </p:cNvPr>
          <p:cNvSpPr txBox="1"/>
          <p:nvPr/>
        </p:nvSpPr>
        <p:spPr>
          <a:xfrm>
            <a:off x="633565" y="2067953"/>
            <a:ext cx="10658168" cy="2760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Slovenija: Nacionalni park Triglav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Nacionalni park Triglav primjenjuje participativni model upravljanja kroz uspostavljanje </a:t>
            </a: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Foruma parka 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koji okuplja predstavnike lokalnih zajednica, naučnih institucija, nevladinih organizacija i drugih zainteresovanih strana. Ovaj savjet ima savjetodavnu ulogu i učestvuje u procesu donošenja odluka vezanih za upravljanje parkom. Kroz različite projekte, poput onih finansiranih iz EU fondova, lokalno stanovništvo je uključeno u aktivnosti očuvanja prirode, održivog turizma i edukacije. Ovaj pristup omogućava da se interesi lokalne zajednice uzmu u obzir pri planiranju i sprovođenju aktivnosti u parku, čime se postiže balans između očuvanja prirodnih vrijednosti i socio-ekonomskog razvoja područja.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86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370CC9-E2BD-630A-65DE-F40E1F1B5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3F706E-86FA-3C61-192D-110EE1FED97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5628A4AC-A4E5-CC48-2EE1-447550310C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0EF446-E61E-E23C-513F-8B7BCEE127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E5A1828-7A9E-900D-78B3-98CFFB3A7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0033248-DF86-C3D8-0D93-986D9611E7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B4F1715-F32D-0D25-D96A-E2B6D84655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6D630D52-52C6-1890-409E-76C7584D08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68507D-7033-FA0B-9DB6-D977AEFC915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020717F5-3115-BEC0-3CA7-E02341DBEB8A}"/>
              </a:ext>
            </a:extLst>
          </p:cNvPr>
          <p:cNvSpPr/>
          <p:nvPr/>
        </p:nvSpPr>
        <p:spPr>
          <a:xfrm>
            <a:off x="2206726" y="240610"/>
            <a:ext cx="6764594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PRIMJERI PARTICIPATIVNOG UPRAVLJANJA	 U ZAŠTIĆENIM PODRUČJIMA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F67264-CBC3-53FC-DFEA-ECC94ED368EA}"/>
              </a:ext>
            </a:extLst>
          </p:cNvPr>
          <p:cNvSpPr txBox="1"/>
          <p:nvPr/>
        </p:nvSpPr>
        <p:spPr>
          <a:xfrm>
            <a:off x="512814" y="1630339"/>
            <a:ext cx="11166372" cy="1650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Srbija: Nacionalni park TARA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None/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Osnivanje Savjeta korisnika u nacionalnim parkovima na teritoriji Srbije je definisano</a:t>
            </a:r>
            <a:r>
              <a:rPr lang="sr-Latn-M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Zakonom o nacionalnim parkovima („Službeni glasnik RS“ broj 84/15).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Naime, Član 23 predviđa, u cilju obezbeđivanja interesa lokalnog stanovništva i korisnika Nacionalnog parka, obavezu Upravljača da osnuje Savjet korisnika Nacionalnog parka.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F1D4BE-D86D-4B01-7ABD-89971B0D552B}"/>
              </a:ext>
            </a:extLst>
          </p:cNvPr>
          <p:cNvSpPr txBox="1"/>
          <p:nvPr/>
        </p:nvSpPr>
        <p:spPr>
          <a:xfrm>
            <a:off x="492720" y="3349258"/>
            <a:ext cx="11206559" cy="2760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Nacionalni park Tara je </a:t>
            </a: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prvo zaštićeno područje u Srbiji koje je formiralo Savjet korisnika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Aktivnosti na formiranju Sajveta korisnika su realizovane u saradnji sa Svjetskom organizacijom za prirodu (WWF) u okviru projekta „Zaštićena područja za prirodu i ljude“</a:t>
            </a:r>
            <a:r>
              <a:rPr lang="sr-Latn-M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Savjet korisnika ovog nacionalnog parka ima 16 članova koji predstavljaju i zastupaju različite, ustanove, organizacije i interesne grupe. Oni se imenuju na osnovu javnog poziva.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Uloga Savjeta korisnika Nacionalnog parka je da donosi preporuke o lokalno značajnim stvarima u okviru zakonom propisanih mjera koji se tiču Nacionalnog parka Tara i da ih upućuju  Javnom preduzeću „Nacionalni park Tara“.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28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C026B-3BF4-420D-D6F5-C78C50C24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29D6F2-2767-8E12-80F4-2CDEDCCEFFC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8FE168E4-C486-A56A-495F-8962EFB5C8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0D7FF3-7C65-7C78-F960-C7967073AA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84E1E215-E7B7-4A5E-8E9C-F6BEDF60B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72E7EDE-AAA9-8C63-8202-2528D502D7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0033248-DF86-C3D8-0D93-986D9611E7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F7B04B5E-B501-C71D-966C-FDB2A1CE98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8290C2-4538-5145-CF39-E8F61C94F7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0E5C8B6F-0EFB-2869-BEDB-B848136EAAB9}"/>
              </a:ext>
            </a:extLst>
          </p:cNvPr>
          <p:cNvSpPr/>
          <p:nvPr/>
        </p:nvSpPr>
        <p:spPr>
          <a:xfrm>
            <a:off x="2206726" y="240610"/>
            <a:ext cx="6764594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IZAZOVI PARTICIPATIVNOG UPRAVLJANJA ZAŠTIĆENIM PODRUČJIMA  U CRNOJ GORI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AA9110-286A-1F42-067B-FB3047F32A4B}"/>
              </a:ext>
            </a:extLst>
          </p:cNvPr>
          <p:cNvSpPr txBox="1"/>
          <p:nvPr/>
        </p:nvSpPr>
        <p:spPr>
          <a:xfrm>
            <a:off x="373626" y="186942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edostatak informisanosti i razumijevanja procesa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donošenja odluka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7E7AEB-8385-1E03-1E5B-226EE6C1BE07}"/>
              </a:ext>
            </a:extLst>
          </p:cNvPr>
          <p:cNvSpPr txBox="1"/>
          <p:nvPr/>
        </p:nvSpPr>
        <p:spPr>
          <a:xfrm>
            <a:off x="835742" y="25292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Lo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kalne zajednice se često suočavaju s 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nedostatkom kapaciteta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E7C0EC-A351-CC43-2402-481FF07D52CB}"/>
              </a:ext>
            </a:extLst>
          </p:cNvPr>
          <p:cNvSpPr txBox="1"/>
          <p:nvPr/>
        </p:nvSpPr>
        <p:spPr>
          <a:xfrm>
            <a:off x="1258215" y="3212693"/>
            <a:ext cx="10422821" cy="1266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sr-Latn-ME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rostor za participaciju često nije institucionalno jasno definisan: 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 postoji standardizovan model za formiranje socio-ekonomskih foruma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a gdje i postoji, ne prati ga dovoljna podrška i obavezivanje upravljača da uvaži preporuke zajednice, kao što je slučaj sa Javnim preduzećem za nacionalne parkove Crne Gore.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A992CE-3C7A-20E8-72EC-CF579944C553}"/>
              </a:ext>
            </a:extLst>
          </p:cNvPr>
          <p:cNvSpPr txBox="1"/>
          <p:nvPr/>
        </p:nvSpPr>
        <p:spPr>
          <a:xfrm>
            <a:off x="1907458" y="4633820"/>
            <a:ext cx="102310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4. Z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amor učesnika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– mještani koji su učestvovali u više radionica i sastanaka, a nijesu vidjeli konkretne rezultate ili promjene u praksi, gube motivaciju za dalje angažovanje.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30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D935BD-7FB7-80BF-DB9E-E94B484CA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4DE081-00E5-ACA5-34A9-B90994434E2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5C27985B-4740-5DED-25F3-44417EDCE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F8CA8F-99DA-275C-5395-D3C0BB7986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9DC023DE-C313-9CC2-433F-D9AD35390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E5C0809-8656-EDD0-6B75-A67C888B50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72E7EDE-AAA9-8C63-8202-2528D502D7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6CCB9886-E2A2-B73B-DC93-0F5DE9272C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1E1486-BA19-1801-546D-2A47D864E5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6FEB2088-1E3C-9BDD-1CE1-B76D6A9A6081}"/>
              </a:ext>
            </a:extLst>
          </p:cNvPr>
          <p:cNvSpPr/>
          <p:nvPr/>
        </p:nvSpPr>
        <p:spPr>
          <a:xfrm>
            <a:off x="2206726" y="240610"/>
            <a:ext cx="6764594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IZAZOVI PARTICIPATIVNOG UPRAVLJANJA ZAŠTIĆENIM PODRUČJIMA  U CRNOJ GORI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FE75E0E-F039-2D9F-D84A-0EF7349FC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805428"/>
              </p:ext>
            </p:extLst>
          </p:nvPr>
        </p:nvGraphicFramePr>
        <p:xfrm>
          <a:off x="2206726" y="2227042"/>
          <a:ext cx="7708490" cy="3751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8625">
                  <a:extLst>
                    <a:ext uri="{9D8B030D-6E8A-4147-A177-3AD203B41FA5}">
                      <a16:colId xmlns:a16="http://schemas.microsoft.com/office/drawing/2014/main" val="1649743141"/>
                    </a:ext>
                  </a:extLst>
                </a:gridCol>
                <a:gridCol w="2543411">
                  <a:extLst>
                    <a:ext uri="{9D8B030D-6E8A-4147-A177-3AD203B41FA5}">
                      <a16:colId xmlns:a16="http://schemas.microsoft.com/office/drawing/2014/main" val="3297780747"/>
                    </a:ext>
                  </a:extLst>
                </a:gridCol>
                <a:gridCol w="2556454">
                  <a:extLst>
                    <a:ext uri="{9D8B030D-6E8A-4147-A177-3AD203B41FA5}">
                      <a16:colId xmlns:a16="http://schemas.microsoft.com/office/drawing/2014/main" val="2139922263"/>
                    </a:ext>
                  </a:extLst>
                </a:gridCol>
              </a:tblGrid>
              <a:tr h="265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Aspekt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>
                          <a:effectLst/>
                        </a:rPr>
                        <a:t>Crna Gora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>
                          <a:effectLst/>
                        </a:rPr>
                        <a:t>Hrvatska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3567792819"/>
                  </a:ext>
                </a:extLst>
              </a:tr>
              <a:tr h="677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Postojanje formalnih socio-ekonomskih foruma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Djelimično – prisutni u pojedinim zaštićenim područjima, ali ne sistemski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>
                          <a:effectLst/>
                        </a:rPr>
                        <a:t>Nisu formalizovani kao forumi, ali postoje tematske grupe i saradnička vijeća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3253542980"/>
                  </a:ext>
                </a:extLst>
              </a:tr>
              <a:tr h="677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Standardizovani modeli participacije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Ne postoje jasne metodologije i procedure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>
                          <a:effectLst/>
                        </a:rPr>
                        <a:t>Prisutni kroz smjernice i praksu u planiranju upravljanja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605319946"/>
                  </a:ext>
                </a:extLst>
              </a:tr>
              <a:tr h="677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>
                          <a:effectLst/>
                        </a:rPr>
                        <a:t>Budžetska podrška participativnim tijelima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Uglavnom ne – zavisi od projektne podrške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>
                          <a:effectLst/>
                        </a:rPr>
                        <a:t>U pojedinim slučajevima kroz javne ustanove i projekte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3990979791"/>
                  </a:ext>
                </a:extLst>
              </a:tr>
              <a:tr h="677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>
                          <a:effectLst/>
                        </a:rPr>
                        <a:t>Kontinuitet rada savjetodavnih tijela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Ograničen, često bez godišnjeg plana i podrške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Fleksibilan model kroz tematske radne grupe po potrebi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715467012"/>
                  </a:ext>
                </a:extLst>
              </a:tr>
              <a:tr h="7758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>
                          <a:effectLst/>
                        </a:rPr>
                        <a:t>Koordinacija na nacionalnom nivou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Ne postoji posebno formirani mehanizam za koordinaciju aktivnosti između upravljača i lokalnih zajednica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571500" algn="l"/>
                        </a:tabLst>
                      </a:pPr>
                      <a:r>
                        <a:rPr lang="sr-Cyrl-RS" sz="1200" dirty="0">
                          <a:effectLst/>
                        </a:rPr>
                        <a:t>Postoji podrška i nadzor od strane ministarstva i Agencije za zaštitu prirode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1918692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0E03695-D455-6CDC-8EDF-C2C6BD0B3518}"/>
              </a:ext>
            </a:extLst>
          </p:cNvPr>
          <p:cNvSpPr txBox="1"/>
          <p:nvPr/>
        </p:nvSpPr>
        <p:spPr>
          <a:xfrm>
            <a:off x="794427" y="1834049"/>
            <a:ext cx="10453675" cy="327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Cyrl-RS" sz="1400" b="1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Uporedna analiza institucionalne podrške u radu sa lokalnim zajednicama u zaštićenim područjima  – Crna Gora i Hrvatska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06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74ADD-EBDB-BFB9-B304-CE96D57F9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2E65DC-0DE8-F4E0-0844-58B85BACA58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74DCE4A7-1A90-815A-AC9E-4768D75454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0EC180-1154-9B58-0643-67181B3CA5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43AB683B-399A-D350-DAB9-7DCCB911D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12289CA-9369-644C-6505-BC94B2C23E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B84AF08-B755-0DA6-3466-E12AAED493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BAAE564-D369-4E47-3825-B812040A5B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CF9DDAB-5473-B805-4CD2-FCDF9918DB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E8DBF26-9E9D-CD5C-BAC8-95CBE4C0FA59}"/>
              </a:ext>
            </a:extLst>
          </p:cNvPr>
          <p:cNvSpPr txBox="1"/>
          <p:nvPr/>
        </p:nvSpPr>
        <p:spPr>
          <a:xfrm>
            <a:off x="563191" y="3354041"/>
            <a:ext cx="10919338" cy="2463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Cilj ovog dokumenta je da pruži sveobuhvatnu 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analizu postojećeg pravnog okvira 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koji se odnosi na rad socio-ekonomskih foruma u zaštićenim područjima u Crnoj Gori, sa posebnim naglaskom na njihovu zakonsku utemeljenost, ulogu i potencijal za doprinos participativnom upravljanju. </a:t>
            </a:r>
            <a:endParaRPr lang="sr-Latn-ME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datno, namjera do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kument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je 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 identifikuje 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eventualne pravne i institucionalne praznine 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koje ograničavaju uspostavljanje i funkcionisanje ovih foruma, kao i da ponudi 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konkretne preporuke 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 unapređenje zakonske i operativne osnove u cilju jačanja uključivanja lokalne zajednice u upravljanje i očuvanje zaštićenih područja.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Scroll: Horizontal 11">
            <a:extLst>
              <a:ext uri="{FF2B5EF4-FFF2-40B4-BE49-F238E27FC236}">
                <a16:creationId xmlns:a16="http://schemas.microsoft.com/office/drawing/2014/main" id="{C41A1E96-16CC-F18A-1B77-D84B0F3E2D30}"/>
              </a:ext>
            </a:extLst>
          </p:cNvPr>
          <p:cNvSpPr/>
          <p:nvPr/>
        </p:nvSpPr>
        <p:spPr>
          <a:xfrm>
            <a:off x="481781" y="1636383"/>
            <a:ext cx="3234813" cy="884362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b="1" dirty="0">
                <a:latin typeface="Aptos" panose="020B0004020202020204" pitchFamily="34" charset="0"/>
              </a:rPr>
              <a:t>CILJ IZRADE ANALIZE</a:t>
            </a:r>
            <a:endParaRPr lang="en-US" b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480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088B0E-B862-F113-DAFF-31196C5BF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06AC24-E5EF-0DE9-1BAF-0D7A5CE36A6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89546112-074A-2E9E-3603-2D2AFBD99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40B50E-223E-993D-9CC0-BB47A9CABC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24B88E8-BAD7-FF87-01E9-720639E76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5219E16-C766-C722-38EF-8D90A95894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E5C0809-8656-EDD0-6B75-A67C888B50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AC1A427-F662-678C-163D-17C2A823DA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1A6DEE6-EFC2-AB44-D0A6-9AB6A3ADC48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49804AF0-3AA1-6612-2211-9A9F9C84D5AA}"/>
              </a:ext>
            </a:extLst>
          </p:cNvPr>
          <p:cNvSpPr/>
          <p:nvPr/>
        </p:nvSpPr>
        <p:spPr>
          <a:xfrm>
            <a:off x="2083766" y="304924"/>
            <a:ext cx="7063862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PREPORUKE ZA JAČANJE KAPACITETA I UČEŠĆA LOKALNE ZAJEDNICE U RAD ZAŠTIĆENIH PODRUČJA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1F7E79-220A-59C8-0877-8BD8AF253360}"/>
              </a:ext>
            </a:extLst>
          </p:cNvPr>
          <p:cNvSpPr txBox="1"/>
          <p:nvPr/>
        </p:nvSpPr>
        <p:spPr>
          <a:xfrm>
            <a:off x="633564" y="1987415"/>
            <a:ext cx="93658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Formalizacija participacije kroz učešće u radu Saradničkih vijeća u zaštićenim područjima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C2B9AD-090F-C7CE-A1FE-3E65F98CB3E3}"/>
              </a:ext>
            </a:extLst>
          </p:cNvPr>
          <p:cNvSpPr txBox="1"/>
          <p:nvPr/>
        </p:nvSpPr>
        <p:spPr>
          <a:xfrm>
            <a:off x="633564" y="2828765"/>
            <a:ext cx="9129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Jačanje znanja i vještina lokalne zajednice 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4F808B-1619-33E2-75A8-FB7EA2AD2703}"/>
              </a:ext>
            </a:extLst>
          </p:cNvPr>
          <p:cNvSpPr txBox="1"/>
          <p:nvPr/>
        </p:nvSpPr>
        <p:spPr>
          <a:xfrm>
            <a:off x="641849" y="333673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Povećanje transparentnosti i dvosmjerne komunikacije 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88E26C-7CD6-1B64-050E-699FC37C3DE9}"/>
              </a:ext>
            </a:extLst>
          </p:cNvPr>
          <p:cNvSpPr txBox="1"/>
          <p:nvPr/>
        </p:nvSpPr>
        <p:spPr>
          <a:xfrm>
            <a:off x="633565" y="40685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Rano uključivanje u izradu upravljačkih planova 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A44CC1-7DF8-92B3-EB90-3EAC8193E04D}"/>
              </a:ext>
            </a:extLst>
          </p:cNvPr>
          <p:cNvSpPr txBox="1"/>
          <p:nvPr/>
        </p:nvSpPr>
        <p:spPr>
          <a:xfrm>
            <a:off x="560439" y="46387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Uspostavljanje sistema za evaluaciju participacije 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1A4BC1-6EF0-49B7-5122-70DA64A127E2}"/>
              </a:ext>
            </a:extLst>
          </p:cNvPr>
          <p:cNvSpPr txBox="1"/>
          <p:nvPr/>
        </p:nvSpPr>
        <p:spPr>
          <a:xfrm>
            <a:off x="633564" y="5158228"/>
            <a:ext cx="10427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</a:t>
            </a: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Jačanje normativnog okvira – fleksibilno ali obavezujuće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223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8FE86D-CE36-2FF1-9C7F-8A1556764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31DFD1-0F50-997B-2EAF-C4A7A9BF9E5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FBCCFDDB-2CEC-E253-D956-38939B60F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E6938B-92C8-9523-D535-0C60A23101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B6325C29-6D1B-E4BE-C7B9-930742F91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3A95C21-429B-97AF-8842-9A9D403AFA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5219E16-C766-C722-38EF-8D90A95894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CE3CDE86-9A18-AC45-C301-6059B80A6F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C9CFD-4B92-1DB9-C995-902D9271C91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4F8A1381-941E-05B5-1EF4-D58AAC5BC6A7}"/>
              </a:ext>
            </a:extLst>
          </p:cNvPr>
          <p:cNvSpPr/>
          <p:nvPr/>
        </p:nvSpPr>
        <p:spPr>
          <a:xfrm>
            <a:off x="2083766" y="304924"/>
            <a:ext cx="7063862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400"/>
              </a:spcAft>
            </a:pP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Predlog institucionalizacije rada Socio-ekonomskih foruma</a:t>
            </a:r>
            <a:endParaRPr lang="en-US" sz="1800" b="1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100CE5-9152-0B59-FD51-E7E83C7E50A3}"/>
              </a:ext>
            </a:extLst>
          </p:cNvPr>
          <p:cNvSpPr txBox="1"/>
          <p:nvPr/>
        </p:nvSpPr>
        <p:spPr>
          <a:xfrm>
            <a:off x="196913" y="1850656"/>
            <a:ext cx="11562736" cy="970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 cilju jačanja participativnog upravljanja i obezbjeđivanja sistemske podrške uključivanju lokalnih zajednica i drugih zainteresovanih strana u zaštićenim područjima Crne Gore, neophodno je institucionalizovati ulogu socio-ekonomskih foruma kao savjetodavnih i konsultativnih tijela upravljačima.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C3715A-503A-93D2-90BA-5DE54684C167}"/>
              </a:ext>
            </a:extLst>
          </p:cNvPr>
          <p:cNvSpPr txBox="1"/>
          <p:nvPr/>
        </p:nvSpPr>
        <p:spPr>
          <a:xfrm>
            <a:off x="196913" y="3744500"/>
            <a:ext cx="11343353" cy="970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Preporučuje se da </a:t>
            </a: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Ministarstvo ekologije, održivog razvoja i razvoja sjevera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izradi i usvoji smjernice koje bi bile obavezujuće za sve upravljače zaštićenih područja, bez obzira na njihovu kategoriju (nacionalni park, park prirode, spomenik prirode, itd.).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21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C938B-27C5-1EEB-4E32-3231C2DF8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216DD1-E9D8-8FC1-49D4-C03944206EC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B18F0BA0-95D0-5C67-FAB0-D5180FA9C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1DCA2A-50FB-A4CA-1278-D299D0F08F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839CBA0-90E5-2E35-9154-F76741F27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747B8B0-5E94-2855-87C1-B9B65F61C5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3A95C21-429B-97AF-8842-9A9D403AFA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6B36B06-C12A-D3DD-2C6E-59C728F5FD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B8B6F0-5FDA-4E77-2CBA-58174AF717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E00C5102-D9BF-9BF6-4A85-A108BBF0EC0A}"/>
              </a:ext>
            </a:extLst>
          </p:cNvPr>
          <p:cNvSpPr/>
          <p:nvPr/>
        </p:nvSpPr>
        <p:spPr>
          <a:xfrm>
            <a:off x="2083766" y="304924"/>
            <a:ext cx="7063862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400"/>
              </a:spcAft>
            </a:pP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Predlog institucionalizacije rada Socio-ekonomskih foruma</a:t>
            </a:r>
            <a:endParaRPr lang="en-US" sz="1800" b="1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0E05C9-A867-C246-7B81-FDB3AB5270B2}"/>
              </a:ext>
            </a:extLst>
          </p:cNvPr>
          <p:cNvSpPr txBox="1"/>
          <p:nvPr/>
        </p:nvSpPr>
        <p:spPr>
          <a:xfrm>
            <a:off x="1153498" y="2903841"/>
            <a:ext cx="6096000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❖"/>
              <a:tabLst>
                <a:tab pos="571500" algn="l"/>
              </a:tabLst>
            </a:pPr>
            <a:r>
              <a:rPr lang="sr-Cyrl-RS" sz="180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svrhu i funkciju socio-ekonomskih foruma,</a:t>
            </a:r>
            <a:endParaRPr lang="en-US" sz="180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❖"/>
              <a:tabLst>
                <a:tab pos="571500" algn="l"/>
              </a:tabLst>
            </a:pPr>
            <a:r>
              <a:rPr lang="sr-Cyrl-RS" sz="180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kriterijume za identifikaciju i izbor članova,</a:t>
            </a:r>
            <a:endParaRPr lang="en-US" sz="180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❖"/>
              <a:tabLst>
                <a:tab pos="571500" algn="l"/>
              </a:tabLst>
            </a:pPr>
            <a:r>
              <a:rPr lang="sr-Cyrl-RS" sz="180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80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principe rada, komunikacije i odlučivanja,</a:t>
            </a:r>
            <a:endParaRPr lang="en-US" sz="180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❖"/>
              <a:tabLst>
                <a:tab pos="571500" algn="l"/>
              </a:tabLst>
            </a:pPr>
            <a:r>
              <a:rPr lang="sr-Cyrl-RS" sz="180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RS" sz="180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preporučenu dinamiku sastanaka,</a:t>
            </a:r>
            <a:endParaRPr lang="en-US" sz="180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❖"/>
              <a:tabLst>
                <a:tab pos="571500" algn="l"/>
              </a:tabLst>
            </a:pPr>
            <a:r>
              <a:rPr lang="sr-Cyrl-RS" sz="180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80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osnovne obaveze i odgovornosti upravljača u vezi sa organizacijom, logističkom i administrativnom podrškom forumima.</a:t>
            </a:r>
            <a:endParaRPr lang="en-US" sz="180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3530D6-B38C-28AA-86E0-E5568FAB90A3}"/>
              </a:ext>
            </a:extLst>
          </p:cNvPr>
          <p:cNvSpPr txBox="1"/>
          <p:nvPr/>
        </p:nvSpPr>
        <p:spPr>
          <a:xfrm>
            <a:off x="550606" y="213632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Ove smjernice bi jasno definisale: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61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8FA3A-6243-F91C-AD7A-9CABB963F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129C61-3941-C73A-55A2-925BF12AAD2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2A0A7B60-9575-CA8C-A184-DF5A9925A7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0DB2ED-69BC-4D89-1600-E61C0379F4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02D8378-295C-5BA9-ADED-5C2DC86D1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EE869DB-303D-B2EE-218D-F614B3B20D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747B8B0-5E94-2855-87C1-B9B65F61C5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C1FE7738-CB52-5B55-140E-316C502CAC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FC978C-C2E3-AC7A-049A-939B7D788E1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B71737AA-1620-A223-2A9C-1B080F0B4140}"/>
              </a:ext>
            </a:extLst>
          </p:cNvPr>
          <p:cNvSpPr/>
          <p:nvPr/>
        </p:nvSpPr>
        <p:spPr>
          <a:xfrm>
            <a:off x="2083766" y="304924"/>
            <a:ext cx="7063862" cy="136764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400"/>
              </a:spcAft>
            </a:pP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ZAKLJUČAK</a:t>
            </a:r>
            <a:endParaRPr lang="en-US" sz="1800" b="1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70F42B-41B8-9599-648B-D00AF84455F3}"/>
              </a:ext>
            </a:extLst>
          </p:cNvPr>
          <p:cNvSpPr txBox="1"/>
          <p:nvPr/>
        </p:nvSpPr>
        <p:spPr>
          <a:xfrm>
            <a:off x="740170" y="3429000"/>
            <a:ext cx="116976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Uspostavljanje funkcionalnih 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savjeta korisnika 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je proces, a ne jednokratna intervencija – i zahtijeva strpljenje, povjerenje i jasnu posvećenost svih strana.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5035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A416B-6B3C-B704-8725-38D6E242E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DD193D-5F71-DEF2-00D4-4ACCFE0B757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3E5F0704-6F05-A85D-7048-2344A1E777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649E85-D18E-F002-F2C4-B8B9619DA5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46D9FF4B-4DEC-D00C-1FAA-986361E40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B059EFF-2F93-CAA2-3C9B-1536FDCBFA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EE869DB-303D-B2EE-218D-F614B3B20D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DB879D23-3D11-7B77-2B03-86E08F1A91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B12463-D9FA-15CF-E9E9-28AA0676FD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44295EC-EBAB-3AE5-E67B-B8D8BBD7E8C3}"/>
              </a:ext>
            </a:extLst>
          </p:cNvPr>
          <p:cNvSpPr txBox="1"/>
          <p:nvPr/>
        </p:nvSpPr>
        <p:spPr>
          <a:xfrm>
            <a:off x="58994" y="2817638"/>
            <a:ext cx="116976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Latn-ME" sz="3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5538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ABDE9-9838-5F83-F55B-A1AE67C0F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D147DA-A077-CA43-6866-5F8CFE42DC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1825F78F-1478-CABB-75EC-5420C608E7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A63C6E-96C0-D134-7DCF-25315A7BE3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8B9FB4DB-B7F5-628E-09B9-DFF4E4045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D52A8CA-BC84-E3E2-8593-7BC6223D33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12289CA-9369-644C-6505-BC94B2C23E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80743948-EC8F-0068-6194-9D2ACF4AC0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74BA739-EF1C-726A-7C04-51B1BF4818E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croll: Horizontal 11">
            <a:extLst>
              <a:ext uri="{FF2B5EF4-FFF2-40B4-BE49-F238E27FC236}">
                <a16:creationId xmlns:a16="http://schemas.microsoft.com/office/drawing/2014/main" id="{AA1DB659-98A2-92D2-64AA-FDB16AAE1E69}"/>
              </a:ext>
            </a:extLst>
          </p:cNvPr>
          <p:cNvSpPr/>
          <p:nvPr/>
        </p:nvSpPr>
        <p:spPr>
          <a:xfrm>
            <a:off x="2429490" y="483711"/>
            <a:ext cx="3234813" cy="884362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b="1" dirty="0">
                <a:latin typeface="Aptos" panose="020B0004020202020204" pitchFamily="34" charset="0"/>
              </a:rPr>
              <a:t>METODOLOGIJA</a:t>
            </a:r>
            <a:endParaRPr lang="en-US" b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2EF4BA-BA00-4688-68B0-E54733D8F3CB}"/>
              </a:ext>
            </a:extLst>
          </p:cNvPr>
          <p:cNvSpPr txBox="1"/>
          <p:nvPr/>
        </p:nvSpPr>
        <p:spPr>
          <a:xfrm>
            <a:off x="298041" y="1752453"/>
            <a:ext cx="10732525" cy="4081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Cyrl-RS" sz="1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Analiza zakonodavnog okvira</a:t>
            </a:r>
            <a:r>
              <a:rPr lang="sr-Cyrl-RS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izvršen je pregled važećih zakona i podzakonskih akata koji se odnose na upravljanje zaštićenim područjima, uključujući Zakon o zaštiti prirode kao i druge relevantne propise koji uređuju učešće javnosti i upravljanje prirodnim resursima.</a:t>
            </a:r>
            <a:endParaRPr lang="sr-Latn-ME" sz="1400" dirty="0">
              <a:solidFill>
                <a:srgbClr val="000000"/>
              </a:solidFill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Cyrl-RS" sz="1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Analiza institucionalnog okvira</a:t>
            </a:r>
            <a:r>
              <a:rPr lang="sr-Cyrl-RS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– proučeni su nadležnosti i uloge institucija zaduženih za upravljanje zaštićenim područjima, kao i postojeći mehanizmi participacije lokalnih zajednica.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Cyrl-RS" sz="1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Komparativna analiza</a:t>
            </a:r>
            <a:r>
              <a:rPr lang="sr-Cyrl-RS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– upoređena su iskustva i pravni modeli iz zemalja regiona i Evropske unije u vezi sa funkcionisanjem socio-ekonomskih foruma i sličnih participativnih mehanizama.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Cyrl-RS" sz="1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Desk research</a:t>
            </a:r>
            <a:r>
              <a:rPr lang="sr-Cyrl-RS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– sprovedeno je istraživanje dostupne literature, strateških dokumenata, izvještaja međunarodnih organizacija i preporuka koje se odnose na učestvovanje lokalne zajednice u procesima donošenja odluka u zaštićenim područjima.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Cyrl-RS" sz="1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Identifikacija izazova i preporuka</a:t>
            </a:r>
            <a:r>
              <a:rPr lang="sr-Cyrl-RS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– na osnovu analize prikupljenih podataka izvršena je identifikacija ključnih nedostataka i ponuđene su preporuke za unapređenje zakonskog i institucionalnog okvira u cilju efikasnijeg uključivanja lokalnih zajednica kroz rad socio-ekonomskih foruma.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2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AD0D1-7696-1F47-6808-6D3584433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C5C8882-7DD9-7C94-8D42-BA88D3E9A1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11358C07-E604-366F-C625-6381D5432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DA23DA-AA1C-F28C-BC4A-27FCAED2F3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6F6F4D40-3A1A-FDD0-9240-4BDE3C7AF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44C617C-EB57-C0BE-DB29-C15AF535FD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D52A8CA-BC84-E3E2-8593-7BC6223D33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3161F670-E0C4-DD11-48CA-57AF622139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9D8AFA8-77F4-A6B4-609F-B5D2F4A2007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E85F2DB5-C27E-D410-6881-DC2AFF0F62B7}"/>
              </a:ext>
            </a:extLst>
          </p:cNvPr>
          <p:cNvSpPr/>
          <p:nvPr/>
        </p:nvSpPr>
        <p:spPr>
          <a:xfrm>
            <a:off x="496529" y="1527564"/>
            <a:ext cx="6484374" cy="1072873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sr-Latn-ME" b="1" dirty="0">
              <a:solidFill>
                <a:srgbClr val="000000"/>
              </a:solidFill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r-Cyrl-RS" b="1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DEFINICIJA I SVRHA SOCIO-EKONOMSKIH FORUMA</a:t>
            </a:r>
            <a:endParaRPr lang="en-US" b="1" dirty="0"/>
          </a:p>
          <a:p>
            <a:pPr algn="ctr"/>
            <a:endParaRPr lang="en-US" b="1" dirty="0">
              <a:latin typeface="Aptos" panose="020B00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A000D1-E3D7-B7EB-F68F-02164811F1A9}"/>
              </a:ext>
            </a:extLst>
          </p:cNvPr>
          <p:cNvSpPr txBox="1"/>
          <p:nvPr/>
        </p:nvSpPr>
        <p:spPr>
          <a:xfrm>
            <a:off x="641849" y="3089879"/>
            <a:ext cx="11198942" cy="1266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Socio-ekonomski forumi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predstavljaju participativne mehanizme uspostavljene s ciljem uključivanja lokalnih zajednica i drugih zainteresovanih strana u procese planiranja, odlučivanja i upravljanja zaštićenim područjima. Oni funkcionišu kao platforme za dijalog, razmjenu mišljenja, identifikaciju problema i zajedničko kreiranje rješenja koja se odnose na upravljanje prirodnim resursima, očuvanje biodiverziteta i održivi lokalni razvoj.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95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102CD-F213-5F19-995A-93E2B8AAA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1B89CE-540E-F1E8-809C-0E674BA7366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B1936205-CCCC-8A8E-C6FB-FF4520B8F9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31BDA6-2EF4-6A28-FDDF-2DA33B3256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305ADE68-96CD-5D95-6601-33D6B97D4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6C4B0DD-B2F5-C43E-A8E7-92BBBFD41F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44C617C-EB57-C0BE-DB29-C15AF535FD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F7458E9E-2B09-B56C-3BC4-52A2E35749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51D530-0BA2-8C9D-8CAB-E4908BF4413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0C334B23-5C43-9429-8290-CDE6E32DAD5D}"/>
              </a:ext>
            </a:extLst>
          </p:cNvPr>
          <p:cNvSpPr/>
          <p:nvPr/>
        </p:nvSpPr>
        <p:spPr>
          <a:xfrm>
            <a:off x="2212257" y="-117902"/>
            <a:ext cx="5759565" cy="119358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b="1" dirty="0">
                <a:latin typeface="Aptos" panose="020B0004020202020204" pitchFamily="34" charset="0"/>
              </a:rPr>
              <a:t>SVRHA SOCIO – EKONOMSKIH FORUMA</a:t>
            </a:r>
            <a:endParaRPr lang="en-US" b="1" dirty="0">
              <a:latin typeface="Aptos" panose="020B00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D190D8-F931-7EA7-71C2-83F753D73686}"/>
              </a:ext>
            </a:extLst>
          </p:cNvPr>
          <p:cNvSpPr/>
          <p:nvPr/>
        </p:nvSpPr>
        <p:spPr>
          <a:xfrm>
            <a:off x="367915" y="1592786"/>
            <a:ext cx="10381295" cy="7166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sr-Latn-ME" b="1" dirty="0">
              <a:solidFill>
                <a:srgbClr val="000000"/>
              </a:solidFill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J</a:t>
            </a:r>
            <a:r>
              <a:rPr lang="sr-Cyrl-RS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ačanje participacije</a:t>
            </a:r>
            <a:r>
              <a:rPr lang="sr-Cyrl-RS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lokalne zajednice, civilnog sektora, stručne javnosti i drugih relevantnih aktera u donošenju odluka vezanih za zaštićena područja;</a:t>
            </a:r>
            <a:endParaRPr lang="en-US" dirty="0">
              <a:solidFill>
                <a:srgbClr val="000000"/>
              </a:solidFill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EB740E-F9FA-D656-7F0E-86553E5559F9}"/>
              </a:ext>
            </a:extLst>
          </p:cNvPr>
          <p:cNvSpPr/>
          <p:nvPr/>
        </p:nvSpPr>
        <p:spPr>
          <a:xfrm>
            <a:off x="367916" y="2322755"/>
            <a:ext cx="10381296" cy="7166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sr-Latn-ME" b="1" dirty="0">
              <a:solidFill>
                <a:srgbClr val="000000"/>
              </a:solidFill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sr-Cyrl-RS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Unapređenje transparentnosti i odgovornosti</a:t>
            </a:r>
            <a:r>
              <a:rPr lang="sr-Cyrl-RS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 upravljanju zaštićenim područjima;</a:t>
            </a:r>
            <a:endParaRPr lang="en-US" dirty="0">
              <a:solidFill>
                <a:srgbClr val="000000"/>
              </a:solidFill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algn="just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F18B9D-A492-3B15-4C52-A470DF7ED459}"/>
              </a:ext>
            </a:extLst>
          </p:cNvPr>
          <p:cNvSpPr/>
          <p:nvPr/>
        </p:nvSpPr>
        <p:spPr>
          <a:xfrm>
            <a:off x="367556" y="3100880"/>
            <a:ext cx="10381656" cy="7166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sr-Latn-ME" b="1" dirty="0">
              <a:solidFill>
                <a:srgbClr val="000000"/>
              </a:solidFill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r-Latn-ME" b="1" dirty="0">
              <a:solidFill>
                <a:srgbClr val="000000"/>
              </a:solidFill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sr-Cyrl-RS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Identifikacija lokalnih potreba i prioriteta</a:t>
            </a:r>
            <a:r>
              <a:rPr lang="sr-Cyrl-RS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kako bi se upravljačke aktivnosti uskladile sa socio-ekonomskim interesima zajednice;</a:t>
            </a:r>
            <a:endParaRPr lang="en-US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algn="just"/>
            <a:endParaRPr lang="en-US" dirty="0">
              <a:solidFill>
                <a:srgbClr val="000000"/>
              </a:solidFill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algn="just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04A37E-9700-2E5C-E7F5-3DA75728B7F3}"/>
              </a:ext>
            </a:extLst>
          </p:cNvPr>
          <p:cNvSpPr/>
          <p:nvPr/>
        </p:nvSpPr>
        <p:spPr>
          <a:xfrm>
            <a:off x="367556" y="3830849"/>
            <a:ext cx="10381656" cy="633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 b="1" dirty="0">
              <a:solidFill>
                <a:srgbClr val="000000"/>
              </a:solidFill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sr-Cyrl-RS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Podsticanje saradnje između različitih sektora</a:t>
            </a:r>
            <a:r>
              <a:rPr lang="sr-Cyrl-RS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(zaštita prirode, turizam, poljoprivreda, obrazovanje, nauka, itd.);</a:t>
            </a:r>
            <a:endParaRPr lang="en-US" dirty="0">
              <a:solidFill>
                <a:srgbClr val="000000"/>
              </a:solidFill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F8071C-6112-8091-17AB-5D5758BD46F4}"/>
              </a:ext>
            </a:extLst>
          </p:cNvPr>
          <p:cNvSpPr/>
          <p:nvPr/>
        </p:nvSpPr>
        <p:spPr>
          <a:xfrm>
            <a:off x="367556" y="4488625"/>
            <a:ext cx="10381656" cy="628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 b="1" dirty="0">
              <a:solidFill>
                <a:srgbClr val="000000"/>
              </a:solidFill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sr-Cyrl-RS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Smanjenje konflikata</a:t>
            </a:r>
            <a:r>
              <a:rPr lang="sr-Cyrl-RS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između upravljača i lokalnog stanovništva kroz zajedničko razumijevanje i odlučivanje;</a:t>
            </a:r>
            <a:endParaRPr lang="en-US" dirty="0">
              <a:solidFill>
                <a:srgbClr val="000000"/>
              </a:solidFill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502F0C-DEE6-281C-162A-BF8464C7A744}"/>
              </a:ext>
            </a:extLst>
          </p:cNvPr>
          <p:cNvSpPr/>
          <p:nvPr/>
        </p:nvSpPr>
        <p:spPr>
          <a:xfrm>
            <a:off x="429584" y="5131554"/>
            <a:ext cx="10050180" cy="5459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sr-Cyrl-RS" b="1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Pružanje savjetodavne i konsultativne podrške</a:t>
            </a:r>
            <a:r>
              <a:rPr lang="sr-Cyrl-RS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upravljačima zaštićenih područja.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1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F0B75-6DC8-64D9-6F4B-0458EB662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38FECF-7868-5849-5DE1-2DAAC23749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BE7D9F1C-6E4D-305A-A413-4EE7D0AB72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AD68B56-4FA1-4615-8FBF-2F00F82AA7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83CD5E4C-D03A-CE7A-8EF8-A6125F42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DDA12C2-70A8-25DC-1883-A8ED29211D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6C4B0DD-B2F5-C43E-A8E7-92BBBFD41F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2821CAF-2DC7-6DD8-3194-10FA614164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0EE03F-B96A-B1A3-22DE-970440AC951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31BC5F8-7229-437F-5C8A-B9BDDACAE455}"/>
              </a:ext>
            </a:extLst>
          </p:cNvPr>
          <p:cNvSpPr txBox="1"/>
          <p:nvPr/>
        </p:nvSpPr>
        <p:spPr>
          <a:xfrm>
            <a:off x="298041" y="4653159"/>
            <a:ext cx="1094330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Glavni nalaz: </a:t>
            </a:r>
            <a:r>
              <a:rPr lang="sr-Latn-ME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Iako važeći pravni okvir u Crnoj Gori </a:t>
            </a:r>
            <a:r>
              <a:rPr lang="sr-Latn-ME" sz="2000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još uvijek ne prepoznaje socio-ekonomske forume kao zasebne i formalizovane entitete u sistemu upravljanja zaštićenim područjima</a:t>
            </a:r>
            <a:r>
              <a:rPr lang="sr-Latn-ME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osnov za njihovo uspostavljanje ipak postoji i jasno je utemeljen u zakonodavstvu i međunarodnim obavezama koje je država Crna Gora preuzela.</a:t>
            </a:r>
            <a:endParaRPr lang="en-US" sz="2000" dirty="0"/>
          </a:p>
        </p:txBody>
      </p:sp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0D2D6E5E-B6B3-AF2E-30BE-D0603B02FC76}"/>
              </a:ext>
            </a:extLst>
          </p:cNvPr>
          <p:cNvSpPr/>
          <p:nvPr/>
        </p:nvSpPr>
        <p:spPr>
          <a:xfrm>
            <a:off x="2212258" y="225649"/>
            <a:ext cx="6759062" cy="119358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 b="1" dirty="0">
              <a:solidFill>
                <a:srgbClr val="000000"/>
              </a:solidFill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r-Cyrl-RS" b="1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PRAVNI OKVIR RADA </a:t>
            </a:r>
            <a:r>
              <a:rPr lang="sr-Latn-ME" b="1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SOCIO – EKONOMSKIH FORUMA U CRNOJ GORI</a:t>
            </a:r>
            <a:endParaRPr lang="en-US" b="1" dirty="0"/>
          </a:p>
          <a:p>
            <a:pPr algn="ctr"/>
            <a:endParaRPr lang="en-US" b="1" dirty="0">
              <a:latin typeface="Aptos" panose="020B00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7A591D1-D07A-495A-3293-5D845F5E4723}"/>
              </a:ext>
            </a:extLst>
          </p:cNvPr>
          <p:cNvSpPr/>
          <p:nvPr/>
        </p:nvSpPr>
        <p:spPr>
          <a:xfrm>
            <a:off x="298041" y="2898393"/>
            <a:ext cx="2283836" cy="16843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Zakon o zaštiti prirode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371EE27-3F98-8041-A2CA-8FEB7FAD3C1A}"/>
              </a:ext>
            </a:extLst>
          </p:cNvPr>
          <p:cNvSpPr/>
          <p:nvPr/>
        </p:nvSpPr>
        <p:spPr>
          <a:xfrm>
            <a:off x="1907458" y="1570941"/>
            <a:ext cx="2645532" cy="153130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Zakon o planiranju prostora i izgradnji objekata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DE600C7-C1CA-56E3-4A3E-7891504D2C7B}"/>
              </a:ext>
            </a:extLst>
          </p:cNvPr>
          <p:cNvSpPr/>
          <p:nvPr/>
        </p:nvSpPr>
        <p:spPr>
          <a:xfrm>
            <a:off x="4269023" y="2663345"/>
            <a:ext cx="2645532" cy="153130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Zakon o </a:t>
            </a:r>
            <a:r>
              <a:rPr lang="sr-Latn-ME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nacionalnim parkovima 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FF8163-C25D-63C4-0441-740906A18215}"/>
              </a:ext>
            </a:extLst>
          </p:cNvPr>
          <p:cNvSpPr/>
          <p:nvPr/>
        </p:nvSpPr>
        <p:spPr>
          <a:xfrm>
            <a:off x="7344697" y="1704129"/>
            <a:ext cx="4804900" cy="5474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Nacionalna strategija biodiverziteta sa akcionim planom (2016–2020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64F9C42-C52A-CCE6-D031-526F99B968D0}"/>
              </a:ext>
            </a:extLst>
          </p:cNvPr>
          <p:cNvSpPr/>
          <p:nvPr/>
        </p:nvSpPr>
        <p:spPr>
          <a:xfrm>
            <a:off x="7344697" y="2379406"/>
            <a:ext cx="4804900" cy="5474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800" b="1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Nacionalna strategija održivog razvoja Crne Gore do 2030. godine (NSOR)</a:t>
            </a:r>
            <a:r>
              <a:rPr lang="sr-Cyrl-RS" sz="180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0438BD8-F2FB-2B76-F845-EB7B52944A8F}"/>
              </a:ext>
            </a:extLst>
          </p:cNvPr>
          <p:cNvSpPr/>
          <p:nvPr/>
        </p:nvSpPr>
        <p:spPr>
          <a:xfrm>
            <a:off x="7344697" y="3033271"/>
            <a:ext cx="4804900" cy="5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Konvencija o biološkoj raznovrsnosti (CBD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8F9E50-66DA-CE85-0343-5BA909E47ED1}"/>
              </a:ext>
            </a:extLst>
          </p:cNvPr>
          <p:cNvSpPr/>
          <p:nvPr/>
        </p:nvSpPr>
        <p:spPr>
          <a:xfrm>
            <a:off x="7344697" y="3720471"/>
            <a:ext cx="4804900" cy="6832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Arhuška konvencija 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(UNECE, 1998</a:t>
            </a:r>
            <a:r>
              <a:rPr lang="sr-Latn-ME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0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3F370-B192-8012-7159-9361A62A2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12C8AD-F66E-AD80-F4A8-B5BED96A96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5DC229B6-7C24-49BF-AF19-1E308ACAA9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BD4B90-9019-D2E6-091E-633C2DDE96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632A21B-9B2F-6197-5F69-62BC646C9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D7B5914-F565-E160-0609-6DD73A3A93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DDA12C2-70A8-25DC-1883-A8ED29211D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23DA46B1-2316-B7F5-2F16-5F00B99ABC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875D29-406D-DC75-259B-15B82B926B9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CFDCF087-02F2-683C-15C7-3AE46C30AEA4}"/>
              </a:ext>
            </a:extLst>
          </p:cNvPr>
          <p:cNvSpPr/>
          <p:nvPr/>
        </p:nvSpPr>
        <p:spPr>
          <a:xfrm>
            <a:off x="2438400" y="446634"/>
            <a:ext cx="6759062" cy="1627971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sr-Cyrl-RS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Mehanizmi participacije u </a:t>
            </a:r>
            <a:r>
              <a:rPr lang="sr-Latn-ME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Nacionalnim parkovima Crne Gore - Preporuke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E8B6326-A0E1-07E3-D228-07514DE4CCBD}"/>
              </a:ext>
            </a:extLst>
          </p:cNvPr>
          <p:cNvSpPr/>
          <p:nvPr/>
        </p:nvSpPr>
        <p:spPr>
          <a:xfrm>
            <a:off x="6954749" y="2089670"/>
            <a:ext cx="4804900" cy="5474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r-Cyrl-R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dluk</a:t>
            </a:r>
            <a:r>
              <a:rPr lang="sr-Latn-ME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Cyrl-R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 uspostavljanju socio-ekonomskih foruma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sve parkove, 2015. 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792622-55AB-E025-EB36-6D844268E3A2}"/>
              </a:ext>
            </a:extLst>
          </p:cNvPr>
          <p:cNvSpPr txBox="1"/>
          <p:nvPr/>
        </p:nvSpPr>
        <p:spPr>
          <a:xfrm>
            <a:off x="611750" y="3309187"/>
            <a:ext cx="10968500" cy="970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Latn-ME" dirty="0">
                <a:solidFill>
                  <a:srgbClr val="000000"/>
                </a:solidFill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ljučno je izvršiti </a:t>
            </a:r>
            <a:r>
              <a:rPr lang="sr-Cyrl-RS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revitalizaciju i institucionalizaciju rada foruma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kroz uspostavljanje redovnih sastanaka i podsticanje aktivnog učešća svih relevantnih zainteresovanih strana. Time bi se osigurao kontinuitet u dijalogu između upravljača parkova i lokalnih zajednica, što je osnova za participativno upravljanje.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15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C382D-1819-845B-B1F7-9CCFC0D74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FAF0220-C100-38CB-7603-C3B699B2BCA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EC6F0073-7C5B-3A56-B086-0F2047F95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B0AACB-879B-C97A-CECF-7304970AE9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EE4C98EF-B548-3A50-55D3-653A7EC20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F3813CD-9F8C-0065-F2DE-0219707957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D7B5914-F565-E160-0609-6DD73A3A93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68705744-866A-85FA-A63B-44450AED72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9AC1DF-2131-2D04-E5FF-BCF9C2AF6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FFA282FB-2CEF-5DA9-7523-86C23F3D5EF9}"/>
              </a:ext>
            </a:extLst>
          </p:cNvPr>
          <p:cNvSpPr/>
          <p:nvPr/>
        </p:nvSpPr>
        <p:spPr>
          <a:xfrm>
            <a:off x="2438400" y="446634"/>
            <a:ext cx="6759062" cy="1627971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sr-Cyrl-RS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Mehanizmi participacije u </a:t>
            </a:r>
            <a:r>
              <a:rPr lang="sr-Latn-ME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Nacionalnim parkovima Crne Gore - Preporuke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1729D1-8FF5-6ED8-1C24-FD7505ECBCF5}"/>
              </a:ext>
            </a:extLst>
          </p:cNvPr>
          <p:cNvSpPr/>
          <p:nvPr/>
        </p:nvSpPr>
        <p:spPr>
          <a:xfrm>
            <a:off x="6954749" y="2089670"/>
            <a:ext cx="4804900" cy="5474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r-Cyrl-R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dluk</a:t>
            </a:r>
            <a:r>
              <a:rPr lang="sr-Latn-ME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Cyrl-R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 uspostavljanju socio-ekonomskih foruma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sr-Latn-ME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sve parkove, 2015.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44DF1B-16D2-59EE-79C4-0FC59FE8028B}"/>
              </a:ext>
            </a:extLst>
          </p:cNvPr>
          <p:cNvSpPr txBox="1"/>
          <p:nvPr/>
        </p:nvSpPr>
        <p:spPr>
          <a:xfrm>
            <a:off x="390100" y="3173029"/>
            <a:ext cx="11503859" cy="2167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Takođe, </a:t>
            </a:r>
            <a:r>
              <a:rPr lang="sr-Cyrl-RS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jasno definisanje nadležnosti i odgovornosti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članova foruma predstavlja važan korak ka efikasnijem funkcionisanju. Ažuriranjem Poslovnika o radu potrebno je precizno odrediti uloge, obaveze i očekivanja, kako bi svi učesnici znali svoju poziciju i doprinos u procesu donošenja odluka.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71500" algn="l"/>
              </a:tabLst>
            </a:pP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Paralelno s tim, važno je raditi na </a:t>
            </a:r>
            <a:r>
              <a:rPr lang="sr-Cyrl-RS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jačanju kapaciteta članova foruma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kroz organizaciju obuka i radionica koje bi im omogućile sticanje znanja i vještina u oblasti upravljanja zaštićenim područjima, komunikacije, pregovaranja i donošenja odluka zasnovanih na činjenicama i iskustvu iz prakse.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9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4A7F1-1214-DF29-2E0F-825FB873F5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8A24B1-BCCE-A6C5-86D3-A2B58C7775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31862D95-F670-29CB-ED6C-6092852238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64D671-590F-6BC6-7D2A-0C79BE14C5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9EF9BD00-A16A-60E3-8E78-0AE7C92FF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86315E1-762C-7013-8959-ED5F1920CC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F3813CD-9F8C-0065-F2DE-0219707957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19D1F48-5642-9BE5-4B4B-5E06956F36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3BF66A-19CB-4911-C227-31E8F20AD23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croll: Horizontal 16">
            <a:extLst>
              <a:ext uri="{FF2B5EF4-FFF2-40B4-BE49-F238E27FC236}">
                <a16:creationId xmlns:a16="http://schemas.microsoft.com/office/drawing/2014/main" id="{861E46EE-E680-5B85-0E93-C6A5B3B8B221}"/>
              </a:ext>
            </a:extLst>
          </p:cNvPr>
          <p:cNvSpPr/>
          <p:nvPr/>
        </p:nvSpPr>
        <p:spPr>
          <a:xfrm>
            <a:off x="2438400" y="446634"/>
            <a:ext cx="6759062" cy="1627971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sr-Cyrl-RS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Mehanizmi participacije u </a:t>
            </a:r>
            <a:r>
              <a:rPr lang="sr-Latn-ME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Nacionalnim parkovima Crne Gore - Preporuke</a:t>
            </a:r>
            <a:endParaRPr lang="en-US" sz="2000" b="1" dirty="0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C85566-0159-25C4-200A-F8CB7EB78FDB}"/>
              </a:ext>
            </a:extLst>
          </p:cNvPr>
          <p:cNvSpPr txBox="1"/>
          <p:nvPr/>
        </p:nvSpPr>
        <p:spPr>
          <a:xfrm>
            <a:off x="385597" y="3138835"/>
            <a:ext cx="10772812" cy="970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tabLst>
                <a:tab pos="571500" algn="l"/>
              </a:tabLst>
            </a:pP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Dodatno, </a:t>
            </a:r>
            <a:r>
              <a:rPr lang="sr-Cyrl-RS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transparentnost i efikasna komunikacija</a:t>
            </a:r>
            <a:r>
              <a:rPr lang="sr-Cyrl-R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moraju biti temelj svakog foruma. Informacije o radu, zaključcima i preporukama foruma treba učiniti javno dostupnim, kako bi svi zainteresovani akteri bili pravovremeno i adekvatno informisani i uključeni.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79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2243</Words>
  <Application>Microsoft Office PowerPoint</Application>
  <PresentationFormat>Widescreen</PresentationFormat>
  <Paragraphs>132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Aptos</vt:lpstr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PDF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Milica Kandic</dc:creator>
  <cp:lastModifiedBy>Milica Kandic</cp:lastModifiedBy>
  <cp:revision>3</cp:revision>
  <dcterms:created xsi:type="dcterms:W3CDTF">2025-04-11T08:12:16Z</dcterms:created>
  <dcterms:modified xsi:type="dcterms:W3CDTF">2025-04-22T16:55:59Z</dcterms:modified>
</cp:coreProperties>
</file>