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59" r:id="rId4"/>
    <p:sldId id="323" r:id="rId5"/>
    <p:sldId id="324" r:id="rId6"/>
    <p:sldId id="26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6" r:id="rId20"/>
    <p:sldId id="315" r:id="rId21"/>
    <p:sldId id="317" r:id="rId22"/>
    <p:sldId id="318" r:id="rId23"/>
    <p:sldId id="313" r:id="rId24"/>
    <p:sldId id="314" r:id="rId25"/>
    <p:sldId id="319" r:id="rId26"/>
    <p:sldId id="320" r:id="rId27"/>
    <p:sldId id="321" r:id="rId28"/>
    <p:sldId id="32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F51"/>
    <a:srgbClr val="9BDD83"/>
    <a:srgbClr val="FCFEF4"/>
    <a:srgbClr val="E2F5DB"/>
    <a:srgbClr val="B4E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37288-470C-42D1-A00B-03ABD577B4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C5EB2-88A2-4762-BF33-DD9D8D8E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CD3AD325-F8DC-8FC3-3448-E6D0B9548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2E3F5303-41B8-E57D-00D6-254A69173E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8E9DE934-135C-DF62-DA4A-038CDDD415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C312AEF2-D1C8-0828-817F-6E0AE78F4C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100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E20ED996-0136-BB37-D6B1-D6F372362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3C04586E-5478-F16D-7AD7-0E0AC103FE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24A7E4BA-9EDD-28D3-859C-5784FFCF6D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401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4477736D-9859-9DB0-90CF-B2D7F2D01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92B15B78-0602-E571-D90D-485E2C75D6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764727B1-3760-7249-9C57-4277937383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79E2489A-747B-3774-EA2B-9E53CAC535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7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FC68EDF6-F5EB-5500-A8C5-BCB18BA2B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E6D651F6-E4C4-3385-D9EF-3F6DCCE4B7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CAE3E10B-F6C0-D0A8-8D07-FB0615DBC5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9950766F-CC53-322A-0D36-B18209AD22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20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51268BAE-293A-DEF4-ABC2-907516620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760D52C8-EC8A-E9DB-E77E-3C37AC87E5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76A6CEB0-C8B7-4C14-7669-70F6102359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6D8D6444-DD85-6C0B-238E-5FCFE922A8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4904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53D24B8-0473-5727-66DE-46DA6010F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2BBEB017-6380-9FB8-8126-032E792CB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FBEB4EF4-BBBE-B7E5-EF0A-E060EB61EC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438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73516334-F84E-7BB3-10B1-0C59338F8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7622BD4A-E1D4-EBF2-2D46-2443554E77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4FF72354-8504-EFEA-6D5A-9437ED6EA1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58D375A8-3164-2F6C-9B0F-2C3F5F0F6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234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178E7FCB-052F-6354-9397-530A83F1E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B3E342DF-DA54-6642-01AB-927F64E7B9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49E026A2-BF50-3570-07F8-30956C550C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667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A206CCE2-E36A-8046-65B6-B0A42A321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A105A237-5A08-1C60-7328-E9FFA55CD0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9D73D7D0-92BE-E4B4-5C7D-A1156E318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236F1F19-A7AD-1306-F965-8B45B18F7A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002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216A8C2-ADA6-666D-0FC0-86CC365DF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8158B1C5-0C69-E77C-FB62-1170040AA2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04A951C2-E596-16F3-CFA6-37571654C6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4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1805A5FC-9571-93BA-A254-0C3BE19F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CF94E163-F17E-3F75-43AC-5178BF453E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8DE3E3EF-6579-0FD9-FA68-06496AB481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20C85515-1C9E-7D56-DCEC-AE7AA1881F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615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3F0B8AB3-2447-2300-5D6E-743B4E7F8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6C0528AB-078A-CA32-49C6-23CE7352C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2772155F-20B3-16FE-1F27-D68F00EA59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49E847D0-2ACF-A79A-42D0-5242017000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170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D10CA82-CF0D-8D38-F825-9770FFE87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B2FA2356-8A38-A9AC-77A0-B37A298FB7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C06061D3-AA84-9E80-61EE-13CC2A0711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123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B787E50E-CDDA-B7FA-8BEB-CBB642FC6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6C2CAE51-D964-9969-00F6-CECC3D9D07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EEC9F785-E7B8-5D7D-6C04-7E7AB5495A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1A5D90EE-52F9-5639-98B1-7DEF9F52CF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1654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51B83372-200B-1E9D-FDBD-6B3919134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6A63BF35-53C9-CC71-6064-71F133851E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BC67C8F6-1B32-DCE2-EF3E-4A83CDCE3D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921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82120D75-7BA3-697F-64B1-6D78DF6F8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16AC5AF1-0A5E-EE23-9A89-853D6D6C8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B05C3C31-9AB0-AE89-91E9-F069230525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E4287FE0-79CB-A397-5978-6ADBD1719D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233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A332F916-6EA6-5028-35AA-BE183A637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3E60D0D6-DBE8-6684-8D7B-0206792D3C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B2F18C70-565D-CA48-A5C4-1F847E12A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FDEA2D1B-C5C7-D1B7-8E36-6F90C72E0A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41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A3D1AF94-3E99-62EC-CF97-7C2D9A39D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BE1650B6-4169-764F-3410-92014D8369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C0A77B10-50C0-132E-7255-B80FDD52BB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E535E056-6F74-EDC2-D452-637DDF4E95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28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88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FAC8343C-0F8B-60E8-C958-7CF94E1C4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2F9E5927-CA07-5197-F216-D24E3A2C49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E65CF1B5-0C8B-A6E8-2703-EBEE1BAC20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FCF45C65-67A3-64DC-134C-07D81E38F6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78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930A0CC4-40AF-B55F-95FC-6A948ECAD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B1F31201-1710-D2B8-2884-5FD7C379CF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793C46C9-C1C4-85F1-E982-429E42AD52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D0F5328A-1318-3E6A-1858-8E948D0890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05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7BC83CB7-8C3A-0932-7219-1A4894268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19864130-7F9B-213F-1C48-2D0166DEEB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FDA0E959-ACC2-5DDA-1E31-F6EB2CD599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CEB9751C-4E3E-6688-08F7-C432882C20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449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A0D02936-ACCF-0B58-08F7-B446128C4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950F2FC5-6A75-9A44-1357-53E602D7A3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CA4EE348-12E1-1BD9-1271-0D7F554E8B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94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1754-E6E3-3CE2-9284-D373BCEC5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52999-A23B-13DF-DA3D-B12E1D37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AC7F9-8465-93EC-E764-BA69DECD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F1BB6-64F6-3E76-EC3A-A3ADAE39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8D229-FBBF-BEA7-CFC9-851B1521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5E21-96F8-8E92-EA10-DA6A46C8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528D0-269A-897A-05DA-83CCA8A5F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75E7E-5B54-FA95-3B4C-4C304D9F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0C883-F847-5188-D6C3-2B426A5D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7C5A9-88F2-9D7B-D6C1-B6DA1CB7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D2570-E7C4-0E77-EE01-61E5B7EC4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3CFE6-D528-C167-725C-815F4C9C5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57A48-250F-C91B-AC34-3B45ECD5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075B-E9D8-4CCA-EE98-4C31B11B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62F6-BB0E-BF9D-86FE-7F4D50A3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996E-FAA3-EADF-E791-8487F905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DDD9C-4D58-2B61-4024-C2F83E972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5D8E2-892F-06DE-BAF0-242549F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58DD4-33FA-79AF-5C90-12B6C33F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8402D-4FD0-08E7-7175-9D4C47FA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65CA-CADD-9A80-0922-76944541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136E-61A9-9343-53A4-63024FEE7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0635-0E1C-5D09-E3EE-BF8BBE25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CF113-5685-6162-58DB-3BF460BC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D9608-5047-860A-EFD4-82D13B16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670C-F105-848C-3E32-82F33135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4026-0491-1E06-0820-52D70CC54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45C6A-0BCD-2D71-81B7-480424C11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54B8C-B3F2-B3EC-7595-B5254A81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AF927-85A5-2E79-91D2-E8DE6EFF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B788C-611E-0BD6-884D-2D16011B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84F8-0200-08FD-D633-18001768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673F7-E8EE-72A8-575E-31FDCB1A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982C8-DA64-E817-4C6E-4EEDB97E9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21880-6BBD-8F64-27AD-C75B1612F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CD10D-6DB0-4B7B-B68D-954F1128F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281FF-E8AD-7675-9BE4-F17D4312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0586A-C779-A3AC-D573-8526CA8F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5B781-C3A7-4010-FCF2-86025782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6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AD71-4CC1-D0D0-2863-D9AD6D69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F9959-B13A-B9E3-EA06-8C17C65C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D2854-E724-1EE3-D2B3-CBA443C9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AD167-C9D2-840E-E846-46714103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7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0CBEAA-AF73-502A-9171-BAA1F67D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D5E73-D66B-5CF4-51AF-5B687E86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409B6-CF68-D15E-B773-DE250146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0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E252-E8D7-980D-BD4C-C1E9924E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6028-129A-B862-F51F-C8A84E2A8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DFD73-1FAD-99CB-F1A4-AEE692DB2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55866-9C87-8800-5FCF-5FF3643F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24D00-2B06-6F33-4062-BB51F46C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3F667-4BB4-C52B-8DDC-B2C7419E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0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06BE-EF20-1114-24AF-7C6DCD4C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51132-DFB3-29A1-AA74-F06A9BF5B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CF859-3221-C1CC-CE81-7313C1BC2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491A4-7F0E-C27E-0C1B-D6132C1A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BABAE-F9AB-1B9B-8CA9-25800CBF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802E6-1339-6D13-197E-C2C103BC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A74AA-FD28-607E-F4CE-73F81187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7F467-A8B3-751C-4E68-99C86FA3D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C2E75-CDE1-0F15-F03F-E15487B1D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86B56-A6EB-5393-0103-2A14B852D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94776-17D1-A9E4-7ABF-712A64396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2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669BC87-4241-600D-5B6B-F6339C62C75E}"/>
              </a:ext>
            </a:extLst>
          </p:cNvPr>
          <p:cNvSpPr/>
          <p:nvPr/>
        </p:nvSpPr>
        <p:spPr>
          <a:xfrm>
            <a:off x="0" y="1600200"/>
            <a:ext cx="12192000" cy="3778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90ADA-C5A9-E3F1-EB97-2BAE3D4C0E30}"/>
              </a:ext>
            </a:extLst>
          </p:cNvPr>
          <p:cNvSpPr/>
          <p:nvPr/>
        </p:nvSpPr>
        <p:spPr>
          <a:xfrm>
            <a:off x="1533524" y="1600197"/>
            <a:ext cx="10658475" cy="3778264"/>
          </a:xfrm>
          <a:prstGeom prst="rect">
            <a:avLst/>
          </a:prstGeom>
          <a:solidFill>
            <a:srgbClr val="B4E5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0B4D5-DA21-563A-7743-CF3C60FDD9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490C48BC-9EC2-F3A0-1D3E-ED5134368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3CEF3-B8F9-B4A7-BC7F-3ED8A76AF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CB4991A-F448-B3C8-8964-8C021AB96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84AF08-B755-0DA6-3466-E12AAED49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123886"/>
              </p:ext>
            </p:extLst>
          </p:nvPr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CA8E5AA-883F-4B4D-7DFB-401446FBC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1E58AB-CF31-1B13-D774-C3C9FB4195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A92A64-0686-07A9-4066-6BEE764BA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0" y="435241"/>
            <a:ext cx="2297720" cy="6720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A78A17-29CF-DD27-B991-4EE07E8C5E21}"/>
              </a:ext>
            </a:extLst>
          </p:cNvPr>
          <p:cNvSpPr txBox="1"/>
          <p:nvPr/>
        </p:nvSpPr>
        <p:spPr>
          <a:xfrm>
            <a:off x="1981200" y="2202098"/>
            <a:ext cx="837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Analiza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mehanizama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načini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saradnje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upravljača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zaštićenih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područja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lokalnim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zajednicama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2CE02-4A58-7854-FBDC-A9F5D020B2A0}"/>
              </a:ext>
            </a:extLst>
          </p:cNvPr>
          <p:cNvSpPr txBox="1"/>
          <p:nvPr/>
        </p:nvSpPr>
        <p:spPr>
          <a:xfrm>
            <a:off x="2166809" y="4138953"/>
            <a:ext cx="837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REZULTATI KVALITATIVNOG ISTRA</a:t>
            </a:r>
            <a:r>
              <a:rPr lang="sr-Latn-ME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ŽIVANJA</a:t>
            </a:r>
            <a:endParaRPr lang="en-US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58A611-2B94-D9CC-BF7D-6FB3578527E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</a:blip>
          <a:srcRect l="28224" t="188" r="35285"/>
          <a:stretch/>
        </p:blipFill>
        <p:spPr bwMode="auto">
          <a:xfrm>
            <a:off x="0" y="1600193"/>
            <a:ext cx="1533524" cy="3778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4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AF7667F9-7B55-17FC-10F9-94C019A01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66E596EA-3876-ED31-B447-D5C5D354C19A}"/>
              </a:ext>
            </a:extLst>
          </p:cNvPr>
          <p:cNvCxnSpPr>
            <a:cxnSpLocks/>
          </p:cNvCxnSpPr>
          <p:nvPr/>
        </p:nvCxnSpPr>
        <p:spPr>
          <a:xfrm>
            <a:off x="0" y="6287655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23F5B3-4440-D1F6-F72E-EDBC4EFF30A7}"/>
              </a:ext>
            </a:extLst>
          </p:cNvPr>
          <p:cNvSpPr txBox="1"/>
          <p:nvPr/>
        </p:nvSpPr>
        <p:spPr>
          <a:xfrm>
            <a:off x="1694116" y="352668"/>
            <a:ext cx="2644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>
                <a:solidFill>
                  <a:srgbClr val="72CF51"/>
                </a:solidFill>
                <a:latin typeface="Tw Cen MT" panose="020B0602020104020603" pitchFamily="34" charset="0"/>
              </a:rPr>
              <a:t>EROZIJA POVJERENJA</a:t>
            </a:r>
            <a:endParaRPr lang="en-US" sz="2000" b="1"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cxnSp>
        <p:nvCxnSpPr>
          <p:cNvPr id="2" name="Google Shape;148;p6">
            <a:extLst>
              <a:ext uri="{FF2B5EF4-FFF2-40B4-BE49-F238E27FC236}">
                <a16:creationId xmlns:a16="http://schemas.microsoft.com/office/drawing/2014/main" id="{92B62B72-C9C0-7665-D9DD-6356D73D63CF}"/>
              </a:ext>
            </a:extLst>
          </p:cNvPr>
          <p:cNvCxnSpPr>
            <a:cxnSpLocks/>
          </p:cNvCxnSpPr>
          <p:nvPr/>
        </p:nvCxnSpPr>
        <p:spPr>
          <a:xfrm>
            <a:off x="0" y="542574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C90FDC8-CA20-9C28-2ED4-65025A6E8068}"/>
              </a:ext>
            </a:extLst>
          </p:cNvPr>
          <p:cNvSpPr txBox="1"/>
          <p:nvPr/>
        </p:nvSpPr>
        <p:spPr>
          <a:xfrm>
            <a:off x="134504" y="752778"/>
            <a:ext cx="11719791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Jedan od ključnih problema u komunikaciji između lokalnih zajednica i uprava nacionalnih parkova jeste što se na socio-ekonomskim forumima često dogovaraju inicijative i zahtjevi koji izlaze izvan nadležnosti samih parkova. Zbog nedovoljnog razumijevanja institucionalnih nadležnosti, građani nerijetko percepiraju upravu nacionalnog parka kao glavnog krivca za neispunjenje dogovorenog.</a:t>
            </a:r>
          </a:p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72CF51"/>
              </a:buClr>
            </a:pP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Posmatrajući takvu situaciju, sagovornoci navode da im je osnovni cilj da povećaju povjerenje lokalnih zajednica i da sarađuju sa njima.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08B89-62CF-D579-999B-F79F6C709FC6}"/>
              </a:ext>
            </a:extLst>
          </p:cNvPr>
          <p:cNvSpPr txBox="1"/>
          <p:nvPr/>
        </p:nvSpPr>
        <p:spPr>
          <a:xfrm>
            <a:off x="3066472" y="2546322"/>
            <a:ext cx="8682181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“Ono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mogu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kažem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sigurnošću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da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među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onome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dogovori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socio-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ekonomskom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forumu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većina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stvari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zavisi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samo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od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Nacionalnih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parkova</a:t>
            </a:r>
            <a:r>
              <a:rPr lang="en-US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sr-Latn-ME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endParaRPr lang="en-US" dirty="0">
              <a:solidFill>
                <a:srgbClr val="72CF5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A243D-5F06-3012-F6B9-D69B3E20CB1A}"/>
              </a:ext>
            </a:extLst>
          </p:cNvPr>
          <p:cNvSpPr txBox="1"/>
          <p:nvPr/>
        </p:nvSpPr>
        <p:spPr>
          <a:xfrm>
            <a:off x="2447635" y="4851284"/>
            <a:ext cx="9301018" cy="881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</a:pP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“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Znači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moramo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da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podignemo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svijest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ljudi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koji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su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tu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da od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nas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kao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Parka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mogu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da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imaju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benefite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da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nas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ne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gledaju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kao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neprijatelje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.”</a:t>
            </a:r>
            <a:endParaRPr lang="en-US" sz="1800" dirty="0">
              <a:solidFill>
                <a:srgbClr val="72CF5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3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4"/>
        </a:solidFill>
        <a:effectLst/>
      </p:bgPr>
    </p:bg>
    <p:spTree>
      <p:nvGrpSpPr>
        <p:cNvPr id="1" name="Shape 136">
          <a:extLst>
            <a:ext uri="{FF2B5EF4-FFF2-40B4-BE49-F238E27FC236}">
              <a16:creationId xmlns:a16="http://schemas.microsoft.com/office/drawing/2014/main" id="{AE813C06-A8ED-531A-0396-F30B623F2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3A33F6E8-27CC-D9E9-2EB9-5E819265E40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08115" y="2478077"/>
            <a:ext cx="11447254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pl-PL" sz="32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Funkcionisanje socio-ekonomskog foruma</a:t>
            </a:r>
            <a:endParaRPr lang="sr-Latn-ME" sz="3200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>
            <a:extLst>
              <a:ext uri="{FF2B5EF4-FFF2-40B4-BE49-F238E27FC236}">
                <a16:creationId xmlns:a16="http://schemas.microsoft.com/office/drawing/2014/main" id="{4B0B6936-6533-30D6-9714-815EF0D305F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20590" y="3661185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hr-HR" sz="1800" dirty="0">
                <a:solidFill>
                  <a:srgbClr val="4EA72E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INTERVJUI SA DIREKTORIMA</a:t>
            </a:r>
            <a:endParaRPr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242332E3-7AF4-EAAB-B4C0-F320A35EE12D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2CF51"/>
              </a:gs>
              <a:gs pos="11000">
                <a:srgbClr val="9BDD83"/>
              </a:gs>
              <a:gs pos="34000">
                <a:srgbClr val="B4E5A2"/>
              </a:gs>
              <a:gs pos="98000">
                <a:srgbClr val="9BDD83"/>
              </a:gs>
              <a:gs pos="53000">
                <a:srgbClr val="E2F5D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>
            <a:extLst>
              <a:ext uri="{FF2B5EF4-FFF2-40B4-BE49-F238E27FC236}">
                <a16:creationId xmlns:a16="http://schemas.microsoft.com/office/drawing/2014/main" id="{17E60C18-3480-ACE8-DCDE-D11C810901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>
            <a:extLst>
              <a:ext uri="{FF2B5EF4-FFF2-40B4-BE49-F238E27FC236}">
                <a16:creationId xmlns:a16="http://schemas.microsoft.com/office/drawing/2014/main" id="{5DA1FFCD-A972-129A-471A-5F5CE9CE1F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2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9CB16C93-617E-308C-82FE-E662A2A61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6056EFA2-AFA7-F2AC-93C1-B6E421F81EB5}"/>
              </a:ext>
            </a:extLst>
          </p:cNvPr>
          <p:cNvCxnSpPr/>
          <p:nvPr/>
        </p:nvCxnSpPr>
        <p:spPr>
          <a:xfrm>
            <a:off x="0" y="357907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C70BFF29-274B-2CD2-C772-ECB683D58292}"/>
              </a:ext>
            </a:extLst>
          </p:cNvPr>
          <p:cNvSpPr txBox="1"/>
          <p:nvPr/>
        </p:nvSpPr>
        <p:spPr>
          <a:xfrm>
            <a:off x="754177" y="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Funkcionisanje socio-ekonomskog foruma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7B4FEF39-6F56-3FC5-1EC9-36682253BB3C}"/>
              </a:ext>
            </a:extLst>
          </p:cNvPr>
          <p:cNvCxnSpPr>
            <a:cxnSpLocks/>
          </p:cNvCxnSpPr>
          <p:nvPr/>
        </p:nvCxnSpPr>
        <p:spPr>
          <a:xfrm>
            <a:off x="0" y="6287655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7C72183-E97C-9FD3-4210-2FAAD52E26CA}"/>
              </a:ext>
            </a:extLst>
          </p:cNvPr>
          <p:cNvSpPr txBox="1"/>
          <p:nvPr/>
        </p:nvSpPr>
        <p:spPr>
          <a:xfrm>
            <a:off x="175490" y="646585"/>
            <a:ext cx="11772006" cy="200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Socio-ekonomski forumi su zamišljeni kao mehanizmi koji omogućavaju dijalog, razmjenu ideja i usklađivanje interesa između lokalnih zajednica i uprava parkova. Uprkos važnosti foruma u teoriji, većina njih nije zakonski regulisana niti ima jasno definisane mandate, pravila rada, ili odgovornosti članova. Pored toga, zaključci i preporuke foruma rijetko se sprovode u praksi.</a:t>
            </a:r>
          </a:p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sazivima Socio-ekonomskih foruma iznose se pitanja na koja on ne može dati odgovor, niti odlučivati o njima.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DD00D-1F6D-5634-2155-4D473E25372C}"/>
              </a:ext>
            </a:extLst>
          </p:cNvPr>
          <p:cNvSpPr txBox="1"/>
          <p:nvPr/>
        </p:nvSpPr>
        <p:spPr>
          <a:xfrm>
            <a:off x="1858760" y="2649663"/>
            <a:ext cx="10088736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dešava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socio-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ekonomskim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forumima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iznose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se: „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ne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napravim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objekat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sadim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nešto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nacionalnom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Latn-ME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(…)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socio-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ekonomski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forum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konkretno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odgovor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svakako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saslušamo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to.”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F2DA4-5B1C-024D-FEC8-8C821516769A}"/>
              </a:ext>
            </a:extLst>
          </p:cNvPr>
          <p:cNvSpPr txBox="1"/>
          <p:nvPr/>
        </p:nvSpPr>
        <p:spPr>
          <a:xfrm>
            <a:off x="175490" y="3934690"/>
            <a:ext cx="11933383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repoznaje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</a:t>
            </a:r>
            <a:r>
              <a:rPr lang="sr-Latn-ME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u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članstvu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Socio-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ekonomskih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niska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motivacija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članova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članovi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prisustvuju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sjednicama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redovno</a:t>
            </a:r>
            <a:r>
              <a:rPr lang="sr-Latn-ME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ME" sz="1800" i="1" kern="100" dirty="0">
              <a:solidFill>
                <a:srgbClr val="8DD873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buClr>
                <a:srgbClr val="72CF51"/>
              </a:buClr>
            </a:pPr>
            <a:r>
              <a:rPr lang="sr-Latn-ME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svega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vidim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nisku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motivaciju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pojedinih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članova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se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nedostatak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finansijske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kompenzacije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taj rad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nejasna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očekivanja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člana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socio-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ekonomskog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Forumima često nedostaje i fleksibilnost i operativna brzina da odgovore na hitne zahtjeve.</a:t>
            </a:r>
          </a:p>
        </p:txBody>
      </p:sp>
    </p:spTree>
    <p:extLst>
      <p:ext uri="{BB962C8B-B14F-4D97-AF65-F5344CB8AC3E}">
        <p14:creationId xmlns:p14="http://schemas.microsoft.com/office/powerpoint/2010/main" val="116955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4"/>
        </a:solidFill>
        <a:effectLst/>
      </p:bgPr>
    </p:bg>
    <p:spTree>
      <p:nvGrpSpPr>
        <p:cNvPr id="1" name="Shape 136">
          <a:extLst>
            <a:ext uri="{FF2B5EF4-FFF2-40B4-BE49-F238E27FC236}">
              <a16:creationId xmlns:a16="http://schemas.microsoft.com/office/drawing/2014/main" id="{B3C00B01-E545-D144-F6D0-BDA080A18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71AE3FB2-2F09-5F83-09F6-A4114FE5644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49546" y="2478077"/>
            <a:ext cx="11447254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pl-PL" sz="32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Preporuke</a:t>
            </a:r>
            <a:endParaRPr lang="sr-Latn-ME" sz="3200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>
            <a:extLst>
              <a:ext uri="{FF2B5EF4-FFF2-40B4-BE49-F238E27FC236}">
                <a16:creationId xmlns:a16="http://schemas.microsoft.com/office/drawing/2014/main" id="{3BFDF90E-460E-6BEE-FEE3-7BEB7C39B44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49546" y="3639972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hr-HR" sz="1800" dirty="0">
                <a:solidFill>
                  <a:srgbClr val="4EA72E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INTERVJUI SA DIREKTORIMA</a:t>
            </a:r>
            <a:endParaRPr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5234E438-FEF3-CFC0-B415-0AE6DC4FC2CC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2CF51"/>
              </a:gs>
              <a:gs pos="11000">
                <a:srgbClr val="9BDD83"/>
              </a:gs>
              <a:gs pos="34000">
                <a:srgbClr val="B4E5A2"/>
              </a:gs>
              <a:gs pos="98000">
                <a:srgbClr val="9BDD83"/>
              </a:gs>
              <a:gs pos="53000">
                <a:srgbClr val="E2F5D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>
            <a:extLst>
              <a:ext uri="{FF2B5EF4-FFF2-40B4-BE49-F238E27FC236}">
                <a16:creationId xmlns:a16="http://schemas.microsoft.com/office/drawing/2014/main" id="{6BBDBB67-3733-0025-E720-2268492142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>
            <a:extLst>
              <a:ext uri="{FF2B5EF4-FFF2-40B4-BE49-F238E27FC236}">
                <a16:creationId xmlns:a16="http://schemas.microsoft.com/office/drawing/2014/main" id="{48047743-98B7-74C2-67C3-B1080EA0F9F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44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16949CAA-7278-47CC-5182-4A307EDB1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0E2A1789-923F-6A19-884F-483BEC217A76}"/>
              </a:ext>
            </a:extLst>
          </p:cNvPr>
          <p:cNvCxnSpPr/>
          <p:nvPr/>
        </p:nvCxnSpPr>
        <p:spPr>
          <a:xfrm>
            <a:off x="0" y="357907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2DFE6DF7-981F-8CDF-D3FB-14C91BD73DFA}"/>
              </a:ext>
            </a:extLst>
          </p:cNvPr>
          <p:cNvSpPr txBox="1"/>
          <p:nvPr/>
        </p:nvSpPr>
        <p:spPr>
          <a:xfrm>
            <a:off x="754177" y="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Preporuke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F53589DA-C4D3-51C2-4C9A-2F2D753ED862}"/>
              </a:ext>
            </a:extLst>
          </p:cNvPr>
          <p:cNvCxnSpPr>
            <a:cxnSpLocks/>
          </p:cNvCxnSpPr>
          <p:nvPr/>
        </p:nvCxnSpPr>
        <p:spPr>
          <a:xfrm>
            <a:off x="0" y="6287655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48;p6">
            <a:extLst>
              <a:ext uri="{FF2B5EF4-FFF2-40B4-BE49-F238E27FC236}">
                <a16:creationId xmlns:a16="http://schemas.microsoft.com/office/drawing/2014/main" id="{D16DA546-FDEA-C216-1D7C-E9321DAD92E6}"/>
              </a:ext>
            </a:extLst>
          </p:cNvPr>
          <p:cNvCxnSpPr>
            <a:cxnSpLocks/>
          </p:cNvCxnSpPr>
          <p:nvPr/>
        </p:nvCxnSpPr>
        <p:spPr>
          <a:xfrm>
            <a:off x="0" y="805873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26D605-E13E-33FF-6BCA-ADE1B27B9782}"/>
              </a:ext>
            </a:extLst>
          </p:cNvPr>
          <p:cNvSpPr txBox="1"/>
          <p:nvPr/>
        </p:nvSpPr>
        <p:spPr>
          <a:xfrm>
            <a:off x="1708986" y="581335"/>
            <a:ext cx="614218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PRAVNA FORMALIZACIJA SOCIO-EKONOMSKIH FORUMA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B566E-D201-EF11-504D-04D17A468EC0}"/>
              </a:ext>
            </a:extLst>
          </p:cNvPr>
          <p:cNvSpPr txBox="1"/>
          <p:nvPr/>
        </p:nvSpPr>
        <p:spPr>
          <a:xfrm>
            <a:off x="209997" y="884217"/>
            <a:ext cx="11772006" cy="171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sr-Latn-ME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otrebno je temeljnije definisanje uloge socio-ekonomskih foruma kroz upravljačke planove i interne akte nacionalnih parkova. </a:t>
            </a: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sr-Latn-ME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reba jasno definisati mandate, uloge i odgovornosti foruma, uključujući redovno izvještavanje o sprovođenju aktivnosti i realizaciji zaključaka. Ova formalizacija bi omogućila institucionalizaciju njihovog doprinosa i povećala transparentnost u procesu donošenja odluka.</a:t>
            </a:r>
            <a:endParaRPr lang="sr-Latn-ME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oogle Shape;148;p6">
            <a:extLst>
              <a:ext uri="{FF2B5EF4-FFF2-40B4-BE49-F238E27FC236}">
                <a16:creationId xmlns:a16="http://schemas.microsoft.com/office/drawing/2014/main" id="{A498FB86-E343-8815-28EC-3BFDF9E05D3C}"/>
              </a:ext>
            </a:extLst>
          </p:cNvPr>
          <p:cNvCxnSpPr>
            <a:cxnSpLocks/>
          </p:cNvCxnSpPr>
          <p:nvPr/>
        </p:nvCxnSpPr>
        <p:spPr>
          <a:xfrm>
            <a:off x="0" y="2905998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AD0344C-DEEA-9736-0D11-8F7C15141798}"/>
              </a:ext>
            </a:extLst>
          </p:cNvPr>
          <p:cNvSpPr txBox="1"/>
          <p:nvPr/>
        </p:nvSpPr>
        <p:spPr>
          <a:xfrm>
            <a:off x="1708986" y="2708411"/>
            <a:ext cx="816468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JASNA IDENTIFIKACIJA ČLANOVA FORUMA I NJIHOVO OSNAŽIVANJE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481CC-85DC-6E75-7D25-F1F456359991}"/>
              </a:ext>
            </a:extLst>
          </p:cNvPr>
          <p:cNvSpPr txBox="1"/>
          <p:nvPr/>
        </p:nvSpPr>
        <p:spPr>
          <a:xfrm>
            <a:off x="209997" y="3096062"/>
            <a:ext cx="11772006" cy="171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Potrebno je precizno definisati kriterijume za izbor članova socio-ekonomskih foruma, uz dodjelu formalnog mandata za učešće u procesu donošenja odluka. Članovi foruma bi trebalo da imaju mogućnost da predlažu i oblikuju politike parka, a upravljači parkova bi trebalo da budu u obavezi da razmatraju i implementiraju usvojene zaključke.</a:t>
            </a:r>
            <a:endParaRPr lang="sr-Latn-ME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EEB5F5-B52B-76F0-7B06-BA74C7CA0977}"/>
              </a:ext>
            </a:extLst>
          </p:cNvPr>
          <p:cNvSpPr txBox="1"/>
          <p:nvPr/>
        </p:nvSpPr>
        <p:spPr>
          <a:xfrm>
            <a:off x="1489435" y="4862011"/>
            <a:ext cx="10492568" cy="1296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</a:pPr>
            <a:r>
              <a:rPr lang="sr-Latn-ME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„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Treba da se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tačno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odrede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učesnici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tih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socio-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ekonomskih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foruma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da oni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imaju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neki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način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mandat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da se socio-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ekonomski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forum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na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taj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način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uključi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u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donošenju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odluka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kroz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konkretne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predloge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zaključke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sa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tih</a:t>
            </a:r>
            <a:r>
              <a:rPr lang="en-GB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sastanka</a:t>
            </a:r>
            <a:r>
              <a:rPr lang="sr-Latn-ME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(...).“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59398171-080B-D03A-EB54-AE9CDD012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CEF159F7-9832-E98B-A632-B3E61ACBB106}"/>
              </a:ext>
            </a:extLst>
          </p:cNvPr>
          <p:cNvCxnSpPr/>
          <p:nvPr/>
        </p:nvCxnSpPr>
        <p:spPr>
          <a:xfrm>
            <a:off x="0" y="357907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F2F1EE35-D8E3-5C2D-04A2-8FCAAA0DBA28}"/>
              </a:ext>
            </a:extLst>
          </p:cNvPr>
          <p:cNvSpPr txBox="1"/>
          <p:nvPr/>
        </p:nvSpPr>
        <p:spPr>
          <a:xfrm>
            <a:off x="754177" y="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Preporuke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7799CB71-42CB-978C-7B9B-3FF384AEA398}"/>
              </a:ext>
            </a:extLst>
          </p:cNvPr>
          <p:cNvCxnSpPr>
            <a:cxnSpLocks/>
          </p:cNvCxnSpPr>
          <p:nvPr/>
        </p:nvCxnSpPr>
        <p:spPr>
          <a:xfrm>
            <a:off x="0" y="6330410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48;p6">
            <a:extLst>
              <a:ext uri="{FF2B5EF4-FFF2-40B4-BE49-F238E27FC236}">
                <a16:creationId xmlns:a16="http://schemas.microsoft.com/office/drawing/2014/main" id="{F964FE8D-B23A-8800-30A1-72764CC7BE5A}"/>
              </a:ext>
            </a:extLst>
          </p:cNvPr>
          <p:cNvCxnSpPr>
            <a:cxnSpLocks/>
          </p:cNvCxnSpPr>
          <p:nvPr/>
        </p:nvCxnSpPr>
        <p:spPr>
          <a:xfrm>
            <a:off x="0" y="805873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BD965F8-7B47-7751-FB91-6D60627ED970}"/>
              </a:ext>
            </a:extLst>
          </p:cNvPr>
          <p:cNvSpPr txBox="1"/>
          <p:nvPr/>
        </p:nvSpPr>
        <p:spPr>
          <a:xfrm>
            <a:off x="1708985" y="581335"/>
            <a:ext cx="9999105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PODIZANJE SVIJESTI LOKALNOG STANOVNIŠTVA O BENEFITIMA ZAŠTIĆENIH PODRUČJA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1A80A-8852-2F2E-8883-CD693E4516A0}"/>
              </a:ext>
            </a:extLst>
          </p:cNvPr>
          <p:cNvSpPr txBox="1"/>
          <p:nvPr/>
        </p:nvSpPr>
        <p:spPr>
          <a:xfrm>
            <a:off x="209997" y="884217"/>
            <a:ext cx="11772006" cy="129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Preporučuje se kontinuirana edukacija lokalnog stanovništva o ekološkim, kulturnim i ekonomskim vrednostima zaštićenih područja, kako bi se izgradilo međusobno poverenje i razumevanje uloge parkova. Nacionalni parkovi treba da rade na tome da ne budu percipirani kao prepreka, već kao partneri u razvoju.</a:t>
            </a:r>
            <a:endParaRPr lang="sr-Latn-ME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oogle Shape;148;p6">
            <a:extLst>
              <a:ext uri="{FF2B5EF4-FFF2-40B4-BE49-F238E27FC236}">
                <a16:creationId xmlns:a16="http://schemas.microsoft.com/office/drawing/2014/main" id="{7E261637-F19E-54C8-A125-9E29C9B620C6}"/>
              </a:ext>
            </a:extLst>
          </p:cNvPr>
          <p:cNvCxnSpPr>
            <a:cxnSpLocks/>
          </p:cNvCxnSpPr>
          <p:nvPr/>
        </p:nvCxnSpPr>
        <p:spPr>
          <a:xfrm>
            <a:off x="0" y="2425231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C932122-64EB-4A5D-EFEE-EFF7AF3C35B9}"/>
              </a:ext>
            </a:extLst>
          </p:cNvPr>
          <p:cNvSpPr txBox="1"/>
          <p:nvPr/>
        </p:nvSpPr>
        <p:spPr>
          <a:xfrm>
            <a:off x="1708985" y="2234668"/>
            <a:ext cx="816468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VEĆE UKLJUČIVANJE DRŽAVE I STABILNO BUDŽETSKO FINANSIRANJE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A2C90-AB86-EA67-107A-E086132E7B20}"/>
              </a:ext>
            </a:extLst>
          </p:cNvPr>
          <p:cNvSpPr txBox="1"/>
          <p:nvPr/>
        </p:nvSpPr>
        <p:spPr>
          <a:xfrm>
            <a:off x="209997" y="2540478"/>
            <a:ext cx="11772006" cy="129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Uloga države mora biti jače izražena, posebno kada je riječ o finansijskoj podršci ekološkim i razvojnim inicijativama u zaštićenim područjima. Obezbjeđivanje stabilnih izvora finansiranja od suštinskog je značaja za održivo upravljanje i očuvanje prirodnih vrijednosti nacionalnih parkova.</a:t>
            </a:r>
            <a:endParaRPr lang="sr-Latn-ME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2287E5-403A-4BFF-C82D-AC5100F6CCD5}"/>
              </a:ext>
            </a:extLst>
          </p:cNvPr>
          <p:cNvSpPr txBox="1"/>
          <p:nvPr/>
        </p:nvSpPr>
        <p:spPr>
          <a:xfrm>
            <a:off x="1489435" y="3794099"/>
            <a:ext cx="10492568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  <a:spcAft>
                <a:spcPts val="800"/>
              </a:spcAft>
            </a:pPr>
            <a:r>
              <a:rPr lang="sr-Latn-ME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„Svakako ono što je korisno jeste i uspostaviti neki, da ga nazovem, operativni budžet za sam socio-ekonomski forum da bi mogao bolje funkcionisati.“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" name="Google Shape;148;p6">
            <a:extLst>
              <a:ext uri="{FF2B5EF4-FFF2-40B4-BE49-F238E27FC236}">
                <a16:creationId xmlns:a16="http://schemas.microsoft.com/office/drawing/2014/main" id="{70BC6938-B174-A292-2A4D-52BF6BA7AB7F}"/>
              </a:ext>
            </a:extLst>
          </p:cNvPr>
          <p:cNvCxnSpPr>
            <a:cxnSpLocks/>
          </p:cNvCxnSpPr>
          <p:nvPr/>
        </p:nvCxnSpPr>
        <p:spPr>
          <a:xfrm>
            <a:off x="0" y="4831012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60402B0-A890-A2BC-BBA1-3096CFF6FA85}"/>
              </a:ext>
            </a:extLst>
          </p:cNvPr>
          <p:cNvSpPr txBox="1"/>
          <p:nvPr/>
        </p:nvSpPr>
        <p:spPr>
          <a:xfrm>
            <a:off x="1708985" y="4646245"/>
            <a:ext cx="9727796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POBOLJŠANJE ZAKONODAVNOG OKVIRA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34250-3F7E-E00F-26C0-036ABC20A9B2}"/>
              </a:ext>
            </a:extLst>
          </p:cNvPr>
          <p:cNvSpPr txBox="1"/>
          <p:nvPr/>
        </p:nvSpPr>
        <p:spPr>
          <a:xfrm>
            <a:off x="101599" y="5138072"/>
            <a:ext cx="11772006" cy="8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Neophodno je uskladiti zakonodavne akte i donijeti precizne pravilnike. Ovo bi doprinijelo izgradnji poverenja između lokalne zajednice i upravljača parkova i unaprijedilo osjećaj pravičnosti i saradnje.</a:t>
            </a:r>
            <a:endParaRPr lang="sr-Latn-ME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8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7F574CAD-3F7F-D706-9D9B-33FB471B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6100AA94-EC6E-1FAD-ACB4-35241A8BDDA8}"/>
              </a:ext>
            </a:extLst>
          </p:cNvPr>
          <p:cNvCxnSpPr/>
          <p:nvPr/>
        </p:nvCxnSpPr>
        <p:spPr>
          <a:xfrm>
            <a:off x="0" y="357907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05614326-FCFD-553C-DE61-6B8DE4065A2A}"/>
              </a:ext>
            </a:extLst>
          </p:cNvPr>
          <p:cNvSpPr txBox="1"/>
          <p:nvPr/>
        </p:nvSpPr>
        <p:spPr>
          <a:xfrm>
            <a:off x="754177" y="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Preporuke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025C8160-1BA6-C36C-AFD0-7889C6341B69}"/>
              </a:ext>
            </a:extLst>
          </p:cNvPr>
          <p:cNvCxnSpPr>
            <a:cxnSpLocks/>
          </p:cNvCxnSpPr>
          <p:nvPr/>
        </p:nvCxnSpPr>
        <p:spPr>
          <a:xfrm>
            <a:off x="0" y="6330410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48;p6">
            <a:extLst>
              <a:ext uri="{FF2B5EF4-FFF2-40B4-BE49-F238E27FC236}">
                <a16:creationId xmlns:a16="http://schemas.microsoft.com/office/drawing/2014/main" id="{392845CF-C92A-D8A0-13EB-8C295773B44B}"/>
              </a:ext>
            </a:extLst>
          </p:cNvPr>
          <p:cNvCxnSpPr>
            <a:cxnSpLocks/>
          </p:cNvCxnSpPr>
          <p:nvPr/>
        </p:nvCxnSpPr>
        <p:spPr>
          <a:xfrm>
            <a:off x="0" y="805873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179BFD4-65B3-7BE5-F094-BB9DA6BF5065}"/>
              </a:ext>
            </a:extLst>
          </p:cNvPr>
          <p:cNvSpPr txBox="1"/>
          <p:nvPr/>
        </p:nvSpPr>
        <p:spPr>
          <a:xfrm>
            <a:off x="1708985" y="581335"/>
            <a:ext cx="9999105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JAČANJE PARTNERSTVA SA INSTITUCIJAMA PODRŠKE RURALNOM RAZVOJU I TURIZMU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7F4F9-C6E8-0936-413A-F000AF9C1285}"/>
              </a:ext>
            </a:extLst>
          </p:cNvPr>
          <p:cNvSpPr txBox="1"/>
          <p:nvPr/>
        </p:nvSpPr>
        <p:spPr>
          <a:xfrm>
            <a:off x="209997" y="950281"/>
            <a:ext cx="11772006" cy="171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Preporučuje se da nacionalni parkovi, kao posrednici, intenziviraju saradnju sa Ministarstvom turizma, Nacionalnom turističkom organizacijom, Eko fondom i Privrednom komorom kako bi lokalnim preduzetnicima i domaćinstvima omogućili lakši pristup fondovima, podsticajima i obukama u cilju razvoja ruralnog turizma i lokalnih manifestacija.</a:t>
            </a:r>
            <a:endParaRPr lang="sr-Latn-ME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oogle Shape;148;p6">
            <a:extLst>
              <a:ext uri="{FF2B5EF4-FFF2-40B4-BE49-F238E27FC236}">
                <a16:creationId xmlns:a16="http://schemas.microsoft.com/office/drawing/2014/main" id="{5141F9D5-6B83-1687-225A-1DC0EB671A16}"/>
              </a:ext>
            </a:extLst>
          </p:cNvPr>
          <p:cNvCxnSpPr>
            <a:cxnSpLocks/>
          </p:cNvCxnSpPr>
          <p:nvPr/>
        </p:nvCxnSpPr>
        <p:spPr>
          <a:xfrm>
            <a:off x="0" y="2883011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9A5BEA-C870-10BF-BEE5-46A1B907706C}"/>
              </a:ext>
            </a:extLst>
          </p:cNvPr>
          <p:cNvSpPr txBox="1"/>
          <p:nvPr/>
        </p:nvSpPr>
        <p:spPr>
          <a:xfrm>
            <a:off x="1708985" y="2669804"/>
            <a:ext cx="816468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JAČANJE INTERNIH KAPACITETA ZA SARADNJU SA ZAJEDNICAMA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9CD6A9-57A2-9991-4334-01F0ADAB4474}"/>
              </a:ext>
            </a:extLst>
          </p:cNvPr>
          <p:cNvSpPr txBox="1"/>
          <p:nvPr/>
        </p:nvSpPr>
        <p:spPr>
          <a:xfrm>
            <a:off x="101599" y="3064977"/>
            <a:ext cx="11772006" cy="129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Potrebno je dodatno osnažiti organizacione i ljudske kapacitete upravljača parkova, posebno u oblastima rada sa zajednicama, edukacije i komunikacije. Uključivanje stručnih saradnika i kontinuirana obuka osoblja doprinijela bi boljoj realizaciji participativnih modela upravljanja.</a:t>
            </a:r>
            <a:endParaRPr lang="sr-Latn-ME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89790-7B14-C0F3-4A42-713A5BF8D549}"/>
              </a:ext>
            </a:extLst>
          </p:cNvPr>
          <p:cNvSpPr txBox="1"/>
          <p:nvPr/>
        </p:nvSpPr>
        <p:spPr>
          <a:xfrm>
            <a:off x="1462253" y="4416311"/>
            <a:ext cx="10492568" cy="17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Potrebno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informisati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lokalnu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zajednicu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uključiti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u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sprovođenja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aktivnosti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još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veće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mjere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nego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to do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sada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Zatim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napraviti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konkretne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zajedničke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projekte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lokalnim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strukturama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cilj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imaju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poboljšanje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socioekonomskog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statusa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lokalnih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zajednica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domicilnog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stanovništva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9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4"/>
        </a:solidFill>
        <a:effectLst/>
      </p:bgPr>
    </p:bg>
    <p:spTree>
      <p:nvGrpSpPr>
        <p:cNvPr id="1" name="Shape 136">
          <a:extLst>
            <a:ext uri="{FF2B5EF4-FFF2-40B4-BE49-F238E27FC236}">
              <a16:creationId xmlns:a16="http://schemas.microsoft.com/office/drawing/2014/main" id="{4C511FD8-45DB-388A-6780-33712D5B0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6D8128C7-F909-887E-D919-18E4E76C18B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4746" y="2478077"/>
            <a:ext cx="11447254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pl-PL" sz="32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Kontekst socio-ekonomskih foruma u nacionalnim parkovima</a:t>
            </a:r>
            <a:endParaRPr lang="sr-Latn-ME" sz="3200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>
            <a:extLst>
              <a:ext uri="{FF2B5EF4-FFF2-40B4-BE49-F238E27FC236}">
                <a16:creationId xmlns:a16="http://schemas.microsoft.com/office/drawing/2014/main" id="{565E1E04-2287-E716-FD8E-0676A9FFEF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20590" y="3661185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hr-HR" sz="1800" dirty="0">
                <a:solidFill>
                  <a:srgbClr val="4EA72E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INTERVJUI SA ČLANOVIMA SOCIO-EKONOMSKIH FORUMA </a:t>
            </a:r>
            <a:endParaRPr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6D32C80C-DEF1-AD92-DBB5-7F055A853446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2CF51"/>
              </a:gs>
              <a:gs pos="11000">
                <a:srgbClr val="9BDD83"/>
              </a:gs>
              <a:gs pos="34000">
                <a:srgbClr val="B4E5A2"/>
              </a:gs>
              <a:gs pos="98000">
                <a:srgbClr val="9BDD83"/>
              </a:gs>
              <a:gs pos="53000">
                <a:srgbClr val="E2F5D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>
            <a:extLst>
              <a:ext uri="{FF2B5EF4-FFF2-40B4-BE49-F238E27FC236}">
                <a16:creationId xmlns:a16="http://schemas.microsoft.com/office/drawing/2014/main" id="{EBCB2D92-6590-FB5D-686B-78900C20E9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>
            <a:extLst>
              <a:ext uri="{FF2B5EF4-FFF2-40B4-BE49-F238E27FC236}">
                <a16:creationId xmlns:a16="http://schemas.microsoft.com/office/drawing/2014/main" id="{EBD4D71D-584A-52E8-1048-9C2387C4D4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293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FC31B7A2-C0F1-5F41-C3EC-5D781056A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A0613ADC-C2AE-C3FA-8E28-1298ABCD010E}"/>
              </a:ext>
            </a:extLst>
          </p:cNvPr>
          <p:cNvCxnSpPr/>
          <p:nvPr/>
        </p:nvCxnSpPr>
        <p:spPr>
          <a:xfrm>
            <a:off x="0" y="671943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72376BA3-93BA-D9FC-515B-408888CF2E2B}"/>
              </a:ext>
            </a:extLst>
          </p:cNvPr>
          <p:cNvSpPr txBox="1"/>
          <p:nvPr/>
        </p:nvSpPr>
        <p:spPr>
          <a:xfrm>
            <a:off x="796430" y="282833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Kontekst socio-ekonomskih foruma u nacionalnim parkovima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AAE5FCF8-75E8-5CD9-4275-0E2291D67994}"/>
              </a:ext>
            </a:extLst>
          </p:cNvPr>
          <p:cNvCxnSpPr>
            <a:cxnSpLocks/>
          </p:cNvCxnSpPr>
          <p:nvPr/>
        </p:nvCxnSpPr>
        <p:spPr>
          <a:xfrm>
            <a:off x="0" y="6330410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9BF343B-AE63-2F3A-4EA5-32AF61AB1970}"/>
              </a:ext>
            </a:extLst>
          </p:cNvPr>
          <p:cNvSpPr txBox="1"/>
          <p:nvPr/>
        </p:nvSpPr>
        <p:spPr>
          <a:xfrm>
            <a:off x="209997" y="1128771"/>
            <a:ext cx="11772006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Forumi često nemaju jasno definisane ciljeve i strategije za svoj rad, zbog čega se njihova efikasnost može dovesti u pitanje. Ovo se može smatrati ozbiljnim problemom, jer nejasni ciljevi ometaju implementaciju politika zaštite i održivog razvoja.  Takođe, treba naglasiti da su sagovornici često isticali da sama struktura sastanaka foruma ne daje prostora lokalnim zajednicama da zaista predstave svoje potrebe.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AAC1A4-A6FF-22B1-AC16-D32CFFD586F8}"/>
              </a:ext>
            </a:extLst>
          </p:cNvPr>
          <p:cNvSpPr txBox="1"/>
          <p:nvPr/>
        </p:nvSpPr>
        <p:spPr>
          <a:xfrm>
            <a:off x="1423290" y="3026812"/>
            <a:ext cx="10492568" cy="17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  <a:spcAft>
                <a:spcPts val="800"/>
              </a:spcAft>
            </a:pPr>
            <a:r>
              <a:rPr lang="sr-Latn-ME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slobodno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reći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razloga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nijesam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pronašao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neki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prostor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gdje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institucije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pojedinci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djeluju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teritoriji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Parka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doprinesu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socio-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ekonomskog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savjeta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jer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koji je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prezentovan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njegov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rad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sastancima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uglavnom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odnosio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prezentovanje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poslovnih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rezultata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javnog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preduzeća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parkovi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suštini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nije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cilj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djelovanja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samog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savjeta</a:t>
            </a:r>
            <a:r>
              <a:rPr lang="sr-Latn-ME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.“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AAA78-5C8A-6E7D-02C4-1533CCEF7452}"/>
              </a:ext>
            </a:extLst>
          </p:cNvPr>
          <p:cNvSpPr txBox="1"/>
          <p:nvPr/>
        </p:nvSpPr>
        <p:spPr>
          <a:xfrm>
            <a:off x="1423290" y="5186268"/>
            <a:ext cx="10492568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Parkovi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nikad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nijesu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konkretno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rekli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vama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treba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mi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možemo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pomognemo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18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4"/>
        </a:solidFill>
        <a:effectLst/>
      </p:bgPr>
    </p:bg>
    <p:spTree>
      <p:nvGrpSpPr>
        <p:cNvPr id="1" name="Shape 136">
          <a:extLst>
            <a:ext uri="{FF2B5EF4-FFF2-40B4-BE49-F238E27FC236}">
              <a16:creationId xmlns:a16="http://schemas.microsoft.com/office/drawing/2014/main" id="{73B692AD-2A96-1E3A-EC8C-94E913FB3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F83EBF84-EE9A-0921-6FB5-51DCB188C4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4746" y="2478077"/>
            <a:ext cx="11447254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pl-PL" sz="32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 panose="020B0604020202020204" pitchFamily="34" charset="0"/>
                <a:sym typeface="Arial"/>
              </a:rPr>
              <a:t>Uloga lokalnih aktera i institucija</a:t>
            </a:r>
            <a:endParaRPr lang="sr-Latn-ME" sz="3200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8" name="Google Shape;138;p5">
            <a:extLst>
              <a:ext uri="{FF2B5EF4-FFF2-40B4-BE49-F238E27FC236}">
                <a16:creationId xmlns:a16="http://schemas.microsoft.com/office/drawing/2014/main" id="{F7D3218F-F5BF-5285-447A-5D50626648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20590" y="3661185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hr-HR" sz="1800" dirty="0">
                <a:solidFill>
                  <a:srgbClr val="4EA72E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INTERVJUI SA ČLANOVIMA SOCIO-EKONOMSKIH FORUMA </a:t>
            </a:r>
            <a:endParaRPr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5FD65D48-36AB-9BD5-F4AB-611CEACDD4B2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2CF51"/>
              </a:gs>
              <a:gs pos="11000">
                <a:srgbClr val="9BDD83"/>
              </a:gs>
              <a:gs pos="34000">
                <a:srgbClr val="B4E5A2"/>
              </a:gs>
              <a:gs pos="98000">
                <a:srgbClr val="9BDD83"/>
              </a:gs>
              <a:gs pos="53000">
                <a:srgbClr val="E2F5D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>
            <a:extLst>
              <a:ext uri="{FF2B5EF4-FFF2-40B4-BE49-F238E27FC236}">
                <a16:creationId xmlns:a16="http://schemas.microsoft.com/office/drawing/2014/main" id="{BCAE94CB-5451-FA45-4BA4-FE3AD9F6FE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>
            <a:extLst>
              <a:ext uri="{FF2B5EF4-FFF2-40B4-BE49-F238E27FC236}">
                <a16:creationId xmlns:a16="http://schemas.microsoft.com/office/drawing/2014/main" id="{9BCCC66F-0A97-D73B-6BB8-C0FD0F4989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65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CDDF7C-705E-1B9F-FC16-185E086D3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640" y="528679"/>
            <a:ext cx="6964790" cy="805873"/>
          </a:xfrm>
        </p:spPr>
        <p:txBody>
          <a:bodyPr>
            <a:noAutofit/>
          </a:bodyPr>
          <a:lstStyle/>
          <a:p>
            <a:pPr algn="l"/>
            <a:r>
              <a:rPr lang="sr-Latn-ME" sz="3600" b="1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rPr>
              <a:t>Sadržaj</a:t>
            </a:r>
            <a:endParaRPr lang="en-GB" sz="3600" b="1" dirty="0">
              <a:solidFill>
                <a:srgbClr val="72CF51"/>
              </a:solidFill>
              <a:latin typeface="Tw Cen MT" panose="020B06020201040206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00D0A6-2927-7902-1F3E-E3E90D6B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5264" y="1447072"/>
            <a:ext cx="7455972" cy="739274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72CF51"/>
              </a:buClr>
              <a:buFont typeface="Courier New" panose="02070309020205020404" pitchFamily="49" charset="0"/>
              <a:buChar char="o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Metodologija</a:t>
            </a:r>
          </a:p>
          <a:p>
            <a:pPr marL="342900" indent="-342900" algn="l">
              <a:buClr>
                <a:srgbClr val="72CF51"/>
              </a:buClr>
              <a:buFont typeface="Courier New" panose="02070309020205020404" pitchFamily="49" charset="0"/>
              <a:buChar char="o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Glavni nalazi</a:t>
            </a:r>
          </a:p>
          <a:p>
            <a:pPr marL="342900" indent="-342900" algn="l">
              <a:buClr>
                <a:srgbClr val="72CF51"/>
              </a:buClr>
              <a:buFont typeface="Courier New" panose="02070309020205020404" pitchFamily="49" charset="0"/>
              <a:buChar char="o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Rezultati istraživanja </a:t>
            </a:r>
          </a:p>
          <a:p>
            <a:pPr marL="800100" lvl="1" indent="-342900" algn="l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b="1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Intervjui sa direktorima</a:t>
            </a:r>
          </a:p>
          <a:p>
            <a:pPr marL="1200150" lvl="2" indent="-285750" algn="l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Odnos između nacionalnih parkova i lokalnih zajednica</a:t>
            </a:r>
          </a:p>
          <a:p>
            <a:pPr marL="1200150" lvl="2" indent="-285750" algn="l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Funkcionisanje socio-ekonomskog foruma</a:t>
            </a:r>
          </a:p>
          <a:p>
            <a:pPr marL="1200150" lvl="2" indent="-285750" algn="l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Preporuke</a:t>
            </a:r>
          </a:p>
          <a:p>
            <a:pPr marL="800100" lvl="1" indent="-342900" algn="l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Intervjui sa članovima socio-ekonomskih foruma</a:t>
            </a:r>
            <a:endParaRPr lang="sr-Latn-ME" b="1" dirty="0">
              <a:solidFill>
                <a:srgbClr val="72CF5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  <a:sym typeface="Montserrat ExtraLight"/>
            </a:endParaRPr>
          </a:p>
          <a:p>
            <a:pPr marL="1257300" lvl="2" indent="-342900" algn="l">
              <a:buClr>
                <a:srgbClr val="9BDD83"/>
              </a:buClr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Kontekst socio-ekonomskih foruma u nacionalnim parkovima</a:t>
            </a:r>
          </a:p>
          <a:p>
            <a:pPr marL="1257300" lvl="2" indent="-342900" algn="l">
              <a:buClr>
                <a:srgbClr val="9BDD83"/>
              </a:buClr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Uloga lokalnih aktera i institucija</a:t>
            </a:r>
          </a:p>
          <a:p>
            <a:pPr marL="1257300" lvl="2" indent="-342900" algn="l">
              <a:buClr>
                <a:srgbClr val="9BDD83"/>
              </a:buClr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Upravljanje i institucionalne prepreke</a:t>
            </a:r>
          </a:p>
          <a:p>
            <a:pPr marL="1257300" lvl="2" indent="-342900" algn="l">
              <a:buClr>
                <a:srgbClr val="9BDD83"/>
              </a:buClr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Light"/>
              </a:rPr>
              <a:t>Uloga turizma u socio-ekonomskim forumima</a:t>
            </a:r>
          </a:p>
          <a:p>
            <a:pPr marL="1257300" lvl="2" indent="-342900" algn="l">
              <a:buClr>
                <a:srgbClr val="EBEBEB"/>
              </a:buClr>
              <a:buFont typeface="Arial" panose="020B0604020202020204" pitchFamily="34" charset="0"/>
              <a:buChar char="•"/>
            </a:pPr>
            <a:endParaRPr lang="sr-Latn-ME" sz="2000" dirty="0">
              <a:solidFill>
                <a:srgbClr val="72CF5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  <a:sym typeface="Montserrat Extra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A16713-6342-8F9E-4B17-6536D4FF7A7B}"/>
              </a:ext>
            </a:extLst>
          </p:cNvPr>
          <p:cNvCxnSpPr>
            <a:cxnSpLocks/>
          </p:cNvCxnSpPr>
          <p:nvPr/>
        </p:nvCxnSpPr>
        <p:spPr>
          <a:xfrm>
            <a:off x="2028640" y="1320369"/>
            <a:ext cx="5106052" cy="0"/>
          </a:xfrm>
          <a:prstGeom prst="line">
            <a:avLst/>
          </a:prstGeom>
          <a:ln w="28575">
            <a:solidFill>
              <a:srgbClr val="9BDD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E4F4390-E4B5-CD3B-1B56-F29669CA9717}"/>
              </a:ext>
            </a:extLst>
          </p:cNvPr>
          <p:cNvGrpSpPr/>
          <p:nvPr/>
        </p:nvGrpSpPr>
        <p:grpSpPr>
          <a:xfrm>
            <a:off x="7134692" y="528679"/>
            <a:ext cx="4524835" cy="5951470"/>
            <a:chOff x="333492" y="489527"/>
            <a:chExt cx="4524835" cy="595147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0E2501E-81D8-2716-3277-08E023414F84}"/>
                </a:ext>
              </a:extLst>
            </p:cNvPr>
            <p:cNvSpPr/>
            <p:nvPr/>
          </p:nvSpPr>
          <p:spPr>
            <a:xfrm rot="16200000">
              <a:off x="2238242" y="4159869"/>
              <a:ext cx="1767450" cy="2794806"/>
            </a:xfrm>
            <a:prstGeom prst="roundRect">
              <a:avLst/>
            </a:prstGeom>
            <a:noFill/>
            <a:ln>
              <a:solidFill>
                <a:srgbClr val="9BDD83">
                  <a:alpha val="2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7F7786A-4340-6539-3B5E-1175304A454F}"/>
                </a:ext>
              </a:extLst>
            </p:cNvPr>
            <p:cNvGrpSpPr/>
            <p:nvPr/>
          </p:nvGrpSpPr>
          <p:grpSpPr>
            <a:xfrm>
              <a:off x="333492" y="489527"/>
              <a:ext cx="4524835" cy="5166379"/>
              <a:chOff x="333492" y="489527"/>
              <a:chExt cx="4524835" cy="5166379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D0CDAE9-8A7D-4EA5-9CBF-E256DAE7BAAF}"/>
                  </a:ext>
                </a:extLst>
              </p:cNvPr>
              <p:cNvSpPr/>
              <p:nvPr/>
            </p:nvSpPr>
            <p:spPr>
              <a:xfrm>
                <a:off x="803564" y="489527"/>
                <a:ext cx="1754909" cy="1967346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983C789-8B41-5785-3021-77D71BD4AB5B}"/>
                  </a:ext>
                </a:extLst>
              </p:cNvPr>
              <p:cNvSpPr/>
              <p:nvPr/>
            </p:nvSpPr>
            <p:spPr>
              <a:xfrm>
                <a:off x="1390073" y="1925782"/>
                <a:ext cx="3468254" cy="983673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00E6EEB-9925-368A-66D1-5B06EA47BAF9}"/>
                  </a:ext>
                </a:extLst>
              </p:cNvPr>
              <p:cNvSpPr/>
              <p:nvPr/>
            </p:nvSpPr>
            <p:spPr>
              <a:xfrm>
                <a:off x="2034654" y="859654"/>
                <a:ext cx="1062182" cy="917903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0F56BDE-2CAD-2F36-3B53-FD930E3A6553}"/>
                  </a:ext>
                </a:extLst>
              </p:cNvPr>
              <p:cNvSpPr/>
              <p:nvPr/>
            </p:nvSpPr>
            <p:spPr>
              <a:xfrm>
                <a:off x="3860095" y="2241186"/>
                <a:ext cx="811540" cy="3414720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2F6855D-DB5A-ABD3-C238-5DC7EC86622C}"/>
                  </a:ext>
                </a:extLst>
              </p:cNvPr>
              <p:cNvSpPr/>
              <p:nvPr/>
            </p:nvSpPr>
            <p:spPr>
              <a:xfrm>
                <a:off x="333492" y="1837835"/>
                <a:ext cx="811540" cy="3414720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104F4E8-7107-E473-2801-CD749F3CD938}"/>
                  </a:ext>
                </a:extLst>
              </p:cNvPr>
              <p:cNvSpPr/>
              <p:nvPr/>
            </p:nvSpPr>
            <p:spPr>
              <a:xfrm>
                <a:off x="951355" y="4013872"/>
                <a:ext cx="1062182" cy="917903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4EA47C7-482D-6F78-E399-BB8995E8C717}"/>
                  </a:ext>
                </a:extLst>
              </p:cNvPr>
              <p:cNvSpPr/>
              <p:nvPr/>
            </p:nvSpPr>
            <p:spPr>
              <a:xfrm>
                <a:off x="1482446" y="2605098"/>
                <a:ext cx="368747" cy="1677258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510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6A27AB77-8578-F946-52B6-89A5822EA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23F877AB-5AB8-708D-9BAA-3D6338CDAAE6}"/>
              </a:ext>
            </a:extLst>
          </p:cNvPr>
          <p:cNvCxnSpPr/>
          <p:nvPr/>
        </p:nvCxnSpPr>
        <p:spPr>
          <a:xfrm>
            <a:off x="0" y="671943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40C939C7-1697-22A7-E463-3C329D3619AF}"/>
              </a:ext>
            </a:extLst>
          </p:cNvPr>
          <p:cNvSpPr txBox="1"/>
          <p:nvPr/>
        </p:nvSpPr>
        <p:spPr>
          <a:xfrm>
            <a:off x="796430" y="282833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Uloga lokalnih aktera i institucija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6EFE82F1-6771-BDC5-CEC3-FF0A3770B0E2}"/>
              </a:ext>
            </a:extLst>
          </p:cNvPr>
          <p:cNvCxnSpPr>
            <a:cxnSpLocks/>
          </p:cNvCxnSpPr>
          <p:nvPr/>
        </p:nvCxnSpPr>
        <p:spPr>
          <a:xfrm>
            <a:off x="0" y="6330410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7756A9-233E-3E2D-B35A-44C626D7E080}"/>
              </a:ext>
            </a:extLst>
          </p:cNvPr>
          <p:cNvSpPr txBox="1"/>
          <p:nvPr/>
        </p:nvSpPr>
        <p:spPr>
          <a:xfrm>
            <a:off x="209997" y="1089894"/>
            <a:ext cx="11772006" cy="254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Jedan od ključnih izazova, jeste nedostatak saradnje i integracije lokalnih aktera u forumima. Akteri kao što su lovci, ribolovci, planinari, turistički vodiči i lokalni preduzetnici nisu dovoljno zastupljeni, što može dovesti do nedostatka povratnih informacija o potrebama zajednice.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Forumi ne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obezbjeđuju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odgovarajuću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platformu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izražavanje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njihovih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potreba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smanjiti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podršku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lokalnog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stanovništva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zaštitu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prirodnih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resursa</a:t>
            </a:r>
            <a:r>
              <a:rPr lang="sr-Latn-ME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Često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dešava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lokalne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zajednice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nisu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redovno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obaviještene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promjenama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tiču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nacionalnog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parka,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odnosno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parka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prirode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B02184-1520-3875-4E56-A2973B0B1592}"/>
              </a:ext>
            </a:extLst>
          </p:cNvPr>
          <p:cNvSpPr txBox="1"/>
          <p:nvPr/>
        </p:nvSpPr>
        <p:spPr>
          <a:xfrm>
            <a:off x="1089891" y="3516171"/>
            <a:ext cx="10825967" cy="233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Jeste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je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bilo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uvijek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nekakve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inicijative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se to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počne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da se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osnaži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da se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lokalnom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zajednicom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bi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kasnije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izlapilo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Ne bi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postojao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neki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kontinuitet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sr-Latn-ME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endParaRPr lang="sr-Latn-ME" i="1" dirty="0">
              <a:solidFill>
                <a:srgbClr val="8DD873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“Pa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znate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vrlo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...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nisu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transparentni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neke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stvari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Recimo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godine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imali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problem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zato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bukvalno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decembar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januar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najavili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povećanje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ulaza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park.</a:t>
            </a:r>
            <a:r>
              <a:rPr lang="sr-Latn-ME" i="1" kern="100" dirty="0">
                <a:solidFill>
                  <a:srgbClr val="8DD873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“Oni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stihijski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stvari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nemaju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nikakav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monitoring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svojih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aktivnosti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3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4"/>
        </a:solidFill>
        <a:effectLst/>
      </p:bgPr>
    </p:bg>
    <p:spTree>
      <p:nvGrpSpPr>
        <p:cNvPr id="1" name="Shape 136">
          <a:extLst>
            <a:ext uri="{FF2B5EF4-FFF2-40B4-BE49-F238E27FC236}">
              <a16:creationId xmlns:a16="http://schemas.microsoft.com/office/drawing/2014/main" id="{DF5AC17C-7D87-472E-D5A1-D3D29F781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488DBBFF-AC74-57F6-2028-599DCB0B0E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20590" y="2478077"/>
            <a:ext cx="11447254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pl-PL" sz="32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Upravljanje i institucionalne prepreke</a:t>
            </a:r>
            <a:endParaRPr lang="sr-Latn-ME" sz="3200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>
            <a:extLst>
              <a:ext uri="{FF2B5EF4-FFF2-40B4-BE49-F238E27FC236}">
                <a16:creationId xmlns:a16="http://schemas.microsoft.com/office/drawing/2014/main" id="{D626935E-E0F0-EEE0-5E2E-E867902FF3B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20590" y="3661185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hr-HR" sz="1800" dirty="0">
                <a:solidFill>
                  <a:srgbClr val="4EA72E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INTERVJUI SA ČLANOVIMA SOCIO-EKONOMSKIH FORUMA </a:t>
            </a:r>
            <a:endParaRPr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040424A3-9EEA-203B-5EC4-7301041641C7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2CF51"/>
              </a:gs>
              <a:gs pos="11000">
                <a:srgbClr val="9BDD83"/>
              </a:gs>
              <a:gs pos="34000">
                <a:srgbClr val="B4E5A2"/>
              </a:gs>
              <a:gs pos="98000">
                <a:srgbClr val="9BDD83"/>
              </a:gs>
              <a:gs pos="53000">
                <a:srgbClr val="E2F5D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>
            <a:extLst>
              <a:ext uri="{FF2B5EF4-FFF2-40B4-BE49-F238E27FC236}">
                <a16:creationId xmlns:a16="http://schemas.microsoft.com/office/drawing/2014/main" id="{61189AA1-F39F-6CEE-77E0-37263D71BE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>
            <a:extLst>
              <a:ext uri="{FF2B5EF4-FFF2-40B4-BE49-F238E27FC236}">
                <a16:creationId xmlns:a16="http://schemas.microsoft.com/office/drawing/2014/main" id="{15F81C4C-D506-4CB7-57D3-6E06AAF031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73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5287060A-87B0-4A59-5AC4-501224DF8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1FA06C47-52A1-4F86-C414-ACD3E4D76AB9}"/>
              </a:ext>
            </a:extLst>
          </p:cNvPr>
          <p:cNvCxnSpPr/>
          <p:nvPr/>
        </p:nvCxnSpPr>
        <p:spPr>
          <a:xfrm>
            <a:off x="0" y="671943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86FC876D-DE8E-7D5B-DFC0-39657FA208E3}"/>
              </a:ext>
            </a:extLst>
          </p:cNvPr>
          <p:cNvSpPr txBox="1"/>
          <p:nvPr/>
        </p:nvSpPr>
        <p:spPr>
          <a:xfrm>
            <a:off x="796430" y="282833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Upravljanje i institucionalne prepreke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CF1755A1-0455-2587-9CDA-ABF562D94BC7}"/>
              </a:ext>
            </a:extLst>
          </p:cNvPr>
          <p:cNvCxnSpPr>
            <a:cxnSpLocks/>
          </p:cNvCxnSpPr>
          <p:nvPr/>
        </p:nvCxnSpPr>
        <p:spPr>
          <a:xfrm>
            <a:off x="0" y="6330410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AC5D23-8A3A-8AB8-5BC2-A8040F8F3D83}"/>
              </a:ext>
            </a:extLst>
          </p:cNvPr>
          <p:cNvSpPr txBox="1"/>
          <p:nvPr/>
        </p:nvSpPr>
        <p:spPr>
          <a:xfrm>
            <a:off x="209997" y="1042095"/>
            <a:ext cx="11772006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50000"/>
              </a:lnSpc>
              <a:spcAft>
                <a:spcPts val="800"/>
              </a:spcAft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agovornici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ukazivali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probleme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vezi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upravljanjem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Nacionalnim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parkovima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uključuje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česte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promjene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rukovodstva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lošu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koordinaciju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nestabilnost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institucija</a:t>
            </a:r>
            <a:r>
              <a:rPr lang="en-US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F5D096-6CFE-35A7-C5F3-359CC3B25150}"/>
              </a:ext>
            </a:extLst>
          </p:cNvPr>
          <p:cNvSpPr txBox="1"/>
          <p:nvPr/>
        </p:nvSpPr>
        <p:spPr>
          <a:xfrm>
            <a:off x="1156036" y="1994034"/>
            <a:ext cx="10825967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Upravo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suština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socio-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ekonomski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forum mora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biti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otporan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političke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promjene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jer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četiri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godine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znam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koliko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vlada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promijenilo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koliko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imali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promjena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one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odmah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reflektuju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parkove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vidimo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odmah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manjkavost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i="1" kern="100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93343-4724-C7B7-E9C1-596200DB4632}"/>
              </a:ext>
            </a:extLst>
          </p:cNvPr>
          <p:cNvSpPr txBox="1"/>
          <p:nvPr/>
        </p:nvSpPr>
        <p:spPr>
          <a:xfrm>
            <a:off x="209997" y="3401297"/>
            <a:ext cx="11772006" cy="46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50000"/>
              </a:lnSpc>
              <a:spcAft>
                <a:spcPts val="800"/>
              </a:spcAft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nekim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Nacionalnim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parkovima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spominje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problem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ilegalne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gradnje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nelegalnih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objekata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1BC6D-759A-54F8-7707-44DF9309DD70}"/>
              </a:ext>
            </a:extLst>
          </p:cNvPr>
          <p:cNvSpPr txBox="1"/>
          <p:nvPr/>
        </p:nvSpPr>
        <p:spPr>
          <a:xfrm>
            <a:off x="943160" y="3911545"/>
            <a:ext cx="10825967" cy="17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Imate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situaciju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parkovi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prijavljuju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nelegalnu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gradnju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nelegalna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parku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 parka,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znači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nema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razlike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inspekcije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nema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nikakvog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odgovora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odnosno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oni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nijesu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stanju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sankcionišu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onda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parkovi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frustrirani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građanima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šalje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poruka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izgrade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će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eventualno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legalizovati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sr-Latn-ME" i="1" dirty="0">
                <a:solidFill>
                  <a:srgbClr val="8DD873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dirty="0">
                <a:solidFill>
                  <a:srgbClr val="8DD87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5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4"/>
        </a:solidFill>
        <a:effectLst/>
      </p:bgPr>
    </p:bg>
    <p:spTree>
      <p:nvGrpSpPr>
        <p:cNvPr id="1" name="Shape 136">
          <a:extLst>
            <a:ext uri="{FF2B5EF4-FFF2-40B4-BE49-F238E27FC236}">
              <a16:creationId xmlns:a16="http://schemas.microsoft.com/office/drawing/2014/main" id="{C0F4A455-64B7-0BF2-5B50-B5AEA9FBC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56F33DD1-AE23-AF63-77DA-06A8015B05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20590" y="2478077"/>
            <a:ext cx="11447254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pl-PL" sz="32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Uloga turizma u socio-ekonomskim forumima</a:t>
            </a:r>
            <a:endParaRPr lang="sr-Latn-ME" sz="3200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>
            <a:extLst>
              <a:ext uri="{FF2B5EF4-FFF2-40B4-BE49-F238E27FC236}">
                <a16:creationId xmlns:a16="http://schemas.microsoft.com/office/drawing/2014/main" id="{0EC34F35-5513-5B0F-4EAD-9EA3B17F27A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20590" y="3661185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hr-HR" sz="1800" dirty="0">
                <a:solidFill>
                  <a:srgbClr val="4EA72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INTERVJUI SA ČLANOVIMA SOCIO-EKONOMSKIH FORUMA </a:t>
            </a:r>
            <a:endParaRPr dirty="0">
              <a:solidFill>
                <a:srgbClr val="72CF51"/>
              </a:solidFill>
            </a:endParaRPr>
          </a:p>
        </p:txBody>
      </p:sp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D61F98A2-6D34-6C63-37EC-B7F424F6D82D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2CF51"/>
              </a:gs>
              <a:gs pos="11000">
                <a:srgbClr val="9BDD83"/>
              </a:gs>
              <a:gs pos="34000">
                <a:srgbClr val="B4E5A2"/>
              </a:gs>
              <a:gs pos="98000">
                <a:srgbClr val="9BDD83"/>
              </a:gs>
              <a:gs pos="53000">
                <a:srgbClr val="E2F5D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>
            <a:extLst>
              <a:ext uri="{FF2B5EF4-FFF2-40B4-BE49-F238E27FC236}">
                <a16:creationId xmlns:a16="http://schemas.microsoft.com/office/drawing/2014/main" id="{51FC0AA2-1A5F-B277-B846-5E9C1590D8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>
            <a:extLst>
              <a:ext uri="{FF2B5EF4-FFF2-40B4-BE49-F238E27FC236}">
                <a16:creationId xmlns:a16="http://schemas.microsoft.com/office/drawing/2014/main" id="{931D2C7C-4152-FD78-466D-1E283FC928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71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D4A91204-71C1-2D19-E751-448045CFC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DDD1EFEF-F7C0-0D6B-28C1-2A0F03914F7A}"/>
              </a:ext>
            </a:extLst>
          </p:cNvPr>
          <p:cNvCxnSpPr/>
          <p:nvPr/>
        </p:nvCxnSpPr>
        <p:spPr>
          <a:xfrm>
            <a:off x="0" y="671943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48134271-BA48-8809-D245-CA13FD14C201}"/>
              </a:ext>
            </a:extLst>
          </p:cNvPr>
          <p:cNvSpPr txBox="1"/>
          <p:nvPr/>
        </p:nvSpPr>
        <p:spPr>
          <a:xfrm>
            <a:off x="796430" y="282833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32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Uloga turizma u socio-ekonomskim forumima</a:t>
            </a:r>
            <a:endParaRPr lang="pl-PL" sz="32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6CBE8D53-C576-7D9E-7752-E02A999C94D2}"/>
              </a:ext>
            </a:extLst>
          </p:cNvPr>
          <p:cNvCxnSpPr>
            <a:cxnSpLocks/>
          </p:cNvCxnSpPr>
          <p:nvPr/>
        </p:nvCxnSpPr>
        <p:spPr>
          <a:xfrm>
            <a:off x="0" y="6330410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78880D-6DA3-7EE6-0F9B-43A01ACE34CB}"/>
              </a:ext>
            </a:extLst>
          </p:cNvPr>
          <p:cNvSpPr txBox="1"/>
          <p:nvPr/>
        </p:nvSpPr>
        <p:spPr>
          <a:xfrm>
            <a:off x="209997" y="897470"/>
            <a:ext cx="11772006" cy="12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Navodi se potreba za razvojem održivog turizma koji bi podržao lokalnu ekonomiju, a istovremeno očuvao ekosisteme. Zbog toga, socio-ekonomski forumi moraju postati platforme koje balansiraju između razvoja turizma i zaštite prirode.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161801-F11B-8FB1-C251-AC96B5DE4AB3}"/>
              </a:ext>
            </a:extLst>
          </p:cNvPr>
          <p:cNvSpPr txBox="1"/>
          <p:nvPr/>
        </p:nvSpPr>
        <p:spPr>
          <a:xfrm>
            <a:off x="1423290" y="2130118"/>
            <a:ext cx="10492568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Skadarsko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jezero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nije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uopšte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valorizovano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onako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kako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treba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pravi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način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tiče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bilo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čega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Tu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može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bude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jedrenje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kajakaštvo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znači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se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organizuje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hiljadu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nekih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stvari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dešavanja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Ipak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to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najveće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jezero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Balkanu</a:t>
            </a:r>
            <a:r>
              <a:rPr lang="en-GB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endParaRPr lang="en-US" sz="1800" kern="100" dirty="0">
              <a:solidFill>
                <a:srgbClr val="72CF5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2CB76C-D1C2-04C0-09CB-A1A860B086F0}"/>
              </a:ext>
            </a:extLst>
          </p:cNvPr>
          <p:cNvSpPr txBox="1"/>
          <p:nvPr/>
        </p:nvSpPr>
        <p:spPr>
          <a:xfrm>
            <a:off x="1489435" y="4968398"/>
            <a:ext cx="10492568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Možda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eto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podići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ulaznice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nacionalnim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parkovima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pored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godišnje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uvesti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neke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kažem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dnevne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ulaznice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koje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možda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bile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samo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crnogorske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državljane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koj</a:t>
            </a:r>
            <a:r>
              <a:rPr lang="sr-Latn-ME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bila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jeftinija</a:t>
            </a:r>
            <a:r>
              <a:rPr lang="en-GB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sr-Latn-ME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endParaRPr lang="en-US" sz="1800" kern="100" dirty="0">
              <a:solidFill>
                <a:srgbClr val="72CF5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7B657-7442-FA6F-24FF-441C77CA6B19}"/>
              </a:ext>
            </a:extLst>
          </p:cNvPr>
          <p:cNvSpPr txBox="1"/>
          <p:nvPr/>
        </p:nvSpPr>
        <p:spPr>
          <a:xfrm>
            <a:off x="209997" y="3549258"/>
            <a:ext cx="11772006" cy="12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Ističe se i problem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nisk</a:t>
            </a:r>
            <a:r>
              <a:rPr lang="sr-Latn-ME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cijen</a:t>
            </a:r>
            <a:r>
              <a:rPr lang="sr-Latn-ME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ulaznica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parkove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uz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dodatni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izazov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slabe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naplate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postojećih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taksi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Smatraju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trenutni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obezbjeđuje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dovoljno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sredstava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adekvatnu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zaštitu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prirode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unapređenje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kvaliteta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ponude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34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4"/>
        </a:solidFill>
        <a:effectLst/>
      </p:bgPr>
    </p:bg>
    <p:spTree>
      <p:nvGrpSpPr>
        <p:cNvPr id="1" name="Shape 136">
          <a:extLst>
            <a:ext uri="{FF2B5EF4-FFF2-40B4-BE49-F238E27FC236}">
              <a16:creationId xmlns:a16="http://schemas.microsoft.com/office/drawing/2014/main" id="{1F918CBA-5BAA-EACF-3706-B44EFCE50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4A368A3F-7E06-F969-BD9A-CF831F30ECD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20590" y="2478077"/>
            <a:ext cx="11447254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pl-PL" sz="32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Preporuke</a:t>
            </a:r>
            <a:endParaRPr lang="sr-Latn-ME" sz="3200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>
            <a:extLst>
              <a:ext uri="{FF2B5EF4-FFF2-40B4-BE49-F238E27FC236}">
                <a16:creationId xmlns:a16="http://schemas.microsoft.com/office/drawing/2014/main" id="{624A654A-716C-F16F-0C42-5A26D4ABEC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20590" y="3661185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it-IT" sz="1800" dirty="0">
                <a:solidFill>
                  <a:srgbClr val="4EA72E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INTERVJUI SA ČLANOVIMA SOCIO-EKONOMSKIH FORUMA </a:t>
            </a:r>
            <a:endParaRPr lang="it-IT" sz="1800"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64BC5642-56AF-3E48-AD61-E226ABDDF5B8}"/>
              </a:ext>
            </a:extLst>
          </p:cNvPr>
          <p:cNvSpPr/>
          <p:nvPr/>
        </p:nvSpPr>
        <p:spPr>
          <a:xfrm>
            <a:off x="744746" y="3283950"/>
            <a:ext cx="10539139" cy="290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2CF51"/>
              </a:gs>
              <a:gs pos="11000">
                <a:srgbClr val="9BDD83"/>
              </a:gs>
              <a:gs pos="34000">
                <a:srgbClr val="B4E5A2"/>
              </a:gs>
              <a:gs pos="98000">
                <a:srgbClr val="9BDD83"/>
              </a:gs>
              <a:gs pos="53000">
                <a:srgbClr val="E2F5D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>
            <a:extLst>
              <a:ext uri="{FF2B5EF4-FFF2-40B4-BE49-F238E27FC236}">
                <a16:creationId xmlns:a16="http://schemas.microsoft.com/office/drawing/2014/main" id="{00B36E48-5554-AC87-138B-816EB9E828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>
            <a:extLst>
              <a:ext uri="{FF2B5EF4-FFF2-40B4-BE49-F238E27FC236}">
                <a16:creationId xmlns:a16="http://schemas.microsoft.com/office/drawing/2014/main" id="{0D98FAC0-DE7B-E7F1-BAAD-4C19E28F55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960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4B9C338F-B4BC-2D6C-69A7-8837B7AFE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CE0D2F65-C08E-6215-1408-72FA52BEB051}"/>
              </a:ext>
            </a:extLst>
          </p:cNvPr>
          <p:cNvCxnSpPr/>
          <p:nvPr/>
        </p:nvCxnSpPr>
        <p:spPr>
          <a:xfrm>
            <a:off x="0" y="357907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D1AA3FF0-5D5F-BBA2-AB9F-2A79C04278F6}"/>
              </a:ext>
            </a:extLst>
          </p:cNvPr>
          <p:cNvSpPr txBox="1"/>
          <p:nvPr/>
        </p:nvSpPr>
        <p:spPr>
          <a:xfrm>
            <a:off x="754177" y="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Preporuke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84244DB8-1A7B-427D-68CA-2298CC677DC2}"/>
              </a:ext>
            </a:extLst>
          </p:cNvPr>
          <p:cNvCxnSpPr>
            <a:cxnSpLocks/>
          </p:cNvCxnSpPr>
          <p:nvPr/>
        </p:nvCxnSpPr>
        <p:spPr>
          <a:xfrm>
            <a:off x="0" y="6287655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48;p6">
            <a:extLst>
              <a:ext uri="{FF2B5EF4-FFF2-40B4-BE49-F238E27FC236}">
                <a16:creationId xmlns:a16="http://schemas.microsoft.com/office/drawing/2014/main" id="{7BC9E988-1E35-B37D-DAF7-9C872D482ECB}"/>
              </a:ext>
            </a:extLst>
          </p:cNvPr>
          <p:cNvCxnSpPr>
            <a:cxnSpLocks/>
          </p:cNvCxnSpPr>
          <p:nvPr/>
        </p:nvCxnSpPr>
        <p:spPr>
          <a:xfrm>
            <a:off x="0" y="805873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A3D552-FC44-12A8-F682-32184F7023AF}"/>
              </a:ext>
            </a:extLst>
          </p:cNvPr>
          <p:cNvSpPr txBox="1"/>
          <p:nvPr/>
        </p:nvSpPr>
        <p:spPr>
          <a:xfrm>
            <a:off x="1708985" y="581335"/>
            <a:ext cx="10297521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POVEĆANJE UČEŠĆA LOKALNIH AKTERA I UNAPREĐENJE POVEZANOSTI SA FORUMIMA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54765-43D1-0063-1A61-392EA332CF2C}"/>
              </a:ext>
            </a:extLst>
          </p:cNvPr>
          <p:cNvSpPr txBox="1"/>
          <p:nvPr/>
        </p:nvSpPr>
        <p:spPr>
          <a:xfrm>
            <a:off x="209997" y="884217"/>
            <a:ext cx="11772006" cy="212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hr-HR" sz="18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Nepostojanje adekvatnih mehanizama za participaciju lokalne zajednice često dovodi do otpora prema zaštiti, nelegalnih aktivnosti i gubitka povjerenja u institucije. Kako bi se osiguralo redovno i smisleno uključivanje lokalnih aktera, nužno je uspostaviti formalne mehanizme saradnje unutar socio-ekonomskih foruma. </a:t>
            </a:r>
            <a:r>
              <a:rPr lang="hr-H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Takođe, organizacija javnih rasprava, konsultativnih sastanaka i fokus grupa prije donošenja važnih odluka trebalo bi da bude standardna praksa, koja je unaprijed poznata ljudima i na koju su naviknuti svi učesnici u procesu. </a:t>
            </a:r>
            <a:endParaRPr lang="en-US" sz="18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Google Shape;148;p6">
            <a:extLst>
              <a:ext uri="{FF2B5EF4-FFF2-40B4-BE49-F238E27FC236}">
                <a16:creationId xmlns:a16="http://schemas.microsoft.com/office/drawing/2014/main" id="{5CE96F1D-1D60-4143-7295-8468D6FFDFA0}"/>
              </a:ext>
            </a:extLst>
          </p:cNvPr>
          <p:cNvCxnSpPr>
            <a:cxnSpLocks/>
          </p:cNvCxnSpPr>
          <p:nvPr/>
        </p:nvCxnSpPr>
        <p:spPr>
          <a:xfrm>
            <a:off x="0" y="3296235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056785-3F14-A100-664E-A3550C043311}"/>
              </a:ext>
            </a:extLst>
          </p:cNvPr>
          <p:cNvSpPr txBox="1"/>
          <p:nvPr/>
        </p:nvSpPr>
        <p:spPr>
          <a:xfrm>
            <a:off x="1708985" y="3073546"/>
            <a:ext cx="816468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OSIGURATI KONTINUITET U RUKOVOĐENJU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0CAC0-9AE8-0FFD-622F-506CCC095928}"/>
              </a:ext>
            </a:extLst>
          </p:cNvPr>
          <p:cNvSpPr txBox="1"/>
          <p:nvPr/>
        </p:nvSpPr>
        <p:spPr>
          <a:xfrm>
            <a:off x="234500" y="3462638"/>
            <a:ext cx="11639105" cy="254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Česte promjene rukovodstva nacionalnih parkova, koje su uglavnom posljedica političkih uticaja, ozbiljno ugrožavaju dugoročno planiranje i stabilnost institucija. Takva nestabilnost otežava rad socio-ekonomskih foruma i onemogućava kontinuiran razvoj partnerstava između nacionalnih parkova i lokalne zajednice, a time slabi i povjerenje lokalne zajednice prema njima. Shodno tome, potrebno je uspostaviti jasne i transparentne procedure izbora i evaluacije direktora nacionalnih parkova, koje će se temeljiti na stručnim kvalifikacijama, iskustvu i rezultatima.</a:t>
            </a:r>
            <a:endParaRPr lang="sr-Latn-ME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3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D7EFCF1E-0AE5-F547-1601-9EB0E34C8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04020680-818D-3235-0FF8-23CE5F540171}"/>
              </a:ext>
            </a:extLst>
          </p:cNvPr>
          <p:cNvCxnSpPr/>
          <p:nvPr/>
        </p:nvCxnSpPr>
        <p:spPr>
          <a:xfrm>
            <a:off x="0" y="357907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94541D72-9EEB-52B8-4CEF-21D03C755D9B}"/>
              </a:ext>
            </a:extLst>
          </p:cNvPr>
          <p:cNvSpPr txBox="1"/>
          <p:nvPr/>
        </p:nvSpPr>
        <p:spPr>
          <a:xfrm>
            <a:off x="754177" y="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Preporuke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2057D53C-5895-9062-A5CA-458C3C93EC21}"/>
              </a:ext>
            </a:extLst>
          </p:cNvPr>
          <p:cNvCxnSpPr>
            <a:cxnSpLocks/>
          </p:cNvCxnSpPr>
          <p:nvPr/>
        </p:nvCxnSpPr>
        <p:spPr>
          <a:xfrm>
            <a:off x="0" y="6287655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48;p6">
            <a:extLst>
              <a:ext uri="{FF2B5EF4-FFF2-40B4-BE49-F238E27FC236}">
                <a16:creationId xmlns:a16="http://schemas.microsoft.com/office/drawing/2014/main" id="{EA329FEE-1618-9A31-FE24-ECB4A6760209}"/>
              </a:ext>
            </a:extLst>
          </p:cNvPr>
          <p:cNvCxnSpPr>
            <a:cxnSpLocks/>
          </p:cNvCxnSpPr>
          <p:nvPr/>
        </p:nvCxnSpPr>
        <p:spPr>
          <a:xfrm>
            <a:off x="0" y="805873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AF2A428-3DA5-AFCF-9570-4AABF20E80C9}"/>
              </a:ext>
            </a:extLst>
          </p:cNvPr>
          <p:cNvSpPr txBox="1"/>
          <p:nvPr/>
        </p:nvSpPr>
        <p:spPr>
          <a:xfrm>
            <a:off x="1708985" y="581335"/>
            <a:ext cx="10297521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PROFESIONALIZACIJA I KONTINUIRANA EDUKACIJA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E3818-3223-F295-3ED1-A1129D4DB556}"/>
              </a:ext>
            </a:extLst>
          </p:cNvPr>
          <p:cNvSpPr txBox="1"/>
          <p:nvPr/>
        </p:nvSpPr>
        <p:spPr>
          <a:xfrm>
            <a:off x="318395" y="816345"/>
            <a:ext cx="11772006" cy="162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hr-HR" sz="17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Zaposleni u nacionalnim parkovima, kao i članovi socio-ekonomskih foruma, često nisu stručno obučeni za složene zadatke kao što su očuvanje biodiverziteta, rješavanje konflikata islično. Shodno tome, reporučuje se organizacija edukacija i stručnih seminara za osoblje u parkovima, s fokusom na upravljanje konfliktima, komunikacione vještine, ekološku edukaciju i participativne metode odlučivanja. </a:t>
            </a:r>
            <a:endParaRPr lang="en-US" sz="17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Google Shape;148;p6">
            <a:extLst>
              <a:ext uri="{FF2B5EF4-FFF2-40B4-BE49-F238E27FC236}">
                <a16:creationId xmlns:a16="http://schemas.microsoft.com/office/drawing/2014/main" id="{E205E0B9-6F13-F2B2-E59D-8519BE023B87}"/>
              </a:ext>
            </a:extLst>
          </p:cNvPr>
          <p:cNvCxnSpPr>
            <a:cxnSpLocks/>
          </p:cNvCxnSpPr>
          <p:nvPr/>
        </p:nvCxnSpPr>
        <p:spPr>
          <a:xfrm>
            <a:off x="0" y="2585034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FE8E3E-8484-79DA-7813-8C44DACB2E1A}"/>
              </a:ext>
            </a:extLst>
          </p:cNvPr>
          <p:cNvSpPr txBox="1"/>
          <p:nvPr/>
        </p:nvSpPr>
        <p:spPr>
          <a:xfrm>
            <a:off x="1708985" y="2370440"/>
            <a:ext cx="816468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RAZVOJ ODRŽIVOG TURIZMA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08673-CCD9-3191-BA15-AB844F4AA33A}"/>
              </a:ext>
            </a:extLst>
          </p:cNvPr>
          <p:cNvSpPr txBox="1"/>
          <p:nvPr/>
        </p:nvSpPr>
        <p:spPr>
          <a:xfrm>
            <a:off x="272471" y="2691954"/>
            <a:ext cx="11639105" cy="162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Socio-ekonomski forumi trebalo bi da igraju ključnu ulogu u oblikovanju turističkog razvoja koji poštuje principe održivosti. U skladu sa tim, potrebno je uspostaviti mehanizme kontrole broja posjetilaca u ekološki osjetljivim područjima. Pored toga, važno je predstaviti lokalnoj zajednici dugoročne benefite koje imaju kao turistički poslenici od ovakvih prostora, i raditi na tome da i oni razumiju i vide benefite poslovanja u takvim područjima.</a:t>
            </a:r>
          </a:p>
        </p:txBody>
      </p:sp>
      <p:cxnSp>
        <p:nvCxnSpPr>
          <p:cNvPr id="2" name="Google Shape;148;p6">
            <a:extLst>
              <a:ext uri="{FF2B5EF4-FFF2-40B4-BE49-F238E27FC236}">
                <a16:creationId xmlns:a16="http://schemas.microsoft.com/office/drawing/2014/main" id="{7357646A-15A4-3B82-B4D5-94122858BA4F}"/>
              </a:ext>
            </a:extLst>
          </p:cNvPr>
          <p:cNvCxnSpPr>
            <a:cxnSpLocks/>
          </p:cNvCxnSpPr>
          <p:nvPr/>
        </p:nvCxnSpPr>
        <p:spPr>
          <a:xfrm>
            <a:off x="0" y="4446163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6AD181E-6195-9823-537D-8679B3861956}"/>
              </a:ext>
            </a:extLst>
          </p:cNvPr>
          <p:cNvSpPr txBox="1"/>
          <p:nvPr/>
        </p:nvSpPr>
        <p:spPr>
          <a:xfrm>
            <a:off x="1708985" y="4257719"/>
            <a:ext cx="816468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sr-Latn-ME" sz="1800" b="1" kern="100" dirty="0">
                <a:solidFill>
                  <a:srgbClr val="72CF5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UNAPREĐENJE SISTEMA ZAŠTITE I BORBA PROTIV ILEGALNIH AKTIVNOSTI</a:t>
            </a:r>
            <a:endParaRPr lang="en-US" sz="1800" b="1" kern="100" dirty="0">
              <a:solidFill>
                <a:srgbClr val="72CF51"/>
              </a:solidFill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E6197-D51A-6D99-375B-4FE9FA285002}"/>
              </a:ext>
            </a:extLst>
          </p:cNvPr>
          <p:cNvSpPr txBox="1"/>
          <p:nvPr/>
        </p:nvSpPr>
        <p:spPr>
          <a:xfrm>
            <a:off x="234500" y="4551385"/>
            <a:ext cx="11639105" cy="162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Potrebno  je ojačati kapacitete inspekcijskih i čuvarskih službi kroz njihovu stalnu prisutnost na terenu ali i partnerski odnos sa građanima, posebno savjesnim građanima koji žive unutar nacionalnih parkova. Uvođenje savremenih tehnologija za nadzor, uključujući dronove i satelitske snimke, može znatno unaprijediti rano otkrivanje i sprječavanje nepravilnosti.</a:t>
            </a:r>
          </a:p>
        </p:txBody>
      </p:sp>
    </p:spTree>
    <p:extLst>
      <p:ext uri="{BB962C8B-B14F-4D97-AF65-F5344CB8AC3E}">
        <p14:creationId xmlns:p14="http://schemas.microsoft.com/office/powerpoint/2010/main" val="3559783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43BB7-6BD8-31A8-9A34-8EC04A127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2A971B-FA8A-7AA5-001D-0D1B838B2914}"/>
              </a:ext>
            </a:extLst>
          </p:cNvPr>
          <p:cNvSpPr/>
          <p:nvPr/>
        </p:nvSpPr>
        <p:spPr>
          <a:xfrm>
            <a:off x="0" y="1600200"/>
            <a:ext cx="12192000" cy="3778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D7C1EE-7EB6-9CA8-FD61-D527D878899B}"/>
              </a:ext>
            </a:extLst>
          </p:cNvPr>
          <p:cNvSpPr/>
          <p:nvPr/>
        </p:nvSpPr>
        <p:spPr>
          <a:xfrm>
            <a:off x="1533524" y="1600197"/>
            <a:ext cx="10658475" cy="3778264"/>
          </a:xfrm>
          <a:prstGeom prst="rect">
            <a:avLst/>
          </a:prstGeom>
          <a:solidFill>
            <a:srgbClr val="B4E5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67EF6-9236-4A68-F257-2BF7DC2481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497C5D17-A999-06F3-7B34-E4A2D2261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25073-E8ED-DE04-25B5-159E4B6D02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95812DC-B629-8CAA-19D5-25B4D3ADE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8549082-0CF7-51F0-82DD-0780A44F2B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B84AF08-B755-0DA6-3466-E12AAED493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18F8B50-613B-02D7-A433-1E31446A0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93BF89-5D00-78F4-8F5B-1BEAE77520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5E0D9A-4C3F-C8FE-5356-C3EADB4B2C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0" y="435241"/>
            <a:ext cx="2297720" cy="6720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1DBFD7-133D-6FE3-D157-7C7A10977BA9}"/>
              </a:ext>
            </a:extLst>
          </p:cNvPr>
          <p:cNvSpPr txBox="1"/>
          <p:nvPr/>
        </p:nvSpPr>
        <p:spPr>
          <a:xfrm>
            <a:off x="1981200" y="2202098"/>
            <a:ext cx="837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Analiza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mehanizama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načini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saradnje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upravljača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zaštićenih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područja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lokalnim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zajednicama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4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AAC789-F1BF-4ADF-E70A-3FE5651BAB91}"/>
              </a:ext>
            </a:extLst>
          </p:cNvPr>
          <p:cNvSpPr txBox="1"/>
          <p:nvPr/>
        </p:nvSpPr>
        <p:spPr>
          <a:xfrm>
            <a:off x="2166809" y="4138953"/>
            <a:ext cx="837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REZULTATI KVALITATIVNOG ISTRA</a:t>
            </a:r>
            <a:r>
              <a:rPr lang="sr-Latn-ME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ŽIVANJA</a:t>
            </a:r>
            <a:endParaRPr lang="en-US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CC6345-0BFC-4EB1-69AB-04F61AE7DCF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</a:blip>
          <a:srcRect l="28224" t="188" r="35285"/>
          <a:stretch/>
        </p:blipFill>
        <p:spPr bwMode="auto">
          <a:xfrm>
            <a:off x="0" y="1600193"/>
            <a:ext cx="1533524" cy="3778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12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4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ctrTitle"/>
          </p:nvPr>
        </p:nvSpPr>
        <p:spPr>
          <a:xfrm>
            <a:off x="123701" y="579330"/>
            <a:ext cx="6964790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Metodologija</a:t>
            </a:r>
            <a:endParaRPr sz="3600" b="1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>
            <a:spLocks noGrp="1"/>
          </p:cNvSpPr>
          <p:nvPr>
            <p:ph type="subTitle" idx="1"/>
          </p:nvPr>
        </p:nvSpPr>
        <p:spPr>
          <a:xfrm>
            <a:off x="4220045" y="1492600"/>
            <a:ext cx="6928246" cy="73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E5A2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Kvalitativno</a:t>
            </a:r>
            <a:r>
              <a:rPr lang="en-US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istraživanje</a:t>
            </a:r>
            <a:endParaRPr lang="sr-Latn-ME" sz="2000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E5A2"/>
              </a:buClr>
              <a:buSzPts val="2000"/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P</a:t>
            </a:r>
            <a:r>
              <a:rPr lang="en-US" sz="2000" dirty="0" err="1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olustrukturisani</a:t>
            </a: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, dubinski</a:t>
            </a:r>
            <a:r>
              <a:rPr lang="en-US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intervjui</a:t>
            </a:r>
            <a:endParaRPr lang="sr-Latn-ME" sz="2000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E5A2"/>
              </a:buClr>
              <a:buSzPts val="2000"/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cs typeface="Arial"/>
                <a:sym typeface="Arial"/>
              </a:rPr>
              <a:t>Mart i april 2025. godine</a:t>
            </a:r>
            <a:endParaRPr dirty="0">
              <a:solidFill>
                <a:srgbClr val="72CF51"/>
              </a:solidFill>
              <a:latin typeface="Tw Cen MT" panose="020B0602020104020603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E5A2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Reali</a:t>
            </a:r>
            <a:r>
              <a:rPr lang="sr-Latn-ME" sz="2000" b="1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z</a:t>
            </a:r>
            <a:r>
              <a:rPr lang="en-US" sz="2000" b="1" dirty="0" err="1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ovano</a:t>
            </a:r>
            <a:r>
              <a:rPr lang="en-US" sz="2000" b="1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 </a:t>
            </a:r>
            <a:r>
              <a:rPr lang="sr-Latn-ME" sz="2000" b="1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21</a:t>
            </a:r>
            <a:r>
              <a:rPr lang="en-US" sz="2000" b="1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intervju</a:t>
            </a:r>
            <a:r>
              <a:rPr lang="en-US" sz="2000" b="1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, </a:t>
            </a:r>
            <a:r>
              <a:rPr lang="sr-Latn-ME" sz="2000" b="1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i</a:t>
            </a:r>
            <a:r>
              <a:rPr lang="en-US" sz="2000" b="1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 to</a:t>
            </a: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:</a:t>
            </a:r>
          </a:p>
          <a:p>
            <a: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E5A2"/>
              </a:buClr>
              <a:buSzPts val="2000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	D</a:t>
            </a:r>
            <a:r>
              <a:rPr lang="en-US" sz="2000" dirty="0" err="1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irekt</a:t>
            </a: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ori nacionalih parkova i parkova prirode, 	predstavnici javnog preduzeća Nacionalni parkovi: 7</a:t>
            </a:r>
          </a:p>
          <a:p>
            <a:pPr algn="l">
              <a:lnSpc>
                <a:spcPct val="100000"/>
              </a:lnSpc>
              <a:buClr>
                <a:srgbClr val="B4E5A2"/>
              </a:buClr>
              <a:buSzPts val="2000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	Članovi lokalnih zajednica: 14</a:t>
            </a:r>
          </a:p>
          <a:p>
            <a:pPr marL="342900" indent="-342900" algn="l">
              <a:lnSpc>
                <a:spcPct val="100000"/>
              </a:lnSpc>
              <a:buClr>
                <a:srgbClr val="B4E5A2"/>
              </a:buClr>
              <a:buSzPts val="2000"/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Online i uživo, u zavisnosti od preferencija učesnika</a:t>
            </a:r>
          </a:p>
          <a:p>
            <a:pPr marL="342900" indent="-342900" algn="l">
              <a:lnSpc>
                <a:spcPct val="100000"/>
              </a:lnSpc>
              <a:buClr>
                <a:srgbClr val="B4E5A2"/>
              </a:buClr>
              <a:buSzPts val="2000"/>
              <a:buFont typeface="Arial" panose="020B0604020202020204" pitchFamily="34" charset="0"/>
              <a:buChar char="•"/>
            </a:pPr>
            <a:r>
              <a:rPr lang="sr-Latn-ME" sz="2000" b="1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Ciljevi</a:t>
            </a: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: </a:t>
            </a:r>
          </a:p>
          <a:p>
            <a:pPr marL="457200" indent="-457200" algn="l">
              <a:lnSpc>
                <a:spcPct val="100000"/>
              </a:lnSpc>
              <a:buClr>
                <a:srgbClr val="B4E5A2"/>
              </a:buClr>
              <a:buSzPts val="2000"/>
              <a:buFont typeface="+mj-lt"/>
              <a:buAutoNum type="arabicPeriod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Shvatanje mišljenja, iskustvava i stavova o funkcionisanju socio-ekonomskih foruma i nacionalnih parkova;</a:t>
            </a:r>
          </a:p>
          <a:p>
            <a:pPr marL="457200" indent="-457200" algn="l">
              <a:lnSpc>
                <a:spcPct val="100000"/>
              </a:lnSpc>
              <a:buClr>
                <a:srgbClr val="B4E5A2"/>
              </a:buClr>
              <a:buSzPts val="2000"/>
              <a:buFont typeface="+mj-lt"/>
              <a:buAutoNum type="arabicPeriod"/>
            </a:pPr>
            <a:r>
              <a:rPr lang="sr-Latn-ME" sz="20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Shvatanje percepcije odnosa između lokalnih zajednica i nacionalih parkova, odnosno parkova prirode. </a:t>
            </a:r>
          </a:p>
        </p:txBody>
      </p:sp>
      <p:cxnSp>
        <p:nvCxnSpPr>
          <p:cNvPr id="131" name="Google Shape;131;p4"/>
          <p:cNvCxnSpPr>
            <a:cxnSpLocks/>
          </p:cNvCxnSpPr>
          <p:nvPr/>
        </p:nvCxnSpPr>
        <p:spPr>
          <a:xfrm flipV="1">
            <a:off x="3875210" y="1360246"/>
            <a:ext cx="5216597" cy="24957"/>
          </a:xfrm>
          <a:prstGeom prst="straightConnector1">
            <a:avLst/>
          </a:prstGeom>
          <a:noFill/>
          <a:ln w="28575" cap="flat" cmpd="sng">
            <a:solidFill>
              <a:srgbClr val="B4E5A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CBBEDF-803A-B16C-07F0-C60F8D89E269}"/>
              </a:ext>
            </a:extLst>
          </p:cNvPr>
          <p:cNvGrpSpPr/>
          <p:nvPr/>
        </p:nvGrpSpPr>
        <p:grpSpPr>
          <a:xfrm>
            <a:off x="573637" y="453265"/>
            <a:ext cx="4524835" cy="5951470"/>
            <a:chOff x="333492" y="489527"/>
            <a:chExt cx="4524835" cy="595147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745B5FC-4974-ED5D-834F-162EC585B181}"/>
                </a:ext>
              </a:extLst>
            </p:cNvPr>
            <p:cNvSpPr/>
            <p:nvPr/>
          </p:nvSpPr>
          <p:spPr>
            <a:xfrm rot="16200000">
              <a:off x="2238242" y="4159869"/>
              <a:ext cx="1767450" cy="2794806"/>
            </a:xfrm>
            <a:prstGeom prst="roundRect">
              <a:avLst/>
            </a:prstGeom>
            <a:noFill/>
            <a:ln>
              <a:solidFill>
                <a:srgbClr val="9BDD83">
                  <a:alpha val="2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EB6774E-F235-DED8-CF1A-69995A9B0E54}"/>
                </a:ext>
              </a:extLst>
            </p:cNvPr>
            <p:cNvGrpSpPr/>
            <p:nvPr/>
          </p:nvGrpSpPr>
          <p:grpSpPr>
            <a:xfrm>
              <a:off x="333492" y="489527"/>
              <a:ext cx="4524835" cy="5166379"/>
              <a:chOff x="333492" y="489527"/>
              <a:chExt cx="4524835" cy="5166379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AC6411F-847A-375E-6F88-0B2533EDFF11}"/>
                  </a:ext>
                </a:extLst>
              </p:cNvPr>
              <p:cNvSpPr/>
              <p:nvPr/>
            </p:nvSpPr>
            <p:spPr>
              <a:xfrm>
                <a:off x="803564" y="489527"/>
                <a:ext cx="1754909" cy="1967346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C62148B-0B3F-EB24-40CC-ED40EF288E3A}"/>
                  </a:ext>
                </a:extLst>
              </p:cNvPr>
              <p:cNvSpPr/>
              <p:nvPr/>
            </p:nvSpPr>
            <p:spPr>
              <a:xfrm>
                <a:off x="1390073" y="1925782"/>
                <a:ext cx="3468254" cy="983673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11711FC-B1A9-2408-68B3-35AF9E33B9F1}"/>
                  </a:ext>
                </a:extLst>
              </p:cNvPr>
              <p:cNvSpPr/>
              <p:nvPr/>
            </p:nvSpPr>
            <p:spPr>
              <a:xfrm>
                <a:off x="2034654" y="859654"/>
                <a:ext cx="1062182" cy="917903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0A58E32D-40C6-CC95-7534-00CE97CF8587}"/>
                  </a:ext>
                </a:extLst>
              </p:cNvPr>
              <p:cNvSpPr/>
              <p:nvPr/>
            </p:nvSpPr>
            <p:spPr>
              <a:xfrm>
                <a:off x="3860095" y="2241186"/>
                <a:ext cx="811540" cy="3414720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AB2E242E-9113-1DA4-6CA9-97FDFE1F8E09}"/>
                  </a:ext>
                </a:extLst>
              </p:cNvPr>
              <p:cNvSpPr/>
              <p:nvPr/>
            </p:nvSpPr>
            <p:spPr>
              <a:xfrm>
                <a:off x="333492" y="1837835"/>
                <a:ext cx="811540" cy="3414720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87AEC49-CFEE-140A-6A38-4E7A7B9ED5E0}"/>
                  </a:ext>
                </a:extLst>
              </p:cNvPr>
              <p:cNvSpPr/>
              <p:nvPr/>
            </p:nvSpPr>
            <p:spPr>
              <a:xfrm>
                <a:off x="951355" y="4013872"/>
                <a:ext cx="1062182" cy="917903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8912F52-87F1-3E1E-0318-BFB48073FE3C}"/>
                  </a:ext>
                </a:extLst>
              </p:cNvPr>
              <p:cNvSpPr/>
              <p:nvPr/>
            </p:nvSpPr>
            <p:spPr>
              <a:xfrm>
                <a:off x="1482446" y="2605098"/>
                <a:ext cx="368747" cy="1677258"/>
              </a:xfrm>
              <a:prstGeom prst="roundRect">
                <a:avLst/>
              </a:prstGeom>
              <a:noFill/>
              <a:ln>
                <a:solidFill>
                  <a:srgbClr val="9BDD83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261D3F39-4CF7-2A98-586D-9CA2DC9F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CAE60D52-58BA-2C1F-CDAC-A834CA4CBB52}"/>
              </a:ext>
            </a:extLst>
          </p:cNvPr>
          <p:cNvCxnSpPr/>
          <p:nvPr/>
        </p:nvCxnSpPr>
        <p:spPr>
          <a:xfrm>
            <a:off x="0" y="560606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ADF69A58-5CEF-BEBD-8C10-13E40A62E90B}"/>
              </a:ext>
            </a:extLst>
          </p:cNvPr>
          <p:cNvSpPr txBox="1"/>
          <p:nvPr/>
        </p:nvSpPr>
        <p:spPr>
          <a:xfrm>
            <a:off x="707736" y="167407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Pregled glavnih nalaza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C9C6D6DB-6CA1-053B-986E-D7EDAE37D776}"/>
              </a:ext>
            </a:extLst>
          </p:cNvPr>
          <p:cNvCxnSpPr>
            <a:cxnSpLocks/>
          </p:cNvCxnSpPr>
          <p:nvPr/>
        </p:nvCxnSpPr>
        <p:spPr>
          <a:xfrm>
            <a:off x="0" y="6287655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8D0BB8-A8F9-5694-985D-1012B008E042}"/>
              </a:ext>
            </a:extLst>
          </p:cNvPr>
          <p:cNvSpPr txBox="1"/>
          <p:nvPr/>
        </p:nvSpPr>
        <p:spPr>
          <a:xfrm>
            <a:off x="364836" y="884974"/>
            <a:ext cx="113048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Lokalne zajednice </a:t>
            </a:r>
            <a:r>
              <a:rPr lang="sr-Latn-M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često nijesu istinski uključene u procese donošenja odluka</a:t>
            </a: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Iako formalni kanali za komunikaciju postoje, oni su najčešće neefikasni,a informacije o planiranim aktivnostima često kasne ili uopšte ne stižu do ovih zajednica.</a:t>
            </a:r>
          </a:p>
          <a:p>
            <a:pPr algn="just">
              <a:buClr>
                <a:srgbClr val="72CF51"/>
              </a:buClr>
            </a:pP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Odsustvo stvarne participacije doprinosi osjećaju isključenosti i nepovjerenja prema institucijama koje upravljaju zaštićenim područjima. </a:t>
            </a:r>
            <a:r>
              <a:rPr lang="sr-Latn-M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Erozija povjerenja dodatno proizilazi iz neispunjenih obećanja i nedostatka konkretnih rezultata u praksi.</a:t>
            </a:r>
          </a:p>
          <a:p>
            <a:pPr algn="just">
              <a:buClr>
                <a:srgbClr val="72CF51"/>
              </a:buClr>
            </a:pP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Postoji tenzija između ciljeva očuvanja prirode koje sprovode uprave parkova i razvojnih potreba lokalnog stanovništva, naročito kada je riječ o turizmu, poljoprivredi i gradnji. </a:t>
            </a:r>
          </a:p>
          <a:p>
            <a:pPr marL="285750" indent="-285750" algn="just">
              <a:buClr>
                <a:srgbClr val="72CF51"/>
              </a:buCl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Forumi uglavnom </a:t>
            </a:r>
            <a:r>
              <a:rPr lang="sr-Latn-ME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nemaju definisane mandate, pravila rada, niti obavezujuće mehanizme za sprovođenje zaključaka</a:t>
            </a: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Članovi foruma su često nemotivisani, a sastanci ne ostavljaju dovoljno prostora za izražavanje potreba zajednice.</a:t>
            </a:r>
          </a:p>
          <a:p>
            <a:pPr marL="285750" indent="-285750" algn="just">
              <a:buClr>
                <a:srgbClr val="72CF51"/>
              </a:buCl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Sagovornici iz lokalnih zajednica posebno ističu </a:t>
            </a:r>
            <a:r>
              <a:rPr lang="sr-Latn-ME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nedostatak kontinuiteta u komunikaciji i saradnji</a:t>
            </a: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kao nedovoljan fokus na stvarne probleme građana. </a:t>
            </a:r>
          </a:p>
        </p:txBody>
      </p:sp>
    </p:spTree>
    <p:extLst>
      <p:ext uri="{BB962C8B-B14F-4D97-AF65-F5344CB8AC3E}">
        <p14:creationId xmlns:p14="http://schemas.microsoft.com/office/powerpoint/2010/main" val="215630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74B40F48-9CA7-34B4-293E-6CB93D983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>
            <a:extLst>
              <a:ext uri="{FF2B5EF4-FFF2-40B4-BE49-F238E27FC236}">
                <a16:creationId xmlns:a16="http://schemas.microsoft.com/office/drawing/2014/main" id="{E1B5293A-1D25-2326-D5FA-18DA8B3921AF}"/>
              </a:ext>
            </a:extLst>
          </p:cNvPr>
          <p:cNvCxnSpPr/>
          <p:nvPr/>
        </p:nvCxnSpPr>
        <p:spPr>
          <a:xfrm>
            <a:off x="0" y="560606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742E1C93-A337-AC2F-56A1-CA33C38D315B}"/>
              </a:ext>
            </a:extLst>
          </p:cNvPr>
          <p:cNvSpPr txBox="1"/>
          <p:nvPr/>
        </p:nvSpPr>
        <p:spPr>
          <a:xfrm>
            <a:off x="806059" y="79101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Pregled glavnih nalaza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D36C7A84-7EBF-DE80-FB93-A394E1FDC5F8}"/>
              </a:ext>
            </a:extLst>
          </p:cNvPr>
          <p:cNvCxnSpPr>
            <a:cxnSpLocks/>
          </p:cNvCxnSpPr>
          <p:nvPr/>
        </p:nvCxnSpPr>
        <p:spPr>
          <a:xfrm>
            <a:off x="0" y="6287655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2CC1D8-832F-E3B2-EA80-1C341ADE8EF4}"/>
              </a:ext>
            </a:extLst>
          </p:cNvPr>
          <p:cNvSpPr txBox="1"/>
          <p:nvPr/>
        </p:nvSpPr>
        <p:spPr>
          <a:xfrm>
            <a:off x="364836" y="1994172"/>
            <a:ext cx="11304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Uočava se i </a:t>
            </a:r>
            <a:r>
              <a:rPr lang="sr-Latn-M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institucionalna nestabilnost usljed čestih političkih promjena </a:t>
            </a: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se reflektuju na rukovodstvo parkova, što dodatno slabi proces donošenja odluka i dugoročno planiranje.</a:t>
            </a:r>
          </a:p>
          <a:p>
            <a:pPr marL="285750" indent="-285750" algn="just">
              <a:buClr>
                <a:srgbClr val="72CF51"/>
              </a:buClr>
              <a:buFont typeface="Arial" panose="020B0604020202020204" pitchFamily="34" charset="0"/>
              <a:buChar char="•"/>
            </a:pP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Jedan od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mogući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napredak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saradnji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koji se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percipira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potencijal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zajednički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nedovoljna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prirodnih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neadekvatan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naplate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parkovima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ovaj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uvijek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donosi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mogao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24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4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744746" y="2478077"/>
            <a:ext cx="11447254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pl-PL" sz="32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Odnos između nacionalnih parkova i lokalnih zajednica</a:t>
            </a:r>
            <a:endParaRPr lang="sr-Latn-ME" sz="3200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920590" y="3661185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hr-HR" sz="1800" dirty="0">
                <a:solidFill>
                  <a:srgbClr val="4EA72E"/>
                </a:solidFill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INTERVJUI SA DIREKTORIMA</a:t>
            </a:r>
            <a:endParaRPr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744746" y="3283950"/>
            <a:ext cx="10539139" cy="290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2CF51"/>
              </a:gs>
              <a:gs pos="11000">
                <a:srgbClr val="9BDD83"/>
              </a:gs>
              <a:gs pos="34000">
                <a:srgbClr val="B4E5A2"/>
              </a:gs>
              <a:gs pos="98000">
                <a:srgbClr val="9BDD83"/>
              </a:gs>
              <a:gs pos="53000">
                <a:srgbClr val="E2F5D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6"/>
          <p:cNvCxnSpPr/>
          <p:nvPr/>
        </p:nvCxnSpPr>
        <p:spPr>
          <a:xfrm>
            <a:off x="0" y="357907"/>
            <a:ext cx="729673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6"/>
          <p:cNvSpPr txBox="1"/>
          <p:nvPr/>
        </p:nvSpPr>
        <p:spPr>
          <a:xfrm>
            <a:off x="754177" y="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7A9BD5"/>
              </a:buClr>
              <a:buSzPts val="3200"/>
            </a:pPr>
            <a:r>
              <a:rPr lang="pl-PL" sz="2800" dirty="0">
                <a:solidFill>
                  <a:srgbClr val="72CF51"/>
                </a:solidFill>
                <a:latin typeface="Tw Cen MT" panose="020B0602020104020603" pitchFamily="34" charset="0"/>
                <a:ea typeface="Arial"/>
                <a:cs typeface="Arial"/>
                <a:sym typeface="Arial"/>
              </a:rPr>
              <a:t>Odnos između nacionalnih parkova i lokalnih zajednica</a:t>
            </a:r>
            <a:endParaRPr lang="pl-PL" sz="2800" b="0" i="0" u="none" strike="noStrike" cap="none" dirty="0">
              <a:solidFill>
                <a:srgbClr val="72CF51"/>
              </a:solidFill>
              <a:latin typeface="Tw Cen MT" panose="020B0602020104020603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957EA08D-1018-D2C6-742F-C7A9124907C4}"/>
              </a:ext>
            </a:extLst>
          </p:cNvPr>
          <p:cNvCxnSpPr>
            <a:cxnSpLocks/>
          </p:cNvCxnSpPr>
          <p:nvPr/>
        </p:nvCxnSpPr>
        <p:spPr>
          <a:xfrm>
            <a:off x="0" y="6287655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00F480-BE4A-B013-E47E-235AB6FEC642}"/>
              </a:ext>
            </a:extLst>
          </p:cNvPr>
          <p:cNvSpPr txBox="1"/>
          <p:nvPr/>
        </p:nvSpPr>
        <p:spPr>
          <a:xfrm>
            <a:off x="364836" y="542574"/>
            <a:ext cx="11719791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parkova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Crnoj Gori</a:t>
            </a: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oslikan 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brojni</a:t>
            </a: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izazovi</a:t>
            </a: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M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72CF51"/>
              </a:buClr>
              <a:buFont typeface="+mj-lt"/>
              <a:buAutoNum type="arabicPeriod"/>
            </a:pPr>
            <a:r>
              <a:rPr lang="en-US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Odsustvo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stvarne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participacije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građana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sr-Latn-M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72CF51"/>
              </a:buClr>
              <a:buFont typeface="+mj-lt"/>
              <a:buAutoNum type="arabicPeriod"/>
            </a:pPr>
            <a:r>
              <a:rPr lang="en-US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Neusklađenost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razvojnih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zaštitnih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interesa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sr-Latn-M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72CF51"/>
              </a:buClr>
              <a:buFont typeface="+mj-lt"/>
              <a:buAutoNum type="arabicPeriod"/>
            </a:pPr>
            <a:r>
              <a:rPr lang="en-US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Administrativne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barijere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sr-Latn-M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72CF5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Erozija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povjerenja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oogle Shape;148;p6">
            <a:extLst>
              <a:ext uri="{FF2B5EF4-FFF2-40B4-BE49-F238E27FC236}">
                <a16:creationId xmlns:a16="http://schemas.microsoft.com/office/drawing/2014/main" id="{84C785A7-EE12-6282-CE73-A1762099A5E6}"/>
              </a:ext>
            </a:extLst>
          </p:cNvPr>
          <p:cNvCxnSpPr>
            <a:cxnSpLocks/>
          </p:cNvCxnSpPr>
          <p:nvPr/>
        </p:nvCxnSpPr>
        <p:spPr>
          <a:xfrm>
            <a:off x="0" y="2930235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081514-F390-E362-EF36-9E25B199F0C0}"/>
              </a:ext>
            </a:extLst>
          </p:cNvPr>
          <p:cNvSpPr txBox="1"/>
          <p:nvPr/>
        </p:nvSpPr>
        <p:spPr>
          <a:xfrm>
            <a:off x="1776846" y="2745569"/>
            <a:ext cx="487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b="1" dirty="0">
                <a:solidFill>
                  <a:srgbClr val="72CF51"/>
                </a:solidFill>
                <a:latin typeface="Tw Cen MT" panose="020B0602020104020603" pitchFamily="34" charset="0"/>
              </a:rPr>
              <a:t>ODSUSTVO STVARNE PARTICIPACIJE GRAĐANA</a:t>
            </a:r>
            <a:endParaRPr lang="en-US" b="1"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1A78E-4A63-29A4-EC10-1BF5C5A3B3F8}"/>
              </a:ext>
            </a:extLst>
          </p:cNvPr>
          <p:cNvSpPr txBox="1"/>
          <p:nvPr/>
        </p:nvSpPr>
        <p:spPr>
          <a:xfrm>
            <a:off x="906707" y="4875142"/>
            <a:ext cx="11072987" cy="11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  <a:spcAft>
                <a:spcPts val="800"/>
              </a:spcAft>
            </a:pP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Mislim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je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saradnja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jednom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zavidnom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nivou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se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svakako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može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unaprijediti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kroz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različitih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segmenat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od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organizovanja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zajedničkih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aktivnosti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učestvovanja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lokalne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zajednice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malo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većem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nivou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izradi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odluka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koje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donosi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Nacionalni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park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zajedničkoj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zaštiti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prirodnih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bogatstava</a:t>
            </a:r>
            <a:r>
              <a:rPr lang="en-US" sz="16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endParaRPr lang="en-US" sz="1600" kern="100" dirty="0">
              <a:solidFill>
                <a:srgbClr val="72CF5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A6E981-47F0-A6E0-4701-6D15C3464EFE}"/>
              </a:ext>
            </a:extLst>
          </p:cNvPr>
          <p:cNvSpPr txBox="1"/>
          <p:nvPr/>
        </p:nvSpPr>
        <p:spPr>
          <a:xfrm>
            <a:off x="175491" y="3106593"/>
            <a:ext cx="12016510" cy="161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Prepoznaje se odsustvo stvarne participacije lokalnih zajednica u odlučivanju i donošenju odluka vezanih za nacionalne parkove, odnosno parkove prirode. </a:t>
            </a:r>
          </a:p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okalno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stanovništvo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često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blagovremeno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informisano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planiranim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aktivnostima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promjenama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regulativi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strategijama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direktno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utiču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njihova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prava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svakodnevni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</a:t>
            </a:r>
            <a:r>
              <a:rPr lang="sr-Latn-ME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5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6D900566-47F4-C03A-DE97-A7EEF1C7D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E3C329A3-908E-C861-0790-8D7A4826183B}"/>
              </a:ext>
            </a:extLst>
          </p:cNvPr>
          <p:cNvCxnSpPr>
            <a:cxnSpLocks/>
          </p:cNvCxnSpPr>
          <p:nvPr/>
        </p:nvCxnSpPr>
        <p:spPr>
          <a:xfrm>
            <a:off x="0" y="6287655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08CBAD-E251-1F33-22CF-CF8D6DA9FF63}"/>
              </a:ext>
            </a:extLst>
          </p:cNvPr>
          <p:cNvSpPr txBox="1"/>
          <p:nvPr/>
        </p:nvSpPr>
        <p:spPr>
          <a:xfrm>
            <a:off x="2117198" y="3766347"/>
            <a:ext cx="9661236" cy="181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“Ono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evidentno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gotovo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svim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nacionalnim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parkovima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nelegalna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gradnja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uzurpacija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je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nešto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čini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se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evidentno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čim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država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definitivno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problem.”</a:t>
            </a:r>
            <a:endParaRPr lang="en-US" sz="1800" kern="100" dirty="0">
              <a:solidFill>
                <a:srgbClr val="72CF5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“Tako da se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sporadično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javljaju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određene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nesuglasice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povodom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koncepta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nelegalne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gradnje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izvjesnih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komplikacija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procesu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dobijanja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dozvola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…”</a:t>
            </a:r>
            <a:endParaRPr lang="en-US" sz="1800" kern="100" dirty="0">
              <a:solidFill>
                <a:srgbClr val="72CF5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" name="Google Shape;148;p6">
            <a:extLst>
              <a:ext uri="{FF2B5EF4-FFF2-40B4-BE49-F238E27FC236}">
                <a16:creationId xmlns:a16="http://schemas.microsoft.com/office/drawing/2014/main" id="{2A70BD11-6D33-9B05-BBF6-DA34F1AAACDB}"/>
              </a:ext>
            </a:extLst>
          </p:cNvPr>
          <p:cNvCxnSpPr>
            <a:cxnSpLocks/>
          </p:cNvCxnSpPr>
          <p:nvPr/>
        </p:nvCxnSpPr>
        <p:spPr>
          <a:xfrm>
            <a:off x="0" y="632406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917AD7-BC6E-391B-C0AF-EA33CF24A76A}"/>
              </a:ext>
            </a:extLst>
          </p:cNvPr>
          <p:cNvSpPr txBox="1"/>
          <p:nvPr/>
        </p:nvSpPr>
        <p:spPr>
          <a:xfrm>
            <a:off x="1684482" y="432351"/>
            <a:ext cx="6024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>
                <a:solidFill>
                  <a:srgbClr val="72CF51"/>
                </a:solidFill>
                <a:latin typeface="Tw Cen MT" panose="020B0602020104020603" pitchFamily="34" charset="0"/>
              </a:rPr>
              <a:t>NEUSKLAĐENOST RAZVOJNIH I ZAŠTITNIH INTERESA</a:t>
            </a:r>
            <a:endParaRPr lang="en-US" sz="2000" b="1"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C1A59-8B1A-CE4C-1D82-3A5E213039F5}"/>
              </a:ext>
            </a:extLst>
          </p:cNvPr>
          <p:cNvSpPr txBox="1"/>
          <p:nvPr/>
        </p:nvSpPr>
        <p:spPr>
          <a:xfrm>
            <a:off x="401782" y="1049032"/>
            <a:ext cx="11014364" cy="235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zražena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tenzija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ciljeva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očuvanja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sprovode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parkovi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razvojnih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lokalnog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stanovništva</a:t>
            </a:r>
            <a:r>
              <a:rPr lang="sr-Latn-ME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Clr>
                <a:srgbClr val="72CF51"/>
              </a:buClr>
              <a:buFont typeface="+mj-lt"/>
              <a:buAutoNum type="arabicPeriod"/>
            </a:pPr>
            <a:r>
              <a:rPr lang="sr-Latn-ME" sz="2000" b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r-Latn-ME" sz="2000" b="1" dirty="0">
                <a:solidFill>
                  <a:srgbClr val="72CF5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arkovi</a:t>
            </a:r>
            <a:r>
              <a:rPr lang="sr-Latn-M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teže očuvanju biodiverziteta,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ograničavanju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infrastrukturalnih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intervencija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strožoj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korišćenja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r>
              <a:rPr lang="sr-Latn-M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Clr>
                <a:srgbClr val="72CF51"/>
              </a:buClr>
              <a:buFont typeface="+mj-lt"/>
              <a:buAutoNum type="arabicPeriod"/>
            </a:pPr>
            <a:r>
              <a:rPr lang="sr-Latn-ME" sz="2000" b="1" dirty="0">
                <a:solidFill>
                  <a:srgbClr val="72CF5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okalne</a:t>
            </a:r>
            <a:r>
              <a:rPr lang="en-US" sz="2000" b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zajednice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usmjerene na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turizma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poljoprivrede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stočarstva</a:t>
            </a:r>
            <a:r>
              <a:rPr lang="sr-Latn-ME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2076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>
          <a:extLst>
            <a:ext uri="{FF2B5EF4-FFF2-40B4-BE49-F238E27FC236}">
              <a16:creationId xmlns:a16="http://schemas.microsoft.com/office/drawing/2014/main" id="{6D1A0915-59D8-1252-A7BA-74709EFE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236;p13">
            <a:extLst>
              <a:ext uri="{FF2B5EF4-FFF2-40B4-BE49-F238E27FC236}">
                <a16:creationId xmlns:a16="http://schemas.microsoft.com/office/drawing/2014/main" id="{CECE2AB6-7287-768F-5B9F-0E2777722F0B}"/>
              </a:ext>
            </a:extLst>
          </p:cNvPr>
          <p:cNvCxnSpPr>
            <a:cxnSpLocks/>
          </p:cNvCxnSpPr>
          <p:nvPr/>
        </p:nvCxnSpPr>
        <p:spPr>
          <a:xfrm>
            <a:off x="0" y="6287655"/>
            <a:ext cx="12192000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0">
                  <a:srgbClr val="FCFEF4"/>
                </a:gs>
                <a:gs pos="27000">
                  <a:srgbClr val="E2F5DB"/>
                </a:gs>
                <a:gs pos="67000">
                  <a:srgbClr val="9BDD83"/>
                </a:gs>
                <a:gs pos="100000">
                  <a:srgbClr val="72CF5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5947BE-42A0-7FC9-C0EB-47B337D13C87}"/>
              </a:ext>
            </a:extLst>
          </p:cNvPr>
          <p:cNvSpPr txBox="1"/>
          <p:nvPr/>
        </p:nvSpPr>
        <p:spPr>
          <a:xfrm>
            <a:off x="197676" y="610866"/>
            <a:ext cx="11719791" cy="129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Prepoznaje se da složenost procedura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dobijanje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dozvola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ME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loša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dostupnost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razrješavanje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pokrenutih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demotivišu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aktere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ME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Dodatno, prepoznaje se da je lokalna zajednica slabo informisana o svojim pravima i obavezama.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oogle Shape;148;p6">
            <a:extLst>
              <a:ext uri="{FF2B5EF4-FFF2-40B4-BE49-F238E27FC236}">
                <a16:creationId xmlns:a16="http://schemas.microsoft.com/office/drawing/2014/main" id="{EA20B4C3-0A1A-40C0-03A9-F3C5ED9AEE32}"/>
              </a:ext>
            </a:extLst>
          </p:cNvPr>
          <p:cNvCxnSpPr>
            <a:cxnSpLocks/>
          </p:cNvCxnSpPr>
          <p:nvPr/>
        </p:nvCxnSpPr>
        <p:spPr>
          <a:xfrm>
            <a:off x="9634" y="3520216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85B5D1-98E7-7F54-3A30-16EAFF88E476}"/>
              </a:ext>
            </a:extLst>
          </p:cNvPr>
          <p:cNvSpPr txBox="1"/>
          <p:nvPr/>
        </p:nvSpPr>
        <p:spPr>
          <a:xfrm>
            <a:off x="1694116" y="3305534"/>
            <a:ext cx="2644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>
                <a:solidFill>
                  <a:srgbClr val="72CF51"/>
                </a:solidFill>
                <a:latin typeface="Tw Cen MT" panose="020B0602020104020603" pitchFamily="34" charset="0"/>
              </a:rPr>
              <a:t>EROZIJA POVJERENJA</a:t>
            </a:r>
            <a:endParaRPr lang="en-US" sz="2000" b="1"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cxnSp>
        <p:nvCxnSpPr>
          <p:cNvPr id="2" name="Google Shape;148;p6">
            <a:extLst>
              <a:ext uri="{FF2B5EF4-FFF2-40B4-BE49-F238E27FC236}">
                <a16:creationId xmlns:a16="http://schemas.microsoft.com/office/drawing/2014/main" id="{20491B3D-027F-6BD3-A0B2-65517D403402}"/>
              </a:ext>
            </a:extLst>
          </p:cNvPr>
          <p:cNvCxnSpPr>
            <a:cxnSpLocks/>
          </p:cNvCxnSpPr>
          <p:nvPr/>
        </p:nvCxnSpPr>
        <p:spPr>
          <a:xfrm>
            <a:off x="0" y="542574"/>
            <a:ext cx="1684482" cy="0"/>
          </a:xfrm>
          <a:prstGeom prst="straightConnector1">
            <a:avLst/>
          </a:prstGeom>
          <a:noFill/>
          <a:ln w="76200" cap="flat" cmpd="sng">
            <a:gradFill flip="none" rotWithShape="1">
              <a:gsLst>
                <a:gs pos="92000">
                  <a:srgbClr val="E2F5DB"/>
                </a:gs>
                <a:gs pos="33000">
                  <a:srgbClr val="B4E5A2"/>
                </a:gs>
                <a:gs pos="56000">
                  <a:srgbClr val="9BDD83"/>
                </a:gs>
                <a:gs pos="0">
                  <a:srgbClr val="72CF51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F09974D-446F-5ACB-2FCB-2449130ECE4E}"/>
              </a:ext>
            </a:extLst>
          </p:cNvPr>
          <p:cNvSpPr txBox="1"/>
          <p:nvPr/>
        </p:nvSpPr>
        <p:spPr>
          <a:xfrm>
            <a:off x="1684482" y="317945"/>
            <a:ext cx="3346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>
                <a:solidFill>
                  <a:srgbClr val="72CF51"/>
                </a:solidFill>
                <a:latin typeface="Tw Cen MT" panose="020B0602020104020603" pitchFamily="34" charset="0"/>
              </a:rPr>
              <a:t>ADMINISTRATIVNE BARIJERE</a:t>
            </a:r>
            <a:endParaRPr lang="en-US" sz="2000" b="1" dirty="0">
              <a:solidFill>
                <a:srgbClr val="72CF5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5FD3F-9C8D-C850-F27A-8622B3B1A5CA}"/>
              </a:ext>
            </a:extLst>
          </p:cNvPr>
          <p:cNvSpPr txBox="1"/>
          <p:nvPr/>
        </p:nvSpPr>
        <p:spPr>
          <a:xfrm>
            <a:off x="2473685" y="1882912"/>
            <a:ext cx="9264073" cy="12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Moje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mišljenje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da je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glavni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problem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lokalnih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zajednica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žele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neće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se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upoznaju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pravilima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sr-Latn-ME" i="1" dirty="0">
                <a:solidFill>
                  <a:srgbClr val="72CF5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(...)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Svaki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građanin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svome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imanju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napravi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ono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želi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mora da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ispoštuje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određenu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proceduru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Tu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proceduru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nisu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postavili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Nacionalni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parkovi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nego</a:t>
            </a:r>
            <a:r>
              <a:rPr lang="en-US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država</a:t>
            </a:r>
            <a:r>
              <a:rPr lang="sr-Latn-ME" sz="1800" i="1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.“</a:t>
            </a:r>
            <a:endParaRPr lang="en-US" dirty="0">
              <a:solidFill>
                <a:srgbClr val="72CF5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339E6-21C2-5E64-3665-A698DE7B06BF}"/>
              </a:ext>
            </a:extLst>
          </p:cNvPr>
          <p:cNvSpPr txBox="1"/>
          <p:nvPr/>
        </p:nvSpPr>
        <p:spPr>
          <a:xfrm>
            <a:off x="236104" y="3705950"/>
            <a:ext cx="1171979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2CF51"/>
              </a:buClr>
              <a:buFont typeface="Arial" panose="020B0604020202020204" pitchFamily="34" charset="0"/>
              <a:buChar char="•"/>
            </a:pPr>
            <a:r>
              <a:rPr lang="sr-Latn-M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Povjerenje lokalnih zajednica u institucije upravljanja ozbiljno narušeno, a razlozi tome su: neadekvatna i neblagovremena komunikaciju, odsustvo konkretnih rezultata nakon sastanaka i foruma, spor institucionalni odgovor na potrebe i zahtjeve stanovništva.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6F0ED-2927-B0E3-545E-BD18A84F59EF}"/>
              </a:ext>
            </a:extLst>
          </p:cNvPr>
          <p:cNvSpPr txBox="1"/>
          <p:nvPr/>
        </p:nvSpPr>
        <p:spPr>
          <a:xfrm>
            <a:off x="1684482" y="5117100"/>
            <a:ext cx="10053276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“Imali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informacije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desiti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možda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neprijatna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situacija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zbog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prethodnog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rukovodstva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obećalo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nekih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stvari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ništa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nijesu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učinili</a:t>
            </a:r>
            <a:r>
              <a:rPr lang="en-US" sz="1800" i="1" kern="100" dirty="0">
                <a:solidFill>
                  <a:srgbClr val="72CF5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1800" kern="100" dirty="0">
              <a:solidFill>
                <a:srgbClr val="72CF5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1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2669</Words>
  <Application>Microsoft Office PowerPoint</Application>
  <PresentationFormat>Widescreen</PresentationFormat>
  <Paragraphs>162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Courier New</vt:lpstr>
      <vt:lpstr>Times New Roman</vt:lpstr>
      <vt:lpstr>Tw Cen MT</vt:lpstr>
      <vt:lpstr>Office Theme</vt:lpstr>
      <vt:lpstr>PDF</vt:lpstr>
      <vt:lpstr>PowerPoint Presentation</vt:lpstr>
      <vt:lpstr>Sadržaj</vt:lpstr>
      <vt:lpstr>Metodologija</vt:lpstr>
      <vt:lpstr>PowerPoint Presentation</vt:lpstr>
      <vt:lpstr>PowerPoint Presentation</vt:lpstr>
      <vt:lpstr>Odnos između nacionalnih parkova i lokalnih zajednica</vt:lpstr>
      <vt:lpstr>PowerPoint Presentation</vt:lpstr>
      <vt:lpstr>PowerPoint Presentation</vt:lpstr>
      <vt:lpstr>PowerPoint Presentation</vt:lpstr>
      <vt:lpstr>PowerPoint Presentation</vt:lpstr>
      <vt:lpstr>Funkcionisanje socio-ekonomskog foruma</vt:lpstr>
      <vt:lpstr>PowerPoint Presentation</vt:lpstr>
      <vt:lpstr>Preporuke</vt:lpstr>
      <vt:lpstr>PowerPoint Presentation</vt:lpstr>
      <vt:lpstr>PowerPoint Presentation</vt:lpstr>
      <vt:lpstr>PowerPoint Presentation</vt:lpstr>
      <vt:lpstr>Kontekst socio-ekonomskih foruma u nacionalnim parkovima</vt:lpstr>
      <vt:lpstr>PowerPoint Presentation</vt:lpstr>
      <vt:lpstr>Uloga lokalnih aktera i institucija</vt:lpstr>
      <vt:lpstr>PowerPoint Presentation</vt:lpstr>
      <vt:lpstr>Upravljanje i institucionalne prepreke</vt:lpstr>
      <vt:lpstr>PowerPoint Presentation</vt:lpstr>
      <vt:lpstr>Uloga turizma u socio-ekonomskim forumima</vt:lpstr>
      <vt:lpstr>PowerPoint Presentation</vt:lpstr>
      <vt:lpstr>Preporuke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Milica Kandic</dc:creator>
  <cp:lastModifiedBy>Milica Kandic</cp:lastModifiedBy>
  <cp:revision>14</cp:revision>
  <dcterms:created xsi:type="dcterms:W3CDTF">2025-04-11T08:12:16Z</dcterms:created>
  <dcterms:modified xsi:type="dcterms:W3CDTF">2025-04-22T17:33:27Z</dcterms:modified>
</cp:coreProperties>
</file>