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2" r:id="rId3"/>
    <p:sldId id="267" r:id="rId4"/>
    <p:sldId id="268" r:id="rId5"/>
    <p:sldId id="269" r:id="rId6"/>
    <p:sldId id="271" r:id="rId7"/>
    <p:sldId id="277" r:id="rId8"/>
    <p:sldId id="272" r:id="rId9"/>
    <p:sldId id="273" r:id="rId10"/>
    <p:sldId id="274" r:id="rId11"/>
    <p:sldId id="275" r:id="rId12"/>
    <p:sldId id="27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8 KLASTERA - 210 KORISNIKA</a:t>
            </a:r>
          </a:p>
        </c:rich>
      </c:tx>
      <c:layout>
        <c:manualLayout>
          <c:xMode val="edge"/>
          <c:yMode val="edge"/>
          <c:x val="0.29612220189648009"/>
          <c:y val="4.15584415584415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ofPieChart>
        <c:ofPieType val="pie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DE4-4309-A217-942411D83FC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DE4-4309-A217-942411D83FC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DE4-4309-A217-942411D83FC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DE4-4309-A217-942411D83FC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DE4-4309-A217-942411D83FC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DE4-4309-A217-942411D83FC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DE4-4309-A217-942411D83FCA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EDE4-4309-A217-942411D83FCA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EDE4-4309-A217-942411D83FCA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EDE4-4309-A217-942411D83FC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Sheet1!$A$2:$A$10</c:f>
              <c:strCache>
                <c:ptCount val="9"/>
                <c:pt idx="0">
                  <c:v>NVO</c:v>
                </c:pt>
                <c:pt idx="1">
                  <c:v>KATUNI</c:v>
                </c:pt>
                <c:pt idx="2">
                  <c:v>MZ</c:v>
                </c:pt>
                <c:pt idx="3">
                  <c:v>TURISTIČKE AGENCIJE</c:v>
                </c:pt>
                <c:pt idx="4">
                  <c:v>HOTELI I ETNO SELA </c:v>
                </c:pt>
                <c:pt idx="5">
                  <c:v>PLANINARSKI KLUBOVI</c:v>
                </c:pt>
                <c:pt idx="6">
                  <c:v>SPORTSKI RIBARI</c:v>
                </c:pt>
                <c:pt idx="7">
                  <c:v>TURISTIČKE ORGANIZACIJE</c:v>
                </c:pt>
                <c:pt idx="8">
                  <c:v>RESTORAN U GRANICAMA PARKA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122</c:v>
                </c:pt>
                <c:pt idx="1">
                  <c:v>37</c:v>
                </c:pt>
                <c:pt idx="2">
                  <c:v>24</c:v>
                </c:pt>
                <c:pt idx="3">
                  <c:v>14</c:v>
                </c:pt>
                <c:pt idx="4">
                  <c:v>9</c:v>
                </c:pt>
                <c:pt idx="5">
                  <c:v>7</c:v>
                </c:pt>
                <c:pt idx="6">
                  <c:v>4</c:v>
                </c:pt>
                <c:pt idx="7">
                  <c:v>2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EDE4-4309-A217-942411D83FC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EDE4-4309-A217-942411D83FC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EDE4-4309-A217-942411D83FC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A-EDE4-4309-A217-942411D83FC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EDE4-4309-A217-942411D83FC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E-EDE4-4309-A217-942411D83FC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0-EDE4-4309-A217-942411D83FC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2-EDE4-4309-A217-942411D83FCA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4-EDE4-4309-A217-942411D83FCA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6-EDE4-4309-A217-942411D83FCA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8-EDE4-4309-A217-942411D83FCA}"/>
              </c:ext>
            </c:extLst>
          </c:dPt>
          <c:cat>
            <c:strRef>
              <c:f>Sheet1!$A$2:$A$10</c:f>
              <c:strCache>
                <c:ptCount val="9"/>
                <c:pt idx="0">
                  <c:v>NVO</c:v>
                </c:pt>
                <c:pt idx="1">
                  <c:v>KATUNI</c:v>
                </c:pt>
                <c:pt idx="2">
                  <c:v>MZ</c:v>
                </c:pt>
                <c:pt idx="3">
                  <c:v>TURISTIČKE AGENCIJE</c:v>
                </c:pt>
                <c:pt idx="4">
                  <c:v>HOTELI I ETNO SELA </c:v>
                </c:pt>
                <c:pt idx="5">
                  <c:v>PLANINARSKI KLUBOVI</c:v>
                </c:pt>
                <c:pt idx="6">
                  <c:v>SPORTSKI RIBARI</c:v>
                </c:pt>
                <c:pt idx="7">
                  <c:v>TURISTIČKE ORGANIZACIJE</c:v>
                </c:pt>
                <c:pt idx="8">
                  <c:v>RESTORAN U GRANICAMA PARKA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29-EDE4-4309-A217-942411D83F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82646234877206E-2"/>
          <c:y val="0.78138405426594404"/>
          <c:w val="0.89449190063363293"/>
          <c:h val="0.17013109724920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7 KLASTERA - 423 KORISNIKA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ofPieChart>
        <c:ofPieType val="pie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F1D-4DDD-B0A8-D982392693E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F1D-4DDD-B0A8-D982392693E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F1D-4DDD-B0A8-D982392693E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F1D-4DDD-B0A8-D982392693E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F1D-4DDD-B0A8-D982392693E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F1D-4DDD-B0A8-D982392693E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F1D-4DDD-B0A8-D982392693E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F1D-4DDD-B0A8-D982392693EE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9F1D-4DDD-B0A8-D982392693E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Sheet1!$A$2:$A$9</c:f>
              <c:strCache>
                <c:ptCount val="8"/>
                <c:pt idx="0">
                  <c:v>NVO</c:v>
                </c:pt>
                <c:pt idx="1">
                  <c:v>RIBOLOVCI</c:v>
                </c:pt>
                <c:pt idx="2">
                  <c:v>UGOSTITELJI</c:v>
                </c:pt>
                <c:pt idx="3">
                  <c:v>SEOSKA DOMAĆINSTVA</c:v>
                </c:pt>
                <c:pt idx="4">
                  <c:v>RAFTERI</c:v>
                </c:pt>
                <c:pt idx="5">
                  <c:v>TURISTIČKE AGENCIJE</c:v>
                </c:pt>
                <c:pt idx="6">
                  <c:v>PLANINARSKI KLUBOVI</c:v>
                </c:pt>
                <c:pt idx="7">
                  <c:v>MZ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300</c:v>
                </c:pt>
                <c:pt idx="1">
                  <c:v>56</c:v>
                </c:pt>
                <c:pt idx="2">
                  <c:v>30</c:v>
                </c:pt>
                <c:pt idx="3">
                  <c:v>17</c:v>
                </c:pt>
                <c:pt idx="4">
                  <c:v>14</c:v>
                </c:pt>
                <c:pt idx="5">
                  <c:v>4</c:v>
                </c:pt>
                <c:pt idx="6">
                  <c:v>2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9F1D-4DDD-B0A8-D982392693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12 KLASTERA - 46</a:t>
            </a:r>
            <a:r>
              <a:rPr lang="sr-Latn-ME"/>
              <a:t>6</a:t>
            </a:r>
            <a:r>
              <a:rPr lang="en-US"/>
              <a:t> KORISNIKA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ofPieChart>
        <c:ofPieType val="pie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411-4B3F-AC1D-2EB22467BC8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411-4B3F-AC1D-2EB22467BC8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411-4B3F-AC1D-2EB22467BC8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411-4B3F-AC1D-2EB22467BC8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411-4B3F-AC1D-2EB22467BC8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411-4B3F-AC1D-2EB22467BC8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411-4B3F-AC1D-2EB22467BC8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411-4B3F-AC1D-2EB22467BC8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0411-4B3F-AC1D-2EB22467BC87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0411-4B3F-AC1D-2EB22467BC87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0411-4B3F-AC1D-2EB22467BC87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0411-4B3F-AC1D-2EB22467BC87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0411-4B3F-AC1D-2EB22467BC8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Sheet1!$A$2:$A$12</c:f>
              <c:strCache>
                <c:ptCount val="11"/>
                <c:pt idx="0">
                  <c:v>NEVLADINE ORGANIZACIJE</c:v>
                </c:pt>
                <c:pt idx="1">
                  <c:v>TURISTIČKE AGENCIJE</c:v>
                </c:pt>
                <c:pt idx="2">
                  <c:v>UGOSTITELJSKI OBJEKATI - Restorani</c:v>
                </c:pt>
                <c:pt idx="3">
                  <c:v>SUŠARA (za proizvodnju pršute)</c:v>
                </c:pt>
                <c:pt idx="4">
                  <c:v>PRUŽAOCI TURISTIČKO - REKREATIVNE PONUDE</c:v>
                </c:pt>
                <c:pt idx="5">
                  <c:v>PRUŽAOCI PRIVATNOG SMJEŠTAJA</c:v>
                </c:pt>
                <c:pt idx="6">
                  <c:v>HOTELI</c:v>
                </c:pt>
                <c:pt idx="7">
                  <c:v>TURISTIČKE ORGANIZACIJE</c:v>
                </c:pt>
                <c:pt idx="8">
                  <c:v>SPORTSKO REKREATIVNA DRUŠTVA</c:v>
                </c:pt>
                <c:pt idx="9">
                  <c:v>MJESNE ZAJEDNICE</c:v>
                </c:pt>
                <c:pt idx="10">
                  <c:v>LOVAČKA DRUŠTVA                 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369</c:v>
                </c:pt>
                <c:pt idx="1">
                  <c:v>52</c:v>
                </c:pt>
                <c:pt idx="2">
                  <c:v>12</c:v>
                </c:pt>
                <c:pt idx="3">
                  <c:v>9</c:v>
                </c:pt>
                <c:pt idx="4">
                  <c:v>5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3</c:v>
                </c:pt>
                <c:pt idx="9">
                  <c:v>3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0411-4B3F-AC1D-2EB22467BC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0301491918773309E-2"/>
          <c:y val="0.72298439119471558"/>
          <c:w val="0.80974789335543584"/>
          <c:h val="0.26129851646736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9 KLASTERA - 277 KORISNIKA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1.8795702750265247E-2"/>
          <c:y val="0.20793967790174683"/>
          <c:w val="0.80103937027883843"/>
          <c:h val="0.27876606230960266"/>
        </c:manualLayout>
      </c:layout>
      <c:ofPieChart>
        <c:ofPieType val="pie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A5D-4341-BA3D-11F43311E4B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A5D-4341-BA3D-11F43311E4B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A5D-4341-BA3D-11F43311E4B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A5D-4341-BA3D-11F43311E4B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A5D-4341-BA3D-11F43311E4B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A5D-4341-BA3D-11F43311E4B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A5D-4341-BA3D-11F43311E4B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A5D-4341-BA3D-11F43311E4B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DA5D-4341-BA3D-11F43311E4B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DA5D-4341-BA3D-11F43311E4B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Sheet1!$A$2:$A$10</c:f>
              <c:strCache>
                <c:ptCount val="9"/>
                <c:pt idx="0">
                  <c:v>NVO I FONDACIJE</c:v>
                </c:pt>
                <c:pt idx="1">
                  <c:v>KATUNI</c:v>
                </c:pt>
                <c:pt idx="2">
                  <c:v>UGOSTITELJI</c:v>
                </c:pt>
                <c:pt idx="3">
                  <c:v>UPRAVA ZA ŠUME</c:v>
                </c:pt>
                <c:pt idx="4">
                  <c:v>PLANINARSKI KLUBOVI</c:v>
                </c:pt>
                <c:pt idx="5">
                  <c:v>TO</c:v>
                </c:pt>
                <c:pt idx="6">
                  <c:v>GORSKA SLUŽBA SPAŠAVANJA</c:v>
                </c:pt>
                <c:pt idx="7">
                  <c:v>DRVOPRERAĐIVAČI</c:v>
                </c:pt>
                <c:pt idx="8">
                  <c:v>AGENCIJE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133</c:v>
                </c:pt>
                <c:pt idx="1">
                  <c:v>63</c:v>
                </c:pt>
                <c:pt idx="2">
                  <c:v>22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DA5D-4341-BA3D-11F43311E4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11 KLASTERA - 262 KORISNIKA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ofPieChart>
        <c:ofPieType val="pie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F62-4510-8980-D6D36361BCA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F62-4510-8980-D6D36361BCA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F62-4510-8980-D6D36361BCA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F62-4510-8980-D6D36361BCA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F62-4510-8980-D6D36361BCA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F62-4510-8980-D6D36361BCA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F62-4510-8980-D6D36361BCA9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7F62-4510-8980-D6D36361BCA9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7F62-4510-8980-D6D36361BCA9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7F62-4510-8980-D6D36361BCA9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7F62-4510-8980-D6D36361BCA9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7F62-4510-8980-D6D36361BCA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Sheet1!$A$2:$A$12</c:f>
              <c:strCache>
                <c:ptCount val="11"/>
                <c:pt idx="0">
                  <c:v>NVO</c:v>
                </c:pt>
                <c:pt idx="1">
                  <c:v>TURISTIČKE AGENCIJE</c:v>
                </c:pt>
                <c:pt idx="2">
                  <c:v>BRODARI</c:v>
                </c:pt>
                <c:pt idx="3">
                  <c:v>VINARI</c:v>
                </c:pt>
                <c:pt idx="4">
                  <c:v>RESTORANI</c:v>
                </c:pt>
                <c:pt idx="5">
                  <c:v>PRIVATNI SMJEŠTAJ</c:v>
                </c:pt>
                <c:pt idx="6">
                  <c:v>MZ</c:v>
                </c:pt>
                <c:pt idx="7">
                  <c:v>TO</c:v>
                </c:pt>
                <c:pt idx="8">
                  <c:v>PRIVREDNI I SPORTSKI RIBARI</c:v>
                </c:pt>
                <c:pt idx="9">
                  <c:v>MPSV</c:v>
                </c:pt>
                <c:pt idx="10">
                  <c:v>HOTELI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136</c:v>
                </c:pt>
                <c:pt idx="1">
                  <c:v>31</c:v>
                </c:pt>
                <c:pt idx="2">
                  <c:v>25</c:v>
                </c:pt>
                <c:pt idx="3">
                  <c:v>20</c:v>
                </c:pt>
                <c:pt idx="4">
                  <c:v>18</c:v>
                </c:pt>
                <c:pt idx="5">
                  <c:v>11</c:v>
                </c:pt>
                <c:pt idx="6">
                  <c:v>9</c:v>
                </c:pt>
                <c:pt idx="7">
                  <c:v>4</c:v>
                </c:pt>
                <c:pt idx="8">
                  <c:v>3</c:v>
                </c:pt>
                <c:pt idx="9">
                  <c:v>3</c:v>
                </c:pt>
                <c:pt idx="1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7F62-4510-8980-D6D36361BC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695990244196567"/>
          <c:y val="0.49208289783867498"/>
          <c:w val="0.69795220207862363"/>
          <c:h val="0.501861501254987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M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2E0A7D-67EC-40A6-BDEA-538B16FEADD9}" type="datetimeFigureOut">
              <a:rPr lang="sr-Latn-ME" smtClean="0"/>
              <a:t>22.4.2025</a:t>
            </a:fld>
            <a:endParaRPr lang="sr-Latn-M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M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M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F08081-2AEC-4077-BDB2-F2C5657CB987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173418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08081-2AEC-4077-BDB2-F2C5657CB987}" type="slidenum">
              <a:rPr lang="sr-Latn-ME" smtClean="0"/>
              <a:t>7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08860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61754-E6E3-3CE2-9284-D373BCEC56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752999-A23B-13DF-DA3D-B12E1D37D9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AC7F9-8465-93EC-E764-BA69DECD8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4182A-3452-4145-89A0-B7B9C495B9FF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F1BB6-64F6-3E76-EC3A-A3ADAE392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8D229-FBBF-BEA7-CFC9-851B1521A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A469-F6A5-4F2B-955D-0B9567452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683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65E21-96F8-8E92-EA10-DA6A46C8B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5528D0-269A-897A-05DA-83CCA8A5F0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75E7E-5B54-FA95-3B4C-4C304D9F4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4182A-3452-4145-89A0-B7B9C495B9FF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20C883-F847-5188-D6C3-2B426A5D1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7C5A9-88F2-9D7B-D6C1-B6DA1CB7F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A469-F6A5-4F2B-955D-0B9567452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175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ED2570-E7C4-0E77-EE01-61E5B7EC44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83CFE6-D528-C167-725C-815F4C9C5C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57A48-250F-C91B-AC34-3B45ECD5E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4182A-3452-4145-89A0-B7B9C495B9FF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5075B-E9D8-4CCA-EE98-4C31B11B5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9B62F6-BB0E-BF9D-86FE-7F4D50A36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A469-F6A5-4F2B-955D-0B9567452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772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D996E-FAA3-EADF-E791-8487F9054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DDD9C-4D58-2B61-4024-C2F83E972B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5D8E2-892F-06DE-BAF0-242549F1C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4182A-3452-4145-89A0-B7B9C495B9FF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58DD4-33FA-79AF-5C90-12B6C33F1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F8402D-4FD0-08E7-7175-9D4C47FAC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A469-F6A5-4F2B-955D-0B9567452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23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265CA-CADD-9A80-0922-76944541B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6D136E-61A9-9343-53A4-63024FEE7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430635-0E1C-5D09-E3EE-BF8BBE255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4182A-3452-4145-89A0-B7B9C495B9FF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5CF113-5685-6162-58DB-3BF460BC5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D9608-5047-860A-EFD4-82D13B16A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A469-F6A5-4F2B-955D-0B9567452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4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5670C-F105-848C-3E32-82F331351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44026-0491-1E06-0820-52D70CC542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A45C6A-0BCD-2D71-81B7-480424C11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C54B8C-B3F2-B3EC-7595-B5254A81E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4182A-3452-4145-89A0-B7B9C495B9FF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9AF927-85A5-2E79-91D2-E8DE6EFFD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7B788C-611E-0BD6-884D-2D16011BD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A469-F6A5-4F2B-955D-0B9567452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57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484F8-0200-08FD-D633-18001768D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6673F7-E8EE-72A8-575E-31FDCB1A9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982C8-DA64-E817-4C6E-4EEDB97E97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E21880-6BBD-8F64-27AD-C75B1612FF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BCD10D-6DB0-4B7B-B68D-954F1128FE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A281FF-E8AD-7675-9BE4-F17D4312C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4182A-3452-4145-89A0-B7B9C495B9FF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E0586A-C779-A3AC-D573-8526CA8F5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95B781-C3A7-4010-FCF2-86025782C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A469-F6A5-4F2B-955D-0B9567452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364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AAD71-4CC1-D0D0-2863-D9AD6D698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4F9959-B13A-B9E3-EA06-8C17C65CA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4182A-3452-4145-89A0-B7B9C495B9FF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7D2854-E724-1EE3-D2B3-CBA443C97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2AD167-C9D2-840E-E846-46714103D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A469-F6A5-4F2B-955D-0B9567452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175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0CBEAA-AF73-502A-9171-BAA1F67D5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4182A-3452-4145-89A0-B7B9C495B9FF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DD5E73-D66B-5CF4-51AF-5B687E861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8409B6-CF68-D15E-B773-DE2501467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A469-F6A5-4F2B-955D-0B9567452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03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9E252-E8D7-980D-BD4C-C1E9924EC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B6028-129A-B862-F51F-C8A84E2A8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0DFD73-1FAD-99CB-F1A4-AEE692DB2A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155866-9C87-8800-5FCF-5FF3643F3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4182A-3452-4145-89A0-B7B9C495B9FF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E24D00-2B06-6F33-4062-BB51F46C8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F3F667-4BB4-C52B-8DDC-B2C7419E6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A469-F6A5-4F2B-955D-0B9567452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701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406BE-EF20-1114-24AF-7C6DCD4CB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A51132-DFB3-29A1-AA74-F06A9BF5B4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6CF859-3221-C1CC-CE81-7313C1BC29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5491A4-7F0E-C27E-0C1B-D6132C1A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4182A-3452-4145-89A0-B7B9C495B9FF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7BABAE-F9AB-1B9B-8CA9-25800CBFA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5802E6-1339-6D13-197E-C2C103BCC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A469-F6A5-4F2B-955D-0B9567452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199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8A74AA-FD28-607E-F4CE-73F811877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A7F467-A8B3-751C-4E68-99C86FA3D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C2E75-CDE1-0F15-F03F-E15487B1D9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4182A-3452-4145-89A0-B7B9C495B9FF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86B56-A6EB-5393-0103-2A14B852DD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594776-17D1-A9E4-7ABF-712A64396A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BA469-F6A5-4F2B-955D-0B9567452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624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emf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emf"/><Relationship Id="rId7" Type="http://schemas.openxmlformats.org/officeDocument/2006/relationships/image" Target="../media/image1.png"/><Relationship Id="rId12" Type="http://schemas.openxmlformats.org/officeDocument/2006/relationships/image" Target="../media/image13.jp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2.jpg"/><Relationship Id="rId5" Type="http://schemas.openxmlformats.org/officeDocument/2006/relationships/image" Target="../media/image4.jpeg"/><Relationship Id="rId10" Type="http://schemas.openxmlformats.org/officeDocument/2006/relationships/image" Target="../media/image11.jpg"/><Relationship Id="rId4" Type="http://schemas.openxmlformats.org/officeDocument/2006/relationships/image" Target="../media/image7.jpeg"/><Relationship Id="rId9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7.jpg"/><Relationship Id="rId3" Type="http://schemas.openxmlformats.org/officeDocument/2006/relationships/image" Target="../media/image2.emf"/><Relationship Id="rId7" Type="http://schemas.openxmlformats.org/officeDocument/2006/relationships/image" Target="../media/image1.png"/><Relationship Id="rId12" Type="http://schemas.openxmlformats.org/officeDocument/2006/relationships/image" Target="../media/image16.jp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5.jpg"/><Relationship Id="rId5" Type="http://schemas.openxmlformats.org/officeDocument/2006/relationships/image" Target="../media/image4.jpeg"/><Relationship Id="rId10" Type="http://schemas.openxmlformats.org/officeDocument/2006/relationships/image" Target="../media/image14.jpg"/><Relationship Id="rId4" Type="http://schemas.openxmlformats.org/officeDocument/2006/relationships/image" Target="../media/image3.jpeg"/><Relationship Id="rId9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emf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emf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emf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emf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emf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emf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emf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emf"/><Relationship Id="rId7" Type="http://schemas.openxmlformats.org/officeDocument/2006/relationships/image" Target="../media/image1.png"/><Relationship Id="rId12" Type="http://schemas.openxmlformats.org/officeDocument/2006/relationships/image" Target="../media/image10.jp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9.jpg"/><Relationship Id="rId5" Type="http://schemas.openxmlformats.org/officeDocument/2006/relationships/image" Target="../media/image4.jpeg"/><Relationship Id="rId10" Type="http://schemas.openxmlformats.org/officeDocument/2006/relationships/image" Target="../media/image8.jpg"/><Relationship Id="rId4" Type="http://schemas.openxmlformats.org/officeDocument/2006/relationships/image" Target="../media/image7.jpeg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40B4D5-DA21-563A-7743-CF3C60FDD95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351" y="174492"/>
            <a:ext cx="1519269" cy="142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FSTP logo CG">
            <a:extLst>
              <a:ext uri="{FF2B5EF4-FFF2-40B4-BE49-F238E27FC236}">
                <a16:creationId xmlns:a16="http://schemas.microsoft.com/office/drawing/2014/main" id="{490C48BC-9EC2-F3A0-1D3E-ED5134368B4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209" y="209900"/>
            <a:ext cx="2535750" cy="1193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53CEF3-B8F9-B4A7-BC7F-3ED8A76AF7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73" y="6051308"/>
            <a:ext cx="1940028" cy="50606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FCB4991A-F448-B3C8-8964-8C021AB96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1320" y="537847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7B84AF08-B755-0DA6-3466-E12AAED493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6101453"/>
              </p:ext>
            </p:extLst>
          </p:nvPr>
        </p:nvGraphicFramePr>
        <p:xfrm>
          <a:off x="9800948" y="5378471"/>
          <a:ext cx="2093011" cy="1481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PDF" r:id="rId6" imgW="0" imgH="0" progId="FoxitReader.Document">
                  <p:embed/>
                </p:oleObj>
              </mc:Choice>
              <mc:Fallback>
                <p:oleObj name="PDF" r:id="rId6" imgW="0" imgH="0" progId="FoxitReader.Document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00948" y="5378471"/>
                        <a:ext cx="2093011" cy="14815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2CA8E5AA-883F-4B4D-7DFB-401446FBC8A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093" y="5924461"/>
            <a:ext cx="2431974" cy="759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31E58AB-CF31-1B13-D774-C3C9FB41953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313" y="5805103"/>
            <a:ext cx="1638300" cy="87911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44E64EF-F7E4-01F2-1DFA-517BBEE3C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6598" y="1597982"/>
            <a:ext cx="9738804" cy="3923588"/>
          </a:xfrm>
        </p:spPr>
        <p:txBody>
          <a:bodyPr>
            <a:normAutofit/>
          </a:bodyPr>
          <a:lstStyle/>
          <a:p>
            <a:pPr algn="ctr"/>
            <a:r>
              <a:rPr lang="sr-Latn-ME" b="1" dirty="0"/>
              <a:t>Iskustva i izazovi u radu Socio ekonomskih foruma u NPCG </a:t>
            </a:r>
            <a:br>
              <a:rPr lang="sr-Latn-ME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>	</a:t>
            </a:r>
            <a:r>
              <a:rPr lang="en-US" b="1" dirty="0" smtClean="0"/>
              <a:t>						</a:t>
            </a:r>
            <a:r>
              <a:rPr lang="sr-Latn-ME" sz="2800" b="1" dirty="0" smtClean="0"/>
              <a:t>dr </a:t>
            </a:r>
            <a:r>
              <a:rPr lang="sr-Latn-ME" sz="2800" b="1" dirty="0"/>
              <a:t>Veselin Luburić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6845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779DA7-8319-0DEF-F5FE-CA8E73ECF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CAFCD4-5A8D-7843-7CEF-0C33487D7E7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351" y="174492"/>
            <a:ext cx="2088907" cy="1957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FSTP logo CG">
            <a:extLst>
              <a:ext uri="{FF2B5EF4-FFF2-40B4-BE49-F238E27FC236}">
                <a16:creationId xmlns:a16="http://schemas.microsoft.com/office/drawing/2014/main" id="{F70C5572-4203-F82F-9A5B-E5F5DB9586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813" y="322708"/>
            <a:ext cx="3194146" cy="1503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2AC0AB-C578-B54C-6968-DB4071BB69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73" y="6051308"/>
            <a:ext cx="1940028" cy="50606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CBD41206-9139-26CB-78C1-D2F1DB9071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1320" y="537847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91F3DBA6-459F-C847-E05F-D7E041B7A3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800948" y="5378471"/>
          <a:ext cx="2093011" cy="1481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PDF" r:id="rId6" imgW="0" imgH="0" progId="FoxitReader.Document">
                  <p:embed/>
                </p:oleObj>
              </mc:Choice>
              <mc:Fallback>
                <p:oleObj name="PDF" r:id="rId6" imgW="0" imgH="0" progId="FoxitReader.Document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78823FB9-6C22-F3A3-F31E-862586B872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00948" y="5378471"/>
                        <a:ext cx="2093011" cy="14815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EC3F36C6-2040-6AF2-B3C1-FB430A3A682A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093" y="5924461"/>
            <a:ext cx="2431974" cy="759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6DB2EE1-071C-07AA-6106-2199EAA02C0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313" y="5805103"/>
            <a:ext cx="1638300" cy="879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7A259ED-D5E0-D0D5-86B2-476673052514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81" y="2542846"/>
            <a:ext cx="3418128" cy="25635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D1426D9-0ECD-976A-6B3E-55BCBC17BD46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492" y="2556044"/>
            <a:ext cx="3418127" cy="25635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5EC5A1E-B0F8-82EA-2C37-7A2405F79E3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267" y="209900"/>
            <a:ext cx="4043723" cy="54494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0080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A72724-2724-7BCD-2CAC-FAEFD9C277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1F0C08-407D-11E6-F6EB-C45BC82592A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351" y="174492"/>
            <a:ext cx="1519269" cy="142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FSTP logo CG">
            <a:extLst>
              <a:ext uri="{FF2B5EF4-FFF2-40B4-BE49-F238E27FC236}">
                <a16:creationId xmlns:a16="http://schemas.microsoft.com/office/drawing/2014/main" id="{2C07039A-A0BF-54FA-F7E7-DCA2F529862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209" y="209900"/>
            <a:ext cx="2535750" cy="1193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140AF1-44CA-0485-D623-429B30A571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73" y="6051308"/>
            <a:ext cx="1940028" cy="50606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1EBC27D0-E1F3-FB93-0606-8B485F99D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1320" y="537847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843CCFAD-27BA-73A2-D256-C2B3E18AA63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800948" y="5378471"/>
          <a:ext cx="2093011" cy="1481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PDF" r:id="rId6" imgW="0" imgH="0" progId="FoxitReader.Document">
                  <p:embed/>
                </p:oleObj>
              </mc:Choice>
              <mc:Fallback>
                <p:oleObj name="PDF" r:id="rId6" imgW="0" imgH="0" progId="FoxitReader.Document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78823FB9-6C22-F3A3-F31E-862586B872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00948" y="5378471"/>
                        <a:ext cx="2093011" cy="14815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DD526C1E-7835-967F-D1A8-276BD23B551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093" y="5924461"/>
            <a:ext cx="2431974" cy="759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887CB5-5C4F-6D59-1246-F94875BDA8B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313" y="5805103"/>
            <a:ext cx="1638300" cy="879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5108B9-224C-C6E0-1AB4-12923ACC3E04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209" y="1868893"/>
            <a:ext cx="2627228" cy="35022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6E44571-04CE-A6D8-60CB-6E2E71AFBB50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245" y="460429"/>
            <a:ext cx="2637683" cy="35169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2CE6AB3-ECAD-9049-F130-ED1F6AE762E0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076" y="460429"/>
            <a:ext cx="2626681" cy="35022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C90E42A-98BB-966C-8C09-4E62603076FA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20" y="1854223"/>
            <a:ext cx="2637684" cy="35169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1301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3CE989-1759-53C2-69B7-B93207C24B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B32DDD-EC11-562E-3993-17C5CA25B4A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351" y="174492"/>
            <a:ext cx="1519269" cy="142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FSTP logo CG">
            <a:extLst>
              <a:ext uri="{FF2B5EF4-FFF2-40B4-BE49-F238E27FC236}">
                <a16:creationId xmlns:a16="http://schemas.microsoft.com/office/drawing/2014/main" id="{FB757A7D-C04E-10FA-0F52-FA374417B02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209" y="209900"/>
            <a:ext cx="2535750" cy="1193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1F6A7F-8E00-C730-7D87-74A19FEEA5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73" y="6051308"/>
            <a:ext cx="1940028" cy="50606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9D057944-3A7E-841D-404E-332C10BFE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1320" y="537847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C2586D7D-0E86-51BA-D7DA-6141A06DD09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800948" y="5378471"/>
          <a:ext cx="2093011" cy="1481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PDF" r:id="rId6" imgW="0" imgH="0" progId="FoxitReader.Document">
                  <p:embed/>
                </p:oleObj>
              </mc:Choice>
              <mc:Fallback>
                <p:oleObj name="PDF" r:id="rId6" imgW="0" imgH="0" progId="FoxitReader.Document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78823FB9-6C22-F3A3-F31E-862586B872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00948" y="5378471"/>
                        <a:ext cx="2093011" cy="14815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C696FA83-6A7C-477D-6B9D-AA4A0AAECF69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093" y="5924461"/>
            <a:ext cx="2431974" cy="759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41614D-4822-9C69-1DA6-4E8F99A5706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313" y="5805103"/>
            <a:ext cx="1638300" cy="87911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85B677-3AE6-9F52-6C3D-091F2B1976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8067" y="2861666"/>
            <a:ext cx="9144000" cy="87911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Hvala </a:t>
            </a:r>
            <a:r>
              <a:rPr lang="en-US" b="1" dirty="0" err="1"/>
              <a:t>na</a:t>
            </a:r>
            <a:r>
              <a:rPr lang="en-US" b="1" dirty="0"/>
              <a:t> pa</a:t>
            </a:r>
            <a:r>
              <a:rPr lang="sr-Latn-ME" b="1" dirty="0"/>
              <a:t>žnji!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47873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973A8B-C65F-E291-A58A-640FF0F062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54D168-C98A-2CF2-D9A0-695564034F1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351" y="174492"/>
            <a:ext cx="1519269" cy="142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FSTP logo CG">
            <a:extLst>
              <a:ext uri="{FF2B5EF4-FFF2-40B4-BE49-F238E27FC236}">
                <a16:creationId xmlns:a16="http://schemas.microsoft.com/office/drawing/2014/main" id="{04166B53-4C35-E9ED-DAF1-90F06429321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209" y="209900"/>
            <a:ext cx="2535750" cy="1193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6F5766-40A7-A00B-2B76-4C2D9FCE5B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73" y="6051308"/>
            <a:ext cx="1940028" cy="50606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3256446B-EC05-181C-84CE-EAA5680F67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1320" y="537847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4EBFA6E3-FD6B-83E1-2D4B-12222A6D7F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800948" y="5378471"/>
          <a:ext cx="2093011" cy="1481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PDF" r:id="rId6" imgW="0" imgH="0" progId="FoxitReader.Document">
                  <p:embed/>
                </p:oleObj>
              </mc:Choice>
              <mc:Fallback>
                <p:oleObj name="PDF" r:id="rId6" imgW="0" imgH="0" progId="FoxitReader.Document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7B84AF08-B755-0DA6-3466-E12AAED493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00948" y="5378471"/>
                        <a:ext cx="2093011" cy="14815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7A1F5244-C22D-6A55-244B-356DAFC959F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093" y="5924461"/>
            <a:ext cx="2431974" cy="759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AAE963F-9D69-3555-823D-A91BBF201E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313" y="5805103"/>
            <a:ext cx="1638300" cy="87911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FFAA45D-5E6B-BC04-1B80-2A62A9433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1620" y="365125"/>
            <a:ext cx="7406589" cy="1325563"/>
          </a:xfrm>
        </p:spPr>
        <p:txBody>
          <a:bodyPr>
            <a:normAutofit/>
          </a:bodyPr>
          <a:lstStyle/>
          <a:p>
            <a:r>
              <a:rPr lang="en-US" sz="3200" b="1" dirty="0" err="1"/>
              <a:t>Osnivanje</a:t>
            </a:r>
            <a:r>
              <a:rPr lang="en-US" sz="3200" b="1" dirty="0"/>
              <a:t> Socio </a:t>
            </a:r>
            <a:r>
              <a:rPr lang="en-US" sz="3200" b="1" dirty="0" err="1"/>
              <a:t>ekonomskih</a:t>
            </a:r>
            <a:r>
              <a:rPr lang="en-US" sz="3200" b="1" dirty="0"/>
              <a:t> </a:t>
            </a:r>
            <a:r>
              <a:rPr lang="en-US" sz="3200" b="1" dirty="0" err="1"/>
              <a:t>foruma</a:t>
            </a:r>
            <a:r>
              <a:rPr lang="en-US" sz="3200" b="1" dirty="0"/>
              <a:t> u </a:t>
            </a:r>
            <a:r>
              <a:rPr lang="en-US" sz="3200" b="1" dirty="0" err="1"/>
              <a:t>Nacionalnim</a:t>
            </a:r>
            <a:r>
              <a:rPr lang="en-US" sz="3200" b="1" dirty="0"/>
              <a:t> </a:t>
            </a:r>
            <a:r>
              <a:rPr lang="en-US" sz="3200" b="1" dirty="0" err="1"/>
              <a:t>parkovima</a:t>
            </a:r>
            <a:r>
              <a:rPr lang="en-US" sz="3200" b="1" dirty="0"/>
              <a:t> CG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572961B-E76E-B664-F8E3-C13A794A1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7319"/>
            <a:ext cx="10515600" cy="3126213"/>
          </a:xfrm>
        </p:spPr>
        <p:txBody>
          <a:bodyPr>
            <a:normAutofit/>
          </a:bodyPr>
          <a:lstStyle/>
          <a:p>
            <a:r>
              <a:rPr lang="en-US" sz="2400" dirty="0" err="1"/>
              <a:t>Odlukom</a:t>
            </a:r>
            <a:r>
              <a:rPr lang="en-US" sz="2400" dirty="0"/>
              <a:t> </a:t>
            </a:r>
            <a:r>
              <a:rPr lang="en-US" sz="2400" dirty="0" err="1"/>
              <a:t>Upravnog</a:t>
            </a:r>
            <a:r>
              <a:rPr lang="en-US" sz="2400" dirty="0"/>
              <a:t> </a:t>
            </a:r>
            <a:r>
              <a:rPr lang="en-US" sz="2400" dirty="0" err="1"/>
              <a:t>odbora</a:t>
            </a:r>
            <a:r>
              <a:rPr lang="en-US" sz="2400" dirty="0"/>
              <a:t> </a:t>
            </a:r>
            <a:r>
              <a:rPr lang="en-US" sz="2400" dirty="0" err="1"/>
              <a:t>iz</a:t>
            </a:r>
            <a:r>
              <a:rPr lang="en-US" sz="2400" dirty="0"/>
              <a:t> </a:t>
            </a:r>
            <a:r>
              <a:rPr lang="en-US" sz="2400" dirty="0" err="1"/>
              <a:t>aprila</a:t>
            </a:r>
            <a:r>
              <a:rPr lang="en-US" sz="2400" dirty="0"/>
              <a:t> 2015.godine;</a:t>
            </a:r>
          </a:p>
          <a:p>
            <a:r>
              <a:rPr lang="en-US" sz="2400" dirty="0"/>
              <a:t>Prvi forum je </a:t>
            </a:r>
            <a:r>
              <a:rPr lang="en-US" sz="2400" dirty="0" err="1"/>
              <a:t>konstituisan</a:t>
            </a:r>
            <a:r>
              <a:rPr lang="en-US" sz="2400" dirty="0"/>
              <a:t> u NP Lov</a:t>
            </a:r>
            <a:r>
              <a:rPr lang="sr-Latn-ME" sz="2400" dirty="0"/>
              <a:t>ć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sredinom</a:t>
            </a:r>
            <a:r>
              <a:rPr lang="en-US" sz="2400" dirty="0"/>
              <a:t> </a:t>
            </a:r>
            <a:r>
              <a:rPr lang="en-US" sz="2400" dirty="0" err="1"/>
              <a:t>aprila</a:t>
            </a:r>
            <a:r>
              <a:rPr lang="en-US" sz="2400" dirty="0"/>
              <a:t> </a:t>
            </a:r>
            <a:r>
              <a:rPr lang="en-US" sz="2400" dirty="0" err="1"/>
              <a:t>iste</a:t>
            </a:r>
            <a:r>
              <a:rPr lang="en-US" sz="2400" dirty="0"/>
              <a:t> </a:t>
            </a:r>
            <a:r>
              <a:rPr lang="en-US" sz="2400" dirty="0" err="1"/>
              <a:t>godine</a:t>
            </a:r>
            <a:r>
              <a:rPr lang="en-US" sz="2400" dirty="0"/>
              <a:t>;</a:t>
            </a:r>
          </a:p>
          <a:p>
            <a:r>
              <a:rPr lang="en-US" sz="2400" dirty="0"/>
              <a:t>Drugi Forum je </a:t>
            </a:r>
            <a:r>
              <a:rPr lang="en-US" sz="2400" dirty="0" err="1"/>
              <a:t>konstituisan</a:t>
            </a:r>
            <a:r>
              <a:rPr lang="en-US" sz="2400" dirty="0"/>
              <a:t> u NP </a:t>
            </a:r>
            <a:r>
              <a:rPr lang="en-US" sz="2400" dirty="0" err="1"/>
              <a:t>Durmitor</a:t>
            </a:r>
            <a:r>
              <a:rPr lang="en-US" sz="2400" dirty="0"/>
              <a:t> </a:t>
            </a:r>
            <a:r>
              <a:rPr lang="en-US" sz="2400" dirty="0" err="1"/>
              <a:t>krajem</a:t>
            </a:r>
            <a:r>
              <a:rPr lang="en-US" sz="2400" dirty="0"/>
              <a:t> </a:t>
            </a:r>
            <a:r>
              <a:rPr lang="en-US" sz="2400" dirty="0" err="1"/>
              <a:t>aprila</a:t>
            </a:r>
            <a:r>
              <a:rPr lang="en-US" sz="2400" dirty="0"/>
              <a:t> </a:t>
            </a:r>
            <a:r>
              <a:rPr lang="en-US" sz="2400" dirty="0" err="1"/>
              <a:t>iste</a:t>
            </a:r>
            <a:r>
              <a:rPr lang="en-US" sz="2400" dirty="0"/>
              <a:t> </a:t>
            </a:r>
            <a:r>
              <a:rPr lang="en-US" sz="2400" dirty="0" err="1"/>
              <a:t>godine</a:t>
            </a:r>
            <a:r>
              <a:rPr lang="en-US" sz="2400" dirty="0"/>
              <a:t>;</a:t>
            </a:r>
          </a:p>
          <a:p>
            <a:r>
              <a:rPr lang="en-US" sz="2400" dirty="0" err="1"/>
              <a:t>Treci</a:t>
            </a:r>
            <a:r>
              <a:rPr lang="en-US" sz="2400" dirty="0"/>
              <a:t> forum je </a:t>
            </a:r>
            <a:r>
              <a:rPr lang="en-US" sz="2400" dirty="0" err="1"/>
              <a:t>konstituisan</a:t>
            </a:r>
            <a:r>
              <a:rPr lang="en-US" sz="2400" dirty="0"/>
              <a:t> u </a:t>
            </a:r>
            <a:r>
              <a:rPr lang="en-US" sz="2400" dirty="0" err="1"/>
              <a:t>maju</a:t>
            </a:r>
            <a:r>
              <a:rPr lang="en-US" sz="2400" dirty="0"/>
              <a:t> u NP </a:t>
            </a:r>
            <a:r>
              <a:rPr lang="en-US" sz="2400" dirty="0" err="1"/>
              <a:t>Biogradska</a:t>
            </a:r>
            <a:r>
              <a:rPr lang="en-US" sz="2400" dirty="0"/>
              <a:t> gora u </a:t>
            </a:r>
            <a:r>
              <a:rPr lang="en-US" sz="2400" dirty="0" err="1"/>
              <a:t>maju</a:t>
            </a:r>
            <a:r>
              <a:rPr lang="en-US" sz="2400" dirty="0"/>
              <a:t> 2015.godine;</a:t>
            </a:r>
          </a:p>
          <a:p>
            <a:r>
              <a:rPr lang="en-US" sz="2400" dirty="0" err="1"/>
              <a:t>Zatim</a:t>
            </a:r>
            <a:r>
              <a:rPr lang="en-US" sz="2400" dirty="0"/>
              <a:t> je u </a:t>
            </a:r>
            <a:r>
              <a:rPr lang="en-US" sz="2400" dirty="0" err="1"/>
              <a:t>istom</a:t>
            </a:r>
            <a:r>
              <a:rPr lang="en-US" sz="2400" dirty="0"/>
              <a:t> </a:t>
            </a:r>
            <a:r>
              <a:rPr lang="en-US" sz="2400" dirty="0" err="1"/>
              <a:t>mjesecu</a:t>
            </a:r>
            <a:r>
              <a:rPr lang="en-US" sz="2400" dirty="0"/>
              <a:t> </a:t>
            </a:r>
            <a:r>
              <a:rPr lang="en-US" sz="2400" dirty="0" err="1"/>
              <a:t>konstituisan</a:t>
            </a:r>
            <a:r>
              <a:rPr lang="en-US" sz="2400" dirty="0"/>
              <a:t> Forum u NP Prokletije;</a:t>
            </a:r>
          </a:p>
          <a:p>
            <a:r>
              <a:rPr lang="en-US" sz="2400" dirty="0"/>
              <a:t>Na </a:t>
            </a:r>
            <a:r>
              <a:rPr lang="en-US" sz="2400" dirty="0" err="1"/>
              <a:t>koncu</a:t>
            </a:r>
            <a:r>
              <a:rPr lang="en-US" sz="2400" dirty="0"/>
              <a:t> u </a:t>
            </a:r>
            <a:r>
              <a:rPr lang="en-US" sz="2400" dirty="0" err="1"/>
              <a:t>oktobru</a:t>
            </a:r>
            <a:r>
              <a:rPr lang="en-US" sz="2400" dirty="0"/>
              <a:t> 2015.godine </a:t>
            </a:r>
            <a:r>
              <a:rPr lang="en-US" sz="2400" dirty="0" err="1"/>
              <a:t>formiran</a:t>
            </a:r>
            <a:r>
              <a:rPr lang="en-US" sz="2400" dirty="0"/>
              <a:t> je Socio </a:t>
            </a:r>
            <a:r>
              <a:rPr lang="en-US" sz="2400" dirty="0" err="1"/>
              <a:t>ekonomski</a:t>
            </a:r>
            <a:r>
              <a:rPr lang="en-US" sz="2400" dirty="0"/>
              <a:t> forum u NP </a:t>
            </a:r>
            <a:r>
              <a:rPr lang="en-US" sz="2400" dirty="0" err="1"/>
              <a:t>Skadarsko</a:t>
            </a:r>
            <a:r>
              <a:rPr lang="en-US" sz="2400" dirty="0"/>
              <a:t> Jezero;</a:t>
            </a:r>
          </a:p>
        </p:txBody>
      </p:sp>
    </p:spTree>
    <p:extLst>
      <p:ext uri="{BB962C8B-B14F-4D97-AF65-F5344CB8AC3E}">
        <p14:creationId xmlns:p14="http://schemas.microsoft.com/office/powerpoint/2010/main" val="1227179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C914EA-693E-14B4-258A-E729557B62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F6E58C-FEBE-2BA6-2124-F6A5C8254E0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351" y="174492"/>
            <a:ext cx="1519269" cy="142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FSTP logo CG">
            <a:extLst>
              <a:ext uri="{FF2B5EF4-FFF2-40B4-BE49-F238E27FC236}">
                <a16:creationId xmlns:a16="http://schemas.microsoft.com/office/drawing/2014/main" id="{DA334BA2-3F5B-B772-D6FA-868CE3DBB5A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209" y="209900"/>
            <a:ext cx="2535750" cy="1193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F43057-75BA-F007-6735-05CD097749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73" y="6051308"/>
            <a:ext cx="1940028" cy="50606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C111DE66-8B45-79A4-2D89-6B765782B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1320" y="537847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4969625-7C26-8E1B-734D-F078691402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800948" y="5378471"/>
          <a:ext cx="2093011" cy="1481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PDF" r:id="rId6" imgW="0" imgH="0" progId="FoxitReader.Document">
                  <p:embed/>
                </p:oleObj>
              </mc:Choice>
              <mc:Fallback>
                <p:oleObj name="PDF" r:id="rId6" imgW="0" imgH="0" progId="FoxitReader.Document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4EBFA6E3-FD6B-83E1-2D4B-12222A6D7F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00948" y="5378471"/>
                        <a:ext cx="2093011" cy="14815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7376065F-6587-F2A5-6CF0-1916C9E36D7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093" y="5924461"/>
            <a:ext cx="2431974" cy="759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40BA8B-98B4-8CEE-364A-89CE9AEC11A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313" y="5805103"/>
            <a:ext cx="1638300" cy="87911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E552A3D-6AB9-7BFD-BAEC-507B7BBEB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1620" y="365125"/>
            <a:ext cx="7406589" cy="1325563"/>
          </a:xfrm>
        </p:spPr>
        <p:txBody>
          <a:bodyPr>
            <a:normAutofit/>
          </a:bodyPr>
          <a:lstStyle/>
          <a:p>
            <a:r>
              <a:rPr lang="en-US" sz="3200" b="1" dirty="0"/>
              <a:t>Prate</a:t>
            </a:r>
            <a:r>
              <a:rPr lang="sr-Latn-ME" sz="3200" b="1" dirty="0"/>
              <a:t>ć</a:t>
            </a:r>
            <a:r>
              <a:rPr lang="en-US" sz="3200" b="1" dirty="0"/>
              <a:t>a </a:t>
            </a:r>
            <a:r>
              <a:rPr lang="en-US" sz="3200" b="1" dirty="0" err="1"/>
              <a:t>dokumenta</a:t>
            </a:r>
            <a:r>
              <a:rPr lang="en-US" sz="3200" b="1" dirty="0"/>
              <a:t> </a:t>
            </a:r>
            <a:r>
              <a:rPr lang="en-US" sz="3200" b="1" dirty="0" err="1"/>
              <a:t>i</a:t>
            </a:r>
            <a:r>
              <a:rPr lang="en-US" sz="3200" b="1" dirty="0"/>
              <a:t> </a:t>
            </a:r>
            <a:r>
              <a:rPr lang="en-US" sz="3200" b="1" dirty="0" err="1"/>
              <a:t>smjernice</a:t>
            </a:r>
            <a:r>
              <a:rPr lang="en-US" sz="3200" b="1" dirty="0"/>
              <a:t> za rad Socio </a:t>
            </a:r>
            <a:r>
              <a:rPr lang="en-US" sz="3200" b="1" dirty="0" err="1"/>
              <a:t>ekonomskih</a:t>
            </a:r>
            <a:r>
              <a:rPr lang="en-US" sz="3200" b="1" dirty="0"/>
              <a:t> </a:t>
            </a:r>
            <a:r>
              <a:rPr lang="en-US" sz="3200" b="1" dirty="0" err="1"/>
              <a:t>foruma</a:t>
            </a:r>
            <a:endParaRPr lang="en-US" sz="3200" b="1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6E8CEA-097A-92B0-CA2C-D417C64D2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8614"/>
            <a:ext cx="10515600" cy="3848637"/>
          </a:xfrm>
        </p:spPr>
        <p:txBody>
          <a:bodyPr>
            <a:normAutofit lnSpcReduction="10000"/>
          </a:bodyPr>
          <a:lstStyle/>
          <a:p>
            <a:r>
              <a:rPr lang="en-US" sz="2400" dirty="0" err="1"/>
              <a:t>Pravilnik</a:t>
            </a:r>
            <a:r>
              <a:rPr lang="en-US" sz="2400" dirty="0"/>
              <a:t> o </a:t>
            </a:r>
            <a:r>
              <a:rPr lang="en-US" sz="2400" dirty="0" err="1"/>
              <a:t>radu</a:t>
            </a:r>
            <a:r>
              <a:rPr lang="en-US" sz="2400" dirty="0"/>
              <a:t> -</a:t>
            </a:r>
            <a:r>
              <a:rPr lang="sr-Latn-ME" sz="2400" dirty="0"/>
              <a:t> </a:t>
            </a:r>
            <a:r>
              <a:rPr lang="en-US" sz="2400" dirty="0" err="1"/>
              <a:t>kojiim</a:t>
            </a:r>
            <a:r>
              <a:rPr lang="en-US" sz="2400" dirty="0"/>
              <a:t> je def</a:t>
            </a:r>
            <a:r>
              <a:rPr lang="sr-Latn-ME" sz="2400" dirty="0"/>
              <a:t>i</a:t>
            </a:r>
            <a:r>
              <a:rPr lang="en-US" sz="2400" dirty="0" err="1"/>
              <a:t>nisan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sr-Latn-ME" sz="2400" dirty="0"/>
              <a:t>č</a:t>
            </a:r>
            <a:r>
              <a:rPr lang="en-US" sz="2400" dirty="0"/>
              <a:t>in </a:t>
            </a:r>
            <a:r>
              <a:rPr lang="en-US" sz="2400" dirty="0" err="1"/>
              <a:t>organizacije</a:t>
            </a:r>
            <a:r>
              <a:rPr lang="en-US" sz="2400" dirty="0"/>
              <a:t>, </a:t>
            </a:r>
            <a:r>
              <a:rPr lang="en-US" sz="2400" dirty="0" err="1"/>
              <a:t>struktura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sr-Latn-ME" sz="2400" dirty="0"/>
              <a:t>č</a:t>
            </a:r>
            <a:r>
              <a:rPr lang="en-US" sz="2400" dirty="0"/>
              <a:t>in </a:t>
            </a:r>
            <a:r>
              <a:rPr lang="en-US" sz="2400" dirty="0" err="1"/>
              <a:t>odabira</a:t>
            </a:r>
            <a:r>
              <a:rPr lang="en-US" sz="2400" dirty="0"/>
              <a:t> </a:t>
            </a:r>
            <a:r>
              <a:rPr lang="sr-Latn-ME" sz="2400" dirty="0"/>
              <a:t>č</a:t>
            </a:r>
            <a:r>
              <a:rPr lang="en-US" sz="2400" dirty="0" err="1"/>
              <a:t>lanova</a:t>
            </a:r>
            <a:r>
              <a:rPr lang="en-US" sz="2400" dirty="0"/>
              <a:t> </a:t>
            </a:r>
            <a:r>
              <a:rPr lang="en-US" sz="2400" dirty="0" err="1"/>
              <a:t>foruma</a:t>
            </a:r>
            <a:r>
              <a:rPr lang="en-US" sz="2400" dirty="0"/>
              <a:t> </a:t>
            </a:r>
            <a:r>
              <a:rPr lang="en-US" sz="2400" dirty="0" err="1"/>
              <a:t>kao</a:t>
            </a:r>
            <a:r>
              <a:rPr lang="en-US" sz="2400" dirty="0"/>
              <a:t> </a:t>
            </a:r>
            <a:r>
              <a:rPr lang="en-US" sz="2400" dirty="0" err="1"/>
              <a:t>reprezentativnih</a:t>
            </a:r>
            <a:r>
              <a:rPr lang="en-US" sz="2400" dirty="0"/>
              <a:t> </a:t>
            </a:r>
            <a:r>
              <a:rPr lang="en-US" sz="2400" dirty="0" err="1"/>
              <a:t>predstavnika</a:t>
            </a:r>
            <a:r>
              <a:rPr lang="en-US" sz="2400" dirty="0"/>
              <a:t> </a:t>
            </a:r>
            <a:r>
              <a:rPr lang="en-US" sz="2400" dirty="0" err="1"/>
              <a:t>lokalnih</a:t>
            </a:r>
            <a:r>
              <a:rPr lang="en-US" sz="2400" dirty="0"/>
              <a:t> </a:t>
            </a:r>
            <a:r>
              <a:rPr lang="en-US" sz="2400" dirty="0" err="1"/>
              <a:t>zajednica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korisnika</a:t>
            </a:r>
            <a:r>
              <a:rPr lang="en-US" sz="2400" dirty="0"/>
              <a:t> </a:t>
            </a:r>
            <a:r>
              <a:rPr lang="en-US" sz="2400" dirty="0" err="1"/>
              <a:t>prostora</a:t>
            </a:r>
            <a:r>
              <a:rPr lang="en-US" sz="2400" dirty="0"/>
              <a:t> </a:t>
            </a:r>
            <a:r>
              <a:rPr lang="en-US" sz="2400" dirty="0" err="1"/>
              <a:t>parkova</a:t>
            </a:r>
            <a:r>
              <a:rPr lang="en-US" sz="2400" dirty="0"/>
              <a:t>, </a:t>
            </a:r>
            <a:r>
              <a:rPr lang="en-US" sz="2400" dirty="0" err="1"/>
              <a:t>nacin</a:t>
            </a:r>
            <a:r>
              <a:rPr lang="en-US" sz="2400" dirty="0"/>
              <a:t> </a:t>
            </a:r>
            <a:r>
              <a:rPr lang="en-US" sz="2400" dirty="0" err="1"/>
              <a:t>organizivanja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vodjenja</a:t>
            </a:r>
            <a:r>
              <a:rPr lang="en-US" sz="2400" dirty="0"/>
              <a:t> </a:t>
            </a:r>
            <a:r>
              <a:rPr lang="en-US" sz="2400" dirty="0" err="1"/>
              <a:t>sjednica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druga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sr-Latn-ME" sz="2400" dirty="0"/>
              <a:t>ž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pitanja</a:t>
            </a:r>
            <a:r>
              <a:rPr lang="en-US" sz="2400" dirty="0"/>
              <a:t> </a:t>
            </a:r>
            <a:r>
              <a:rPr lang="en-US" sz="2400" dirty="0" err="1"/>
              <a:t>iz</a:t>
            </a:r>
            <a:r>
              <a:rPr lang="en-US" sz="2400" dirty="0"/>
              <a:t> </a:t>
            </a:r>
            <a:r>
              <a:rPr lang="en-US" sz="2400" dirty="0" err="1"/>
              <a:t>djelokruga</a:t>
            </a:r>
            <a:r>
              <a:rPr lang="en-US" sz="2400" dirty="0"/>
              <a:t> </a:t>
            </a:r>
            <a:r>
              <a:rPr lang="en-US" sz="2400" dirty="0" err="1"/>
              <a:t>rada</a:t>
            </a:r>
            <a:r>
              <a:rPr lang="en-US" sz="2400" dirty="0"/>
              <a:t> </a:t>
            </a:r>
            <a:r>
              <a:rPr lang="en-US" sz="2400" dirty="0" err="1"/>
              <a:t>istih</a:t>
            </a:r>
            <a:r>
              <a:rPr lang="en-US" sz="2400" dirty="0"/>
              <a:t>;</a:t>
            </a:r>
          </a:p>
          <a:p>
            <a:r>
              <a:rPr lang="en-US" sz="2400" dirty="0"/>
              <a:t>Uz </a:t>
            </a:r>
            <a:r>
              <a:rPr lang="en-US" sz="2400" dirty="0" err="1"/>
              <a:t>podr</a:t>
            </a:r>
            <a:r>
              <a:rPr lang="sr-Latn-ME" sz="2400" dirty="0"/>
              <a:t>š</a:t>
            </a:r>
            <a:r>
              <a:rPr lang="en-US" sz="2400" dirty="0" err="1"/>
              <a:t>ku</a:t>
            </a:r>
            <a:r>
              <a:rPr lang="en-US" sz="2400" dirty="0"/>
              <a:t> </a:t>
            </a:r>
            <a:r>
              <a:rPr lang="en-US" sz="2400" dirty="0" err="1"/>
              <a:t>eksperta</a:t>
            </a:r>
            <a:r>
              <a:rPr lang="en-US" sz="2400" dirty="0"/>
              <a:t> </a:t>
            </a:r>
            <a:r>
              <a:rPr lang="en-US" sz="2400" dirty="0" err="1"/>
              <a:t>Svjetske</a:t>
            </a:r>
            <a:r>
              <a:rPr lang="en-US" sz="2400" dirty="0"/>
              <a:t> </a:t>
            </a:r>
            <a:r>
              <a:rPr lang="en-US" sz="2400" dirty="0" err="1"/>
              <a:t>banke</a:t>
            </a:r>
            <a:r>
              <a:rPr lang="en-US" sz="2400" dirty="0"/>
              <a:t> </a:t>
            </a:r>
            <a:r>
              <a:rPr lang="en-US" sz="2400" dirty="0" err="1"/>
              <a:t>ura</a:t>
            </a:r>
            <a:r>
              <a:rPr lang="sr-Latn-ME" sz="2400" dirty="0"/>
              <a:t>đ</a:t>
            </a:r>
            <a:r>
              <a:rPr lang="en-US" sz="2400" dirty="0" err="1"/>
              <a:t>ene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tehni</a:t>
            </a:r>
            <a:r>
              <a:rPr lang="sr-Latn-ME" sz="2400" dirty="0"/>
              <a:t>č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smjernice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aspekti</a:t>
            </a:r>
            <a:r>
              <a:rPr lang="en-US" sz="2400" dirty="0"/>
              <a:t> koji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uklju</a:t>
            </a:r>
            <a:r>
              <a:rPr lang="sr-Latn-ME" sz="2400" dirty="0"/>
              <a:t>č</a:t>
            </a:r>
            <a:r>
              <a:rPr lang="en-US" sz="2400" dirty="0" err="1"/>
              <a:t>ivali</a:t>
            </a:r>
            <a:r>
              <a:rPr lang="en-US" sz="2400" dirty="0"/>
              <a:t> </a:t>
            </a:r>
            <a:r>
              <a:rPr lang="en-US" sz="2400" dirty="0" err="1"/>
              <a:t>tada</a:t>
            </a:r>
            <a:r>
              <a:rPr lang="en-US" sz="2400" dirty="0"/>
              <a:t> </a:t>
            </a:r>
            <a:r>
              <a:rPr lang="en-US" sz="2400" dirty="0" err="1"/>
              <a:t>sve</a:t>
            </a:r>
            <a:r>
              <a:rPr lang="en-US" sz="2400" dirty="0"/>
              <a:t> </a:t>
            </a:r>
            <a:r>
              <a:rPr lang="en-US" sz="2400" dirty="0" err="1"/>
              <a:t>relevantne</a:t>
            </a:r>
            <a:r>
              <a:rPr lang="en-US" sz="2400" dirty="0"/>
              <a:t> </a:t>
            </a:r>
            <a:r>
              <a:rPr lang="en-US" sz="2400" dirty="0" err="1"/>
              <a:t>preporuke</a:t>
            </a:r>
            <a:r>
              <a:rPr lang="en-US" sz="2400" dirty="0"/>
              <a:t> za </a:t>
            </a:r>
            <a:r>
              <a:rPr lang="en-US" sz="2400" dirty="0" err="1"/>
              <a:t>saradnju</a:t>
            </a:r>
            <a:r>
              <a:rPr lang="en-US" sz="2400" dirty="0"/>
              <a:t> </a:t>
            </a:r>
            <a:r>
              <a:rPr lang="en-US" sz="2400" dirty="0" err="1"/>
              <a:t>upravlja</a:t>
            </a:r>
            <a:r>
              <a:rPr lang="sr-Latn-ME" sz="2400" dirty="0"/>
              <a:t>č</a:t>
            </a:r>
            <a:r>
              <a:rPr lang="en-US" sz="2400" dirty="0"/>
              <a:t>a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lokalnih</a:t>
            </a:r>
            <a:r>
              <a:rPr lang="en-US" sz="2400" dirty="0"/>
              <a:t> </a:t>
            </a:r>
            <a:r>
              <a:rPr lang="en-US" sz="2400" dirty="0" err="1"/>
              <a:t>zajednica</a:t>
            </a:r>
            <a:r>
              <a:rPr lang="en-US" sz="2400" dirty="0"/>
              <a:t> od </a:t>
            </a:r>
            <a:r>
              <a:rPr lang="en-US" sz="2400" dirty="0" err="1"/>
              <a:t>strane</a:t>
            </a:r>
            <a:r>
              <a:rPr lang="en-US" sz="2400" dirty="0"/>
              <a:t> </a:t>
            </a:r>
            <a:r>
              <a:rPr lang="en-US" sz="2400" dirty="0" err="1"/>
              <a:t>najzna</a:t>
            </a:r>
            <a:r>
              <a:rPr lang="sr-Latn-ME" sz="2400" dirty="0"/>
              <a:t>č</a:t>
            </a:r>
            <a:r>
              <a:rPr lang="en-US" sz="2400" dirty="0"/>
              <a:t>a</a:t>
            </a:r>
            <a:r>
              <a:rPr lang="sr-Latn-ME" sz="2400" dirty="0"/>
              <a:t>j</a:t>
            </a:r>
            <a:r>
              <a:rPr lang="en-US" sz="2400" dirty="0" err="1"/>
              <a:t>nijih</a:t>
            </a:r>
            <a:r>
              <a:rPr lang="en-US" sz="2400" dirty="0"/>
              <a:t> me</a:t>
            </a:r>
            <a:r>
              <a:rPr lang="sr-Latn-ME" sz="2400" dirty="0"/>
              <a:t>đ</a:t>
            </a:r>
            <a:r>
              <a:rPr lang="en-US" sz="2400" dirty="0" err="1"/>
              <a:t>unarodnih</a:t>
            </a:r>
            <a:r>
              <a:rPr lang="en-US" sz="2400" dirty="0"/>
              <a:t> </a:t>
            </a:r>
            <a:r>
              <a:rPr lang="en-US" sz="2400" dirty="0" err="1"/>
              <a:t>svjetskih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evropskih</a:t>
            </a:r>
            <a:r>
              <a:rPr lang="en-US" sz="2400" dirty="0"/>
              <a:t> </a:t>
            </a:r>
            <a:r>
              <a:rPr lang="en-US" sz="2400" dirty="0" err="1"/>
              <a:t>organizacija</a:t>
            </a:r>
            <a:r>
              <a:rPr lang="en-US" sz="2400" dirty="0"/>
              <a:t> </a:t>
            </a:r>
            <a:r>
              <a:rPr lang="en-US" sz="2400" dirty="0" err="1"/>
              <a:t>iz</a:t>
            </a:r>
            <a:r>
              <a:rPr lang="en-US" sz="2400" dirty="0"/>
              <a:t> </a:t>
            </a:r>
            <a:r>
              <a:rPr lang="en-US" sz="2400" dirty="0" err="1"/>
              <a:t>sfere</a:t>
            </a:r>
            <a:r>
              <a:rPr lang="en-US" sz="2400" dirty="0"/>
              <a:t> za</a:t>
            </a:r>
            <a:r>
              <a:rPr lang="sr-Latn-ME" sz="2400" dirty="0"/>
              <a:t>š</a:t>
            </a:r>
            <a:r>
              <a:rPr lang="en-US" sz="2400" dirty="0" err="1"/>
              <a:t>tite</a:t>
            </a:r>
            <a:r>
              <a:rPr lang="en-US" sz="2400" dirty="0"/>
              <a:t> </a:t>
            </a:r>
            <a:r>
              <a:rPr lang="en-US" sz="2400" dirty="0" err="1"/>
              <a:t>prirode</a:t>
            </a:r>
            <a:r>
              <a:rPr lang="en-US" sz="2400" dirty="0"/>
              <a:t> (WWF, Euro park </a:t>
            </a:r>
            <a:r>
              <a:rPr lang="en-US" sz="2400" dirty="0" err="1"/>
              <a:t>federacija</a:t>
            </a:r>
            <a:r>
              <a:rPr lang="en-US" sz="2400" dirty="0"/>
              <a:t>,  IUCN, UNESKO);</a:t>
            </a:r>
          </a:p>
          <a:p>
            <a:r>
              <a:rPr lang="en-US" sz="2400" dirty="0"/>
              <a:t>Socio </a:t>
            </a:r>
            <a:r>
              <a:rPr lang="en-US" sz="2400" dirty="0" err="1"/>
              <a:t>ekonomski</a:t>
            </a:r>
            <a:r>
              <a:rPr lang="en-US" sz="2400" dirty="0"/>
              <a:t> </a:t>
            </a:r>
            <a:r>
              <a:rPr lang="en-US" sz="2400" dirty="0" err="1"/>
              <a:t>forumi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zami</a:t>
            </a:r>
            <a:r>
              <a:rPr lang="sr-Latn-ME" sz="2400" dirty="0"/>
              <a:t>š</a:t>
            </a:r>
            <a:r>
              <a:rPr lang="en-US" sz="2400" dirty="0" err="1"/>
              <a:t>ljeni</a:t>
            </a:r>
            <a:r>
              <a:rPr lang="en-US" sz="2400" dirty="0"/>
              <a:t> </a:t>
            </a:r>
            <a:r>
              <a:rPr lang="en-US" sz="2400" dirty="0" err="1"/>
              <a:t>kao</a:t>
            </a:r>
            <a:r>
              <a:rPr lang="en-US" sz="2400" dirty="0"/>
              <a:t> </a:t>
            </a:r>
            <a:r>
              <a:rPr lang="en-US" sz="2400" dirty="0" err="1"/>
              <a:t>alati</a:t>
            </a:r>
            <a:r>
              <a:rPr lang="en-US" sz="2400" dirty="0"/>
              <a:t> u </a:t>
            </a:r>
            <a:r>
              <a:rPr lang="en-US" sz="2400" dirty="0" err="1"/>
              <a:t>rukama</a:t>
            </a:r>
            <a:r>
              <a:rPr lang="en-US" sz="2400" dirty="0"/>
              <a:t> </a:t>
            </a:r>
            <a:r>
              <a:rPr lang="en-US" sz="2400" dirty="0" err="1"/>
              <a:t>direktora</a:t>
            </a:r>
            <a:r>
              <a:rPr lang="en-US" sz="2400" dirty="0"/>
              <a:t> </a:t>
            </a:r>
            <a:r>
              <a:rPr lang="en-US" sz="2400" dirty="0" err="1"/>
              <a:t>nacionalnih</a:t>
            </a:r>
            <a:r>
              <a:rPr lang="en-US" sz="2400" dirty="0"/>
              <a:t> </a:t>
            </a:r>
            <a:r>
              <a:rPr lang="en-US" sz="2400" dirty="0" err="1"/>
              <a:t>parkova</a:t>
            </a:r>
            <a:r>
              <a:rPr lang="en-US" sz="2400" dirty="0"/>
              <a:t> u </a:t>
            </a:r>
            <a:r>
              <a:rPr lang="en-US" sz="2400" dirty="0" err="1"/>
              <a:t>njihovom</a:t>
            </a:r>
            <a:r>
              <a:rPr lang="en-US" sz="2400" dirty="0"/>
              <a:t> </a:t>
            </a:r>
            <a:r>
              <a:rPr lang="en-US" sz="2400" dirty="0" err="1"/>
              <a:t>radu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saradnji</a:t>
            </a:r>
            <a:r>
              <a:rPr lang="en-US" sz="2400" dirty="0"/>
              <a:t> </a:t>
            </a:r>
            <a:r>
              <a:rPr lang="en-US" sz="2400" dirty="0" err="1"/>
              <a:t>sa</a:t>
            </a:r>
            <a:r>
              <a:rPr lang="en-US" sz="2400" dirty="0"/>
              <a:t> </a:t>
            </a:r>
            <a:r>
              <a:rPr lang="en-US" sz="2400" dirty="0" err="1"/>
              <a:t>lokalnim</a:t>
            </a:r>
            <a:r>
              <a:rPr lang="en-US" sz="2400" dirty="0"/>
              <a:t> </a:t>
            </a:r>
            <a:r>
              <a:rPr lang="en-US" sz="2400" dirty="0" err="1"/>
              <a:t>subjektima</a:t>
            </a:r>
            <a:r>
              <a:rPr lang="en-US" sz="2400" dirty="0"/>
              <a:t>;</a:t>
            </a:r>
          </a:p>
          <a:p>
            <a:r>
              <a:rPr lang="en-US" sz="2400" dirty="0" err="1"/>
              <a:t>Direktori</a:t>
            </a:r>
            <a:r>
              <a:rPr lang="en-US" sz="2400" dirty="0"/>
              <a:t> </a:t>
            </a:r>
            <a:r>
              <a:rPr lang="en-US" sz="2400" dirty="0" err="1"/>
              <a:t>parkova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ujedno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predsjedavaju</a:t>
            </a:r>
            <a:r>
              <a:rPr lang="sr-Latn-ME" sz="2400" dirty="0"/>
              <a:t>ć</a:t>
            </a:r>
            <a:r>
              <a:rPr lang="en-US" sz="2400" dirty="0" err="1"/>
              <a:t>i</a:t>
            </a:r>
            <a:r>
              <a:rPr lang="en-US" sz="2400" dirty="0"/>
              <a:t> Socio </a:t>
            </a:r>
            <a:r>
              <a:rPr lang="en-US" sz="2400" dirty="0" err="1"/>
              <a:t>ekonomski</a:t>
            </a:r>
            <a:r>
              <a:rPr lang="sr-Latn-ME" sz="2400" dirty="0"/>
              <a:t>h </a:t>
            </a:r>
            <a:r>
              <a:rPr lang="en-US" sz="2400" dirty="0" err="1"/>
              <a:t>foruma</a:t>
            </a:r>
            <a:r>
              <a:rPr lang="en-US" sz="2400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382076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4C5E66-D29A-4FBC-136A-817C19D3D3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6A8CF4-7E4B-849D-1D59-8FCB86EC877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351" y="174492"/>
            <a:ext cx="1519269" cy="142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FSTP logo CG">
            <a:extLst>
              <a:ext uri="{FF2B5EF4-FFF2-40B4-BE49-F238E27FC236}">
                <a16:creationId xmlns:a16="http://schemas.microsoft.com/office/drawing/2014/main" id="{D0DF1566-445D-F87A-D99A-5C075BF2A89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209" y="209900"/>
            <a:ext cx="2535750" cy="1193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961E31-538B-A392-2DCD-3F85D74931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73" y="6051308"/>
            <a:ext cx="1940028" cy="50606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F64310F5-C8F8-C7CC-7CD2-8D11E85E9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1320" y="537847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9AB26C9D-3CD8-AA2C-9557-E1AC4F781F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800948" y="5378471"/>
          <a:ext cx="2093011" cy="1481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PDF" r:id="rId6" imgW="0" imgH="0" progId="FoxitReader.Document">
                  <p:embed/>
                </p:oleObj>
              </mc:Choice>
              <mc:Fallback>
                <p:oleObj name="PDF" r:id="rId6" imgW="0" imgH="0" progId="FoxitReader.Document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A4969625-7C26-8E1B-734D-F078691402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00948" y="5378471"/>
                        <a:ext cx="2093011" cy="14815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B4B98470-B6AC-30DE-793A-CA3857EC96C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093" y="5924461"/>
            <a:ext cx="2431974" cy="759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462C86-3E56-3900-0D94-E922918B8E6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313" y="5805103"/>
            <a:ext cx="1638300" cy="87911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4120F6B-DB8D-A90B-4CAC-72BCA3BA3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2724" y="367734"/>
            <a:ext cx="4144380" cy="1325563"/>
          </a:xfrm>
        </p:spPr>
        <p:txBody>
          <a:bodyPr>
            <a:normAutofit/>
          </a:bodyPr>
          <a:lstStyle/>
          <a:p>
            <a:r>
              <a:rPr lang="en-US" sz="3200" b="1" dirty="0" err="1"/>
              <a:t>Ciljevi</a:t>
            </a:r>
            <a:r>
              <a:rPr lang="en-US" sz="3200" b="1" dirty="0"/>
              <a:t> </a:t>
            </a:r>
            <a:r>
              <a:rPr lang="en-US" sz="3200" b="1" dirty="0" err="1"/>
              <a:t>osnivanja</a:t>
            </a:r>
            <a:r>
              <a:rPr lang="en-US" sz="3200" b="1" dirty="0"/>
              <a:t> </a:t>
            </a:r>
            <a:r>
              <a:rPr lang="en-US" sz="3200" b="1" dirty="0" err="1"/>
              <a:t>Foruma</a:t>
            </a:r>
            <a:endParaRPr lang="en-US" sz="3200" b="1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D5810F-17FD-9663-31E1-6D59C10A3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8614"/>
            <a:ext cx="10515600" cy="3848637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"</a:t>
            </a:r>
            <a:r>
              <a:rPr lang="en-US" sz="2400" dirty="0" err="1"/>
              <a:t>Razgovor</a:t>
            </a:r>
            <a:r>
              <a:rPr lang="en-US" sz="2400" dirty="0"/>
              <a:t> je </a:t>
            </a:r>
            <a:r>
              <a:rPr lang="en-US" sz="2400" dirty="0" err="1"/>
              <a:t>najbolji</a:t>
            </a:r>
            <a:r>
              <a:rPr lang="en-US" sz="2400" dirty="0"/>
              <a:t>, a </a:t>
            </a:r>
            <a:r>
              <a:rPr lang="sr-Latn-ME" sz="2400" dirty="0"/>
              <a:t>č</a:t>
            </a:r>
            <a:r>
              <a:rPr lang="en-US" sz="2400" dirty="0" err="1"/>
              <a:t>esto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jedini</a:t>
            </a:r>
            <a:r>
              <a:rPr lang="en-US" sz="2400" dirty="0"/>
              <a:t> most koji </a:t>
            </a:r>
            <a:r>
              <a:rPr lang="en-US" sz="2400" dirty="0" err="1"/>
              <a:t>spaja</a:t>
            </a:r>
            <a:r>
              <a:rPr lang="en-US" sz="2400" dirty="0"/>
              <a:t> </a:t>
            </a:r>
            <a:r>
              <a:rPr lang="en-US" sz="2400" dirty="0" err="1"/>
              <a:t>ljude</a:t>
            </a:r>
            <a:r>
              <a:rPr lang="en-US" sz="2400" dirty="0"/>
              <a:t>„</a:t>
            </a:r>
            <a:r>
              <a:rPr lang="sr-Latn-ME" sz="2400" dirty="0"/>
              <a:t> </a:t>
            </a:r>
            <a:r>
              <a:rPr lang="en-US" sz="2400" dirty="0"/>
              <a:t>-</a:t>
            </a:r>
            <a:r>
              <a:rPr lang="sr-Latn-ME" sz="2400" dirty="0"/>
              <a:t> </a:t>
            </a:r>
            <a:r>
              <a:rPr lang="en-US" sz="2400" dirty="0"/>
              <a:t>Me</a:t>
            </a:r>
            <a:r>
              <a:rPr lang="sr-Latn-ME" sz="2400" dirty="0"/>
              <a:t>š</a:t>
            </a:r>
            <a:r>
              <a:rPr lang="en-US" sz="2400" dirty="0"/>
              <a:t>a </a:t>
            </a:r>
            <a:r>
              <a:rPr lang="en-US" sz="2400" dirty="0" err="1"/>
              <a:t>Selimovi</a:t>
            </a:r>
            <a:r>
              <a:rPr lang="sr-Latn-ME" sz="2400" dirty="0"/>
              <a:t>ć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/>
              <a:t>Prvi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klju</a:t>
            </a:r>
            <a:r>
              <a:rPr lang="sr-Latn-ME" sz="2400" dirty="0"/>
              <a:t>č</a:t>
            </a:r>
            <a:r>
              <a:rPr lang="en-US" sz="2400" dirty="0" err="1"/>
              <a:t>ni</a:t>
            </a:r>
            <a:r>
              <a:rPr lang="en-US" sz="2400" dirty="0"/>
              <a:t> </a:t>
            </a:r>
            <a:r>
              <a:rPr lang="en-US" sz="2400" dirty="0" err="1"/>
              <a:t>cilj</a:t>
            </a:r>
            <a:r>
              <a:rPr lang="en-US" sz="2400" dirty="0"/>
              <a:t>:</a:t>
            </a:r>
          </a:p>
          <a:p>
            <a:pPr lvl="1"/>
            <a:r>
              <a:rPr lang="en-US" sz="2000" dirty="0" err="1"/>
              <a:t>Participacija</a:t>
            </a:r>
            <a:r>
              <a:rPr lang="en-US" sz="2000" dirty="0"/>
              <a:t> </a:t>
            </a:r>
            <a:r>
              <a:rPr lang="en-US" sz="2000" dirty="0" err="1"/>
              <a:t>lokalnih</a:t>
            </a:r>
            <a:r>
              <a:rPr lang="en-US" sz="2000" dirty="0"/>
              <a:t> </a:t>
            </a:r>
            <a:r>
              <a:rPr lang="en-US" sz="2000" dirty="0" err="1"/>
              <a:t>zajednica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lokalnih</a:t>
            </a:r>
            <a:r>
              <a:rPr lang="en-US" sz="2000" dirty="0"/>
              <a:t> </a:t>
            </a:r>
            <a:r>
              <a:rPr lang="en-US" sz="2000" dirty="0" err="1"/>
              <a:t>struktura</a:t>
            </a:r>
            <a:r>
              <a:rPr lang="en-US" sz="2000" dirty="0"/>
              <a:t> u </a:t>
            </a:r>
            <a:r>
              <a:rPr lang="en-US" sz="2000" dirty="0" err="1"/>
              <a:t>procesima</a:t>
            </a:r>
            <a:r>
              <a:rPr lang="en-US" sz="2000" dirty="0"/>
              <a:t> </a:t>
            </a:r>
            <a:r>
              <a:rPr lang="en-US" sz="2000" dirty="0" err="1"/>
              <a:t>planiranja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njihove</a:t>
            </a:r>
            <a:r>
              <a:rPr lang="en-US" sz="2000" dirty="0"/>
              <a:t> </a:t>
            </a:r>
            <a:r>
              <a:rPr lang="en-US" sz="2000" dirty="0" err="1"/>
              <a:t>implementacije</a:t>
            </a:r>
            <a:r>
              <a:rPr lang="en-US" sz="2000" dirty="0"/>
              <a:t> u </a:t>
            </a:r>
            <a:r>
              <a:rPr lang="en-US" sz="2000" dirty="0" err="1"/>
              <a:t>praksi</a:t>
            </a:r>
            <a:r>
              <a:rPr lang="en-US" sz="2000" dirty="0"/>
              <a:t>;</a:t>
            </a:r>
          </a:p>
          <a:p>
            <a:pPr marL="0" indent="0">
              <a:buNone/>
            </a:pPr>
            <a:r>
              <a:rPr lang="en-US" sz="2400" dirty="0" err="1"/>
              <a:t>Iz</a:t>
            </a:r>
            <a:r>
              <a:rPr lang="en-US" sz="2400" dirty="0"/>
              <a:t> tog </a:t>
            </a:r>
            <a:r>
              <a:rPr lang="en-US" sz="2400" dirty="0" err="1"/>
              <a:t>cilja</a:t>
            </a:r>
            <a:r>
              <a:rPr lang="en-US" sz="2400" dirty="0"/>
              <a:t> </a:t>
            </a:r>
            <a:r>
              <a:rPr lang="en-US" sz="2400" dirty="0" err="1"/>
              <a:t>izvedeni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podciljevi</a:t>
            </a:r>
            <a:r>
              <a:rPr lang="en-US" sz="2400" dirty="0"/>
              <a:t>:</a:t>
            </a:r>
          </a:p>
          <a:p>
            <a:pPr lvl="1"/>
            <a:r>
              <a:rPr lang="en-US" sz="2000" dirty="0" err="1"/>
              <a:t>Adekvatnija</a:t>
            </a:r>
            <a:r>
              <a:rPr lang="en-US" sz="2000" dirty="0"/>
              <a:t> za</a:t>
            </a:r>
            <a:r>
              <a:rPr lang="sr-Latn-ME" sz="2000" dirty="0"/>
              <a:t>š</a:t>
            </a:r>
            <a:r>
              <a:rPr lang="en-US" sz="2000" dirty="0" err="1"/>
              <a:t>tita</a:t>
            </a:r>
            <a:r>
              <a:rPr lang="en-US" sz="2000" dirty="0"/>
              <a:t> </a:t>
            </a:r>
            <a:r>
              <a:rPr lang="en-US" sz="2000" dirty="0" err="1"/>
              <a:t>prostora</a:t>
            </a:r>
            <a:r>
              <a:rPr lang="en-US" sz="2000" dirty="0"/>
              <a:t> </a:t>
            </a:r>
            <a:r>
              <a:rPr lang="en-US" sz="2000" dirty="0" err="1"/>
              <a:t>nacionalnih</a:t>
            </a:r>
            <a:r>
              <a:rPr lang="en-US" sz="2000" dirty="0"/>
              <a:t> </a:t>
            </a:r>
            <a:r>
              <a:rPr lang="en-US" sz="2000" dirty="0" err="1"/>
              <a:t>parkova</a:t>
            </a:r>
            <a:r>
              <a:rPr lang="en-US" sz="2000" dirty="0"/>
              <a:t> </a:t>
            </a:r>
            <a:r>
              <a:rPr lang="en-US" sz="2000" dirty="0" err="1"/>
              <a:t>kroz</a:t>
            </a:r>
            <a:r>
              <a:rPr lang="en-US" sz="2000" dirty="0"/>
              <a:t> </a:t>
            </a:r>
            <a:r>
              <a:rPr lang="en-US" sz="2000" dirty="0" err="1"/>
              <a:t>participativno</a:t>
            </a:r>
            <a:r>
              <a:rPr lang="en-US" sz="2000" dirty="0"/>
              <a:t> </a:t>
            </a:r>
            <a:r>
              <a:rPr lang="en-US" sz="2000" dirty="0" err="1"/>
              <a:t>djelovanje</a:t>
            </a:r>
            <a:r>
              <a:rPr lang="en-US" sz="2000" dirty="0"/>
              <a:t> </a:t>
            </a:r>
            <a:r>
              <a:rPr lang="en-US" sz="2000" dirty="0" err="1"/>
              <a:t>upravlja</a:t>
            </a:r>
            <a:r>
              <a:rPr lang="sr-Latn-ME" sz="2000" dirty="0"/>
              <a:t>č</a:t>
            </a:r>
            <a:r>
              <a:rPr lang="en-US" sz="2000" dirty="0"/>
              <a:t>a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lokalnih</a:t>
            </a:r>
            <a:r>
              <a:rPr lang="en-US" sz="2000" dirty="0"/>
              <a:t> </a:t>
            </a:r>
            <a:r>
              <a:rPr lang="en-US" sz="2000" dirty="0" err="1"/>
              <a:t>zajednica</a:t>
            </a:r>
            <a:r>
              <a:rPr lang="en-US" sz="2000" dirty="0"/>
              <a:t> -</a:t>
            </a:r>
            <a:r>
              <a:rPr lang="sr-Latn-ME" sz="2000" dirty="0"/>
              <a:t> </a:t>
            </a:r>
            <a:r>
              <a:rPr lang="en-US" sz="2000" dirty="0"/>
              <a:t>uva</a:t>
            </a:r>
            <a:r>
              <a:rPr lang="sr-Latn-ME" sz="2000" dirty="0"/>
              <a:t>ž</a:t>
            </a:r>
            <a:r>
              <a:rPr lang="en-US" sz="2000" dirty="0" err="1"/>
              <a:t>avanje</a:t>
            </a:r>
            <a:r>
              <a:rPr lang="en-US" sz="2000" dirty="0"/>
              <a:t> </a:t>
            </a:r>
            <a:r>
              <a:rPr lang="en-US" sz="2000" dirty="0" err="1"/>
              <a:t>njihovih</a:t>
            </a:r>
            <a:r>
              <a:rPr lang="en-US" sz="2000" dirty="0"/>
              <a:t> </a:t>
            </a:r>
            <a:r>
              <a:rPr lang="en-US" sz="2000" dirty="0" err="1"/>
              <a:t>stanovi</a:t>
            </a:r>
            <a:r>
              <a:rPr lang="sr-Latn-ME" sz="2000" dirty="0"/>
              <a:t>š</a:t>
            </a:r>
            <a:r>
              <a:rPr lang="en-US" sz="2000" dirty="0"/>
              <a:t>ta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potreba</a:t>
            </a:r>
            <a:r>
              <a:rPr lang="en-US" sz="2000" dirty="0"/>
              <a:t>, </a:t>
            </a:r>
            <a:r>
              <a:rPr lang="en-US" sz="2000" dirty="0" err="1"/>
              <a:t>inkluzivnost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transparentnost</a:t>
            </a:r>
            <a:r>
              <a:rPr lang="en-US" sz="2000" dirty="0"/>
              <a:t> u </a:t>
            </a:r>
            <a:r>
              <a:rPr lang="en-US" sz="2000" dirty="0" err="1"/>
              <a:t>radu</a:t>
            </a:r>
            <a:r>
              <a:rPr lang="en-US" sz="2000" dirty="0"/>
              <a:t>;</a:t>
            </a:r>
          </a:p>
          <a:p>
            <a:pPr lvl="1"/>
            <a:r>
              <a:rPr lang="en-US" sz="2000" dirty="0" err="1"/>
              <a:t>Sna</a:t>
            </a:r>
            <a:r>
              <a:rPr lang="sr-Latn-ME" sz="2000" dirty="0"/>
              <a:t>ž</a:t>
            </a:r>
            <a:r>
              <a:rPr lang="en-US" sz="2000" dirty="0" err="1"/>
              <a:t>enje</a:t>
            </a:r>
            <a:r>
              <a:rPr lang="en-US" sz="2000" dirty="0"/>
              <a:t> </a:t>
            </a:r>
            <a:r>
              <a:rPr lang="en-US" sz="2000" dirty="0" err="1"/>
              <a:t>uloge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zna</a:t>
            </a:r>
            <a:r>
              <a:rPr lang="sr-Latn-ME" sz="2000" dirty="0"/>
              <a:t>č</a:t>
            </a:r>
            <a:r>
              <a:rPr lang="en-US" sz="2000" dirty="0" err="1"/>
              <a:t>aja</a:t>
            </a:r>
            <a:r>
              <a:rPr lang="en-US" sz="2000" dirty="0"/>
              <a:t> </a:t>
            </a:r>
            <a:r>
              <a:rPr lang="en-US" sz="2000" dirty="0" err="1"/>
              <a:t>lokalnih</a:t>
            </a:r>
            <a:r>
              <a:rPr lang="en-US" sz="2000" dirty="0"/>
              <a:t> </a:t>
            </a:r>
            <a:r>
              <a:rPr lang="en-US" sz="2000" dirty="0" err="1"/>
              <a:t>struktura</a:t>
            </a:r>
            <a:r>
              <a:rPr lang="en-US" sz="2000" dirty="0"/>
              <a:t> za </a:t>
            </a:r>
            <a:r>
              <a:rPr lang="en-US" sz="2000" dirty="0" err="1"/>
              <a:t>potrebe</a:t>
            </a:r>
            <a:r>
              <a:rPr lang="en-US" sz="2000" dirty="0"/>
              <a:t> </a:t>
            </a:r>
            <a:r>
              <a:rPr lang="en-US" sz="2000" dirty="0" err="1"/>
              <a:t>odr</a:t>
            </a:r>
            <a:r>
              <a:rPr lang="sr-Latn-ME" sz="2000" dirty="0"/>
              <a:t>ž</a:t>
            </a:r>
            <a:r>
              <a:rPr lang="en-US" sz="2000" dirty="0" err="1"/>
              <a:t>ivog</a:t>
            </a:r>
            <a:r>
              <a:rPr lang="en-US" sz="2000" dirty="0"/>
              <a:t> </a:t>
            </a:r>
            <a:r>
              <a:rPr lang="en-US" sz="2000" dirty="0" err="1"/>
              <a:t>razvoja</a:t>
            </a:r>
            <a:r>
              <a:rPr lang="en-US" sz="2000" dirty="0"/>
              <a:t>;</a:t>
            </a:r>
          </a:p>
          <a:p>
            <a:pPr lvl="1"/>
            <a:r>
              <a:rPr lang="en-US" sz="2000" dirty="0" err="1"/>
              <a:t>Sna</a:t>
            </a:r>
            <a:r>
              <a:rPr lang="sr-Latn-ME" sz="2000" dirty="0"/>
              <a:t>ž</a:t>
            </a:r>
            <a:r>
              <a:rPr lang="en-US" sz="2000" dirty="0" err="1"/>
              <a:t>nija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koordinisanija</a:t>
            </a:r>
            <a:r>
              <a:rPr lang="en-US" sz="2000" dirty="0"/>
              <a:t> </a:t>
            </a:r>
            <a:r>
              <a:rPr lang="en-US" sz="2000" dirty="0" err="1"/>
              <a:t>promocija</a:t>
            </a:r>
            <a:r>
              <a:rPr lang="en-US" sz="2000" dirty="0"/>
              <a:t> </a:t>
            </a:r>
            <a:r>
              <a:rPr lang="en-US" sz="2000" dirty="0" err="1"/>
              <a:t>turisti</a:t>
            </a:r>
            <a:r>
              <a:rPr lang="sr-Latn-ME" sz="2000" dirty="0"/>
              <a:t>č</a:t>
            </a:r>
            <a:r>
              <a:rPr lang="en-US" sz="2000" dirty="0" err="1"/>
              <a:t>kih</a:t>
            </a:r>
            <a:r>
              <a:rPr lang="en-US" sz="2000" dirty="0"/>
              <a:t> </a:t>
            </a:r>
            <a:r>
              <a:rPr lang="en-US" sz="2000" dirty="0" err="1"/>
              <a:t>vrijednosti</a:t>
            </a:r>
            <a:r>
              <a:rPr lang="en-US" sz="2000" dirty="0"/>
              <a:t> </a:t>
            </a:r>
            <a:r>
              <a:rPr lang="en-US" sz="2000" dirty="0" err="1"/>
              <a:t>podru</a:t>
            </a:r>
            <a:r>
              <a:rPr lang="sr-Latn-ME" sz="2000" dirty="0"/>
              <a:t>č</a:t>
            </a:r>
            <a:r>
              <a:rPr lang="en-US" sz="2000" dirty="0"/>
              <a:t>ja </a:t>
            </a:r>
            <a:r>
              <a:rPr lang="en-US" sz="2000" dirty="0" err="1"/>
              <a:t>iskazanih</a:t>
            </a:r>
            <a:r>
              <a:rPr lang="en-US" sz="2000" dirty="0"/>
              <a:t> </a:t>
            </a:r>
            <a:r>
              <a:rPr lang="en-US" sz="2000" dirty="0" err="1"/>
              <a:t>kroz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sr-Latn-ME" sz="2000" dirty="0"/>
              <a:t>ć</a:t>
            </a:r>
            <a:r>
              <a:rPr lang="en-US" sz="2000" dirty="0"/>
              <a:t>u </a:t>
            </a:r>
            <a:r>
              <a:rPr lang="en-US" sz="2000" dirty="0" err="1"/>
              <a:t>posjetu</a:t>
            </a:r>
            <a:r>
              <a:rPr lang="en-US" sz="2000" dirty="0"/>
              <a:t> turista;</a:t>
            </a:r>
          </a:p>
          <a:p>
            <a:pPr lvl="1"/>
            <a:r>
              <a:rPr lang="en-US" sz="2000" dirty="0" err="1"/>
              <a:t>Ostvarivanje</a:t>
            </a:r>
            <a:r>
              <a:rPr lang="en-US" sz="2000" dirty="0"/>
              <a:t> </a:t>
            </a:r>
            <a:r>
              <a:rPr lang="en-US" sz="2000" dirty="0" err="1"/>
              <a:t>mjerljivih</a:t>
            </a:r>
            <a:r>
              <a:rPr lang="en-US" sz="2000" dirty="0"/>
              <a:t> </a:t>
            </a:r>
            <a:r>
              <a:rPr lang="en-US" sz="2000" dirty="0" err="1"/>
              <a:t>ekonomskih</a:t>
            </a:r>
            <a:r>
              <a:rPr lang="en-US" sz="2000" dirty="0"/>
              <a:t> </a:t>
            </a:r>
            <a:r>
              <a:rPr lang="en-US" sz="2000" dirty="0" err="1"/>
              <a:t>benefita</a:t>
            </a:r>
            <a:r>
              <a:rPr lang="en-US" sz="2000" dirty="0"/>
              <a:t> za </a:t>
            </a:r>
            <a:r>
              <a:rPr lang="en-US" sz="2000" dirty="0" err="1"/>
              <a:t>lokalne</a:t>
            </a:r>
            <a:r>
              <a:rPr lang="en-US" sz="2000" dirty="0"/>
              <a:t> </a:t>
            </a:r>
            <a:r>
              <a:rPr lang="en-US" sz="2000" dirty="0" err="1"/>
              <a:t>zajednice</a:t>
            </a:r>
            <a:r>
              <a:rPr lang="en-US" sz="2000" dirty="0"/>
              <a:t>;</a:t>
            </a:r>
          </a:p>
          <a:p>
            <a:pPr lvl="1"/>
            <a:r>
              <a:rPr lang="en-US" sz="2000" dirty="0" err="1"/>
              <a:t>Uspostavljanje</a:t>
            </a:r>
            <a:r>
              <a:rPr lang="en-US" sz="2000" dirty="0"/>
              <a:t> </a:t>
            </a:r>
            <a:r>
              <a:rPr lang="en-US" sz="2000" dirty="0" err="1"/>
              <a:t>uravnote</a:t>
            </a:r>
            <a:r>
              <a:rPr lang="sr-Latn-ME" sz="2000" dirty="0"/>
              <a:t>ž</a:t>
            </a:r>
            <a:r>
              <a:rPr lang="en-US" sz="2000" dirty="0" err="1"/>
              <a:t>enog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izbalansiranog</a:t>
            </a:r>
            <a:r>
              <a:rPr lang="en-US" sz="2000" dirty="0"/>
              <a:t> </a:t>
            </a:r>
            <a:r>
              <a:rPr lang="en-US" sz="2000" dirty="0" err="1"/>
              <a:t>regionalnog</a:t>
            </a:r>
            <a:r>
              <a:rPr lang="en-US" sz="2000" dirty="0"/>
              <a:t> </a:t>
            </a:r>
            <a:r>
              <a:rPr lang="en-US" sz="2000" dirty="0" err="1"/>
              <a:t>razvoja</a:t>
            </a:r>
            <a:r>
              <a:rPr lang="en-US" sz="2000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804435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B28BEF-DF3E-BCE3-A781-9E1E386EFD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028366-41AD-5FFF-20E5-EC7E7D44665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351" y="174492"/>
            <a:ext cx="1519269" cy="142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FSTP logo CG">
            <a:extLst>
              <a:ext uri="{FF2B5EF4-FFF2-40B4-BE49-F238E27FC236}">
                <a16:creationId xmlns:a16="http://schemas.microsoft.com/office/drawing/2014/main" id="{6EB9F745-D1C0-20F9-ACFD-D2A5337AB7F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209" y="209900"/>
            <a:ext cx="2535750" cy="1193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C7E9F7-AAB2-D453-A443-39D7BFF5EA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73" y="6051308"/>
            <a:ext cx="1940028" cy="50606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D16CACDF-7D7E-6FB7-A7EA-D3499DD4C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1320" y="537847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AF72943-B4BA-C4DE-D375-4DFD4578169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800948" y="5378471"/>
          <a:ext cx="2093011" cy="1481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PDF" r:id="rId6" imgW="0" imgH="0" progId="FoxitReader.Document">
                  <p:embed/>
                </p:oleObj>
              </mc:Choice>
              <mc:Fallback>
                <p:oleObj name="PDF" r:id="rId6" imgW="0" imgH="0" progId="FoxitReader.Document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9AB26C9D-3CD8-AA2C-9557-E1AC4F781F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00948" y="5378471"/>
                        <a:ext cx="2093011" cy="14815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91824FDF-CD56-7EE4-6C8D-461D60C2700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093" y="5924461"/>
            <a:ext cx="2431974" cy="759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4175B0-1CD4-6829-7097-8188BFD0802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313" y="5805103"/>
            <a:ext cx="1638300" cy="87911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4019841-5246-E3B5-829B-FF50343EE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2724" y="367734"/>
            <a:ext cx="4144380" cy="1325563"/>
          </a:xfrm>
        </p:spPr>
        <p:txBody>
          <a:bodyPr>
            <a:normAutofit/>
          </a:bodyPr>
          <a:lstStyle/>
          <a:p>
            <a:r>
              <a:rPr lang="en-US" sz="3200" b="1" dirty="0" err="1"/>
              <a:t>Ciljevi</a:t>
            </a:r>
            <a:r>
              <a:rPr lang="en-US" sz="3200" b="1" dirty="0"/>
              <a:t> </a:t>
            </a:r>
            <a:r>
              <a:rPr lang="en-US" sz="3200" b="1" dirty="0" err="1"/>
              <a:t>osnivanja</a:t>
            </a:r>
            <a:r>
              <a:rPr lang="en-US" sz="3200" b="1" dirty="0"/>
              <a:t> </a:t>
            </a:r>
            <a:r>
              <a:rPr lang="en-US" sz="3200" b="1" dirty="0" err="1"/>
              <a:t>Foruma</a:t>
            </a:r>
            <a:endParaRPr lang="en-US" sz="3200" b="1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3DF1DF-A58E-74A3-43B9-FF1CCAFD8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8614"/>
            <a:ext cx="10515600" cy="3848637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sz="2000" dirty="0" err="1"/>
              <a:t>Emancipacija</a:t>
            </a:r>
            <a:r>
              <a:rPr lang="en-US" sz="2000" dirty="0"/>
              <a:t> </a:t>
            </a:r>
            <a:r>
              <a:rPr lang="en-US" sz="2000" dirty="0" err="1"/>
              <a:t>lokalnih</a:t>
            </a:r>
            <a:r>
              <a:rPr lang="en-US" sz="2000" dirty="0"/>
              <a:t> </a:t>
            </a:r>
            <a:r>
              <a:rPr lang="en-US" sz="2000" dirty="0" err="1"/>
              <a:t>zajednica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podizanje</a:t>
            </a:r>
            <a:r>
              <a:rPr lang="en-US" sz="2000" dirty="0"/>
              <a:t> </a:t>
            </a:r>
            <a:r>
              <a:rPr lang="en-US" sz="2000" dirty="0" err="1"/>
              <a:t>ekolo</a:t>
            </a:r>
            <a:r>
              <a:rPr lang="sr-Latn-ME" sz="2000" dirty="0"/>
              <a:t>š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svijesti</a:t>
            </a:r>
            <a:r>
              <a:rPr lang="en-US" sz="2000" dirty="0"/>
              <a:t> o </a:t>
            </a:r>
            <a:r>
              <a:rPr lang="en-US" sz="2000" dirty="0" err="1"/>
              <a:t>zna</a:t>
            </a:r>
            <a:r>
              <a:rPr lang="sr-Latn-ME" sz="2000" dirty="0"/>
              <a:t>č</a:t>
            </a:r>
            <a:r>
              <a:rPr lang="en-US" sz="2000" dirty="0" err="1"/>
              <a:t>aju</a:t>
            </a:r>
            <a:r>
              <a:rPr lang="en-US" sz="2000" dirty="0"/>
              <a:t>  za</a:t>
            </a:r>
            <a:r>
              <a:rPr lang="sr-Latn-ME" sz="2000" dirty="0"/>
              <a:t>š</a:t>
            </a:r>
            <a:r>
              <a:rPr lang="en-US" sz="2000" dirty="0" err="1"/>
              <a:t>ticenih</a:t>
            </a:r>
            <a:r>
              <a:rPr lang="en-US" sz="2000" dirty="0"/>
              <a:t> </a:t>
            </a:r>
            <a:r>
              <a:rPr lang="en-US" sz="2000" dirty="0" err="1"/>
              <a:t>podru</a:t>
            </a:r>
            <a:r>
              <a:rPr lang="sr-Latn-ME" sz="2000" dirty="0"/>
              <a:t>č</a:t>
            </a:r>
            <a:r>
              <a:rPr lang="en-US" sz="2000" dirty="0"/>
              <a:t>ja za </a:t>
            </a:r>
            <a:r>
              <a:rPr lang="sr-Latn-ME" sz="2000" dirty="0"/>
              <a:t>ž</a:t>
            </a:r>
            <a:r>
              <a:rPr lang="en-US" sz="2000" dirty="0" err="1"/>
              <a:t>ivot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zdravlje</a:t>
            </a:r>
            <a:r>
              <a:rPr lang="en-US" sz="2000" dirty="0"/>
              <a:t> </a:t>
            </a:r>
            <a:r>
              <a:rPr lang="en-US" sz="2000" dirty="0" err="1"/>
              <a:t>ljudi</a:t>
            </a:r>
            <a:r>
              <a:rPr lang="en-US" sz="2000" dirty="0"/>
              <a:t>;</a:t>
            </a:r>
          </a:p>
          <a:p>
            <a:pPr marL="0" indent="0">
              <a:buNone/>
            </a:pPr>
            <a:r>
              <a:rPr lang="en-US" sz="2400" dirty="0" err="1"/>
              <a:t>Uspjesne</a:t>
            </a:r>
            <a:r>
              <a:rPr lang="en-US" sz="2400" dirty="0"/>
              <a:t> </a:t>
            </a:r>
            <a:r>
              <a:rPr lang="en-US" sz="2400" dirty="0" err="1"/>
              <a:t>inicijative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primjeri</a:t>
            </a:r>
            <a:r>
              <a:rPr lang="en-US" sz="2400" dirty="0"/>
              <a:t> </a:t>
            </a:r>
            <a:r>
              <a:rPr lang="en-US" sz="2400" dirty="0" err="1"/>
              <a:t>dobre</a:t>
            </a:r>
            <a:r>
              <a:rPr lang="en-US" sz="2400" dirty="0"/>
              <a:t> </a:t>
            </a:r>
            <a:r>
              <a:rPr lang="en-US" sz="2400" dirty="0" err="1"/>
              <a:t>prakse</a:t>
            </a:r>
            <a:r>
              <a:rPr lang="en-US" sz="2400" dirty="0"/>
              <a:t> </a:t>
            </a:r>
            <a:r>
              <a:rPr lang="en-US" sz="2400" dirty="0" err="1"/>
              <a:t>kroz</a:t>
            </a:r>
            <a:r>
              <a:rPr lang="en-US" sz="2400" dirty="0"/>
              <a:t> rad </a:t>
            </a:r>
            <a:r>
              <a:rPr lang="en-US" sz="2400" dirty="0" err="1"/>
              <a:t>foruma</a:t>
            </a:r>
            <a:r>
              <a:rPr lang="en-US" sz="2400" dirty="0"/>
              <a:t>:</a:t>
            </a:r>
          </a:p>
          <a:p>
            <a:pPr lvl="1"/>
            <a:r>
              <a:rPr lang="en-US" sz="2000" dirty="0"/>
              <a:t>Kao </a:t>
            </a:r>
            <a:r>
              <a:rPr lang="en-US" sz="2000" dirty="0" err="1"/>
              <a:t>konkretan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mjerljiv</a:t>
            </a:r>
            <a:r>
              <a:rPr lang="en-US" sz="2000" dirty="0"/>
              <a:t> </a:t>
            </a:r>
            <a:r>
              <a:rPr lang="en-US" sz="2000" dirty="0" err="1"/>
              <a:t>autfit</a:t>
            </a:r>
            <a:r>
              <a:rPr lang="en-US" sz="2000" dirty="0"/>
              <a:t> </a:t>
            </a:r>
            <a:r>
              <a:rPr lang="en-US" sz="2000" dirty="0" err="1"/>
              <a:t>kroz</a:t>
            </a:r>
            <a:r>
              <a:rPr lang="en-US" sz="2000" dirty="0"/>
              <a:t> </a:t>
            </a:r>
            <a:r>
              <a:rPr lang="en-US" sz="2000" dirty="0" err="1"/>
              <a:t>zajedni</a:t>
            </a:r>
            <a:r>
              <a:rPr lang="sr-Latn-ME" sz="2000" dirty="0"/>
              <a:t>č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inicijative</a:t>
            </a:r>
            <a:r>
              <a:rPr lang="en-US" sz="2000" dirty="0"/>
              <a:t> </a:t>
            </a:r>
            <a:r>
              <a:rPr lang="en-US" sz="2000" dirty="0" err="1"/>
              <a:t>ure</a:t>
            </a:r>
            <a:r>
              <a:rPr lang="sr-Latn-ME" sz="2000" dirty="0"/>
              <a:t>đ</a:t>
            </a:r>
            <a:r>
              <a:rPr lang="en-US" sz="2000" dirty="0" err="1"/>
              <a:t>eno</a:t>
            </a:r>
            <a:r>
              <a:rPr lang="en-US" sz="2000" dirty="0"/>
              <a:t> je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markirano</a:t>
            </a:r>
            <a:r>
              <a:rPr lang="en-US" sz="2000" dirty="0"/>
              <a:t> vi</a:t>
            </a:r>
            <a:r>
              <a:rPr lang="sr-Latn-ME" sz="2000" dirty="0"/>
              <a:t>š</a:t>
            </a:r>
            <a:r>
              <a:rPr lang="en-US" sz="2000" dirty="0"/>
              <a:t>e </a:t>
            </a:r>
            <a:r>
              <a:rPr lang="en-US" sz="2000" dirty="0" err="1"/>
              <a:t>zna</a:t>
            </a:r>
            <a:r>
              <a:rPr lang="sr-Latn-ME" sz="2000" dirty="0"/>
              <a:t>č</a:t>
            </a:r>
            <a:r>
              <a:rPr lang="en-US" sz="2000" dirty="0" err="1"/>
              <a:t>ajnih</a:t>
            </a:r>
            <a:r>
              <a:rPr lang="en-US" sz="2000" dirty="0"/>
              <a:t> </a:t>
            </a:r>
            <a:r>
              <a:rPr lang="en-US" sz="2000" dirty="0" err="1"/>
              <a:t>planinarskih</a:t>
            </a:r>
            <a:r>
              <a:rPr lang="en-US" sz="2000" dirty="0"/>
              <a:t>, </a:t>
            </a:r>
            <a:r>
              <a:rPr lang="en-US" sz="2000" dirty="0" err="1"/>
              <a:t>pje</a:t>
            </a:r>
            <a:r>
              <a:rPr lang="sr-Latn-ME" sz="2000" dirty="0"/>
              <a:t>š</a:t>
            </a:r>
            <a:r>
              <a:rPr lang="en-US" sz="2000" dirty="0" err="1"/>
              <a:t>ackih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biciklistickih</a:t>
            </a:r>
            <a:r>
              <a:rPr lang="en-US" sz="2000" dirty="0"/>
              <a:t> </a:t>
            </a:r>
            <a:r>
              <a:rPr lang="en-US" sz="2000" dirty="0" err="1"/>
              <a:t>staza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podru</a:t>
            </a:r>
            <a:r>
              <a:rPr lang="sr-Latn-ME" sz="2000" dirty="0"/>
              <a:t>č</a:t>
            </a:r>
            <a:r>
              <a:rPr lang="en-US" sz="2000" dirty="0" err="1"/>
              <a:t>ju</a:t>
            </a:r>
            <a:r>
              <a:rPr lang="en-US" sz="2000" dirty="0"/>
              <a:t> </a:t>
            </a:r>
            <a:r>
              <a:rPr lang="en-US" sz="2000" dirty="0" err="1"/>
              <a:t>parkova</a:t>
            </a:r>
            <a:r>
              <a:rPr lang="en-US" sz="2000" dirty="0"/>
              <a:t> (</a:t>
            </a:r>
            <a:r>
              <a:rPr lang="en-US" sz="2000" dirty="0" err="1"/>
              <a:t>sinergija</a:t>
            </a:r>
            <a:r>
              <a:rPr lang="en-US" sz="2000" dirty="0"/>
              <a:t> </a:t>
            </a:r>
            <a:r>
              <a:rPr lang="en-US" sz="2000" dirty="0" err="1"/>
              <a:t>uprave</a:t>
            </a:r>
            <a:r>
              <a:rPr lang="en-US" sz="2000" dirty="0"/>
              <a:t> </a:t>
            </a:r>
            <a:r>
              <a:rPr lang="en-US" sz="2000" dirty="0" err="1"/>
              <a:t>parkova</a:t>
            </a:r>
            <a:r>
              <a:rPr lang="en-US" sz="2000" dirty="0"/>
              <a:t>, </a:t>
            </a:r>
            <a:r>
              <a:rPr lang="en-US" sz="2000" dirty="0" err="1"/>
              <a:t>lokalnih</a:t>
            </a:r>
            <a:r>
              <a:rPr lang="en-US" sz="2000" dirty="0"/>
              <a:t> TO, </a:t>
            </a:r>
            <a:r>
              <a:rPr lang="en-US" sz="2000" dirty="0" err="1"/>
              <a:t>Planinarskog</a:t>
            </a:r>
            <a:r>
              <a:rPr lang="en-US" sz="2000" dirty="0"/>
              <a:t> </a:t>
            </a:r>
            <a:r>
              <a:rPr lang="en-US" sz="2000" dirty="0" err="1"/>
              <a:t>saveza</a:t>
            </a:r>
            <a:r>
              <a:rPr lang="en-US" sz="2000" dirty="0"/>
              <a:t>, </a:t>
            </a:r>
            <a:r>
              <a:rPr lang="en-US" sz="2000" dirty="0" err="1"/>
              <a:t>planinarskih</a:t>
            </a:r>
            <a:r>
              <a:rPr lang="en-US" sz="2000" dirty="0"/>
              <a:t> </a:t>
            </a:r>
            <a:r>
              <a:rPr lang="en-US" sz="2000" dirty="0" err="1"/>
              <a:t>klubova</a:t>
            </a:r>
            <a:r>
              <a:rPr lang="en-US" sz="2000" dirty="0"/>
              <a:t>, </a:t>
            </a:r>
            <a:r>
              <a:rPr lang="en-US" sz="2000" dirty="0" err="1"/>
              <a:t>ministarstva</a:t>
            </a:r>
            <a:r>
              <a:rPr lang="en-US" sz="2000" dirty="0"/>
              <a:t> </a:t>
            </a:r>
            <a:r>
              <a:rPr lang="en-US" sz="2000" dirty="0" err="1"/>
              <a:t>turizma</a:t>
            </a:r>
            <a:r>
              <a:rPr lang="en-US" sz="2000" dirty="0"/>
              <a:t>);</a:t>
            </a:r>
          </a:p>
          <a:p>
            <a:pPr lvl="1"/>
            <a:r>
              <a:rPr lang="en-US" sz="2000" dirty="0" err="1"/>
              <a:t>Sinergijom</a:t>
            </a:r>
            <a:r>
              <a:rPr lang="en-US" sz="2000" dirty="0"/>
              <a:t> </a:t>
            </a:r>
            <a:r>
              <a:rPr lang="en-US" sz="2000" dirty="0" err="1"/>
              <a:t>istih</a:t>
            </a:r>
            <a:r>
              <a:rPr lang="en-US" sz="2000" dirty="0"/>
              <a:t> </a:t>
            </a:r>
            <a:r>
              <a:rPr lang="en-US" sz="2000" dirty="0" err="1"/>
              <a:t>subjekata</a:t>
            </a:r>
            <a:r>
              <a:rPr lang="en-US" sz="2000" dirty="0"/>
              <a:t> </a:t>
            </a:r>
            <a:r>
              <a:rPr lang="en-US" sz="2000" dirty="0" err="1"/>
              <a:t>obnovljena</a:t>
            </a:r>
            <a:r>
              <a:rPr lang="en-US" sz="2000" dirty="0"/>
              <a:t> je </a:t>
            </a:r>
            <a:r>
              <a:rPr lang="en-US" sz="2000" dirty="0" err="1"/>
              <a:t>turisti</a:t>
            </a:r>
            <a:r>
              <a:rPr lang="sr-Latn-ME" sz="2000" dirty="0"/>
              <a:t>č</a:t>
            </a:r>
            <a:r>
              <a:rPr lang="en-US" sz="2000" dirty="0"/>
              <a:t>ka </a:t>
            </a:r>
            <a:r>
              <a:rPr lang="en-US" sz="2000" dirty="0" err="1"/>
              <a:t>signalizacija</a:t>
            </a:r>
            <a:r>
              <a:rPr lang="en-US" sz="2000" dirty="0"/>
              <a:t>;</a:t>
            </a:r>
          </a:p>
          <a:p>
            <a:pPr lvl="1"/>
            <a:r>
              <a:rPr lang="en-US" sz="2000" dirty="0" err="1"/>
              <a:t>Postignuti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vrlo</a:t>
            </a:r>
            <a:r>
              <a:rPr lang="en-US" sz="2000" dirty="0"/>
              <a:t> </a:t>
            </a:r>
            <a:r>
              <a:rPr lang="en-US" sz="2000" dirty="0" err="1"/>
              <a:t>mjerljivi</a:t>
            </a:r>
            <a:r>
              <a:rPr lang="en-US" sz="2000" dirty="0"/>
              <a:t> </a:t>
            </a:r>
            <a:r>
              <a:rPr lang="en-US" sz="2000" dirty="0" err="1"/>
              <a:t>rezultati</a:t>
            </a:r>
            <a:r>
              <a:rPr lang="en-US" sz="2000" dirty="0"/>
              <a:t> po </a:t>
            </a:r>
            <a:r>
              <a:rPr lang="en-US" sz="2000" dirty="0" err="1"/>
              <a:t>pitanju</a:t>
            </a:r>
            <a:r>
              <a:rPr lang="en-US" sz="2000" dirty="0"/>
              <a:t> </a:t>
            </a:r>
            <a:r>
              <a:rPr lang="en-US" sz="2000" dirty="0" err="1"/>
              <a:t>pripreme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uspje</a:t>
            </a:r>
            <a:r>
              <a:rPr lang="sr-Latn-ME" sz="2000" dirty="0"/>
              <a:t>š</a:t>
            </a:r>
            <a:r>
              <a:rPr lang="en-US" sz="2000" dirty="0"/>
              <a:t>ne </a:t>
            </a:r>
            <a:r>
              <a:rPr lang="en-US" sz="2000" dirty="0" err="1"/>
              <a:t>realizacije</a:t>
            </a:r>
            <a:r>
              <a:rPr lang="en-US" sz="2000" dirty="0"/>
              <a:t> </a:t>
            </a:r>
            <a:r>
              <a:rPr lang="en-US" sz="2000" dirty="0" err="1"/>
              <a:t>turisti</a:t>
            </a:r>
            <a:r>
              <a:rPr lang="sr-Latn-ME" sz="2000" dirty="0"/>
              <a:t>č</a:t>
            </a:r>
            <a:r>
              <a:rPr lang="en-US" sz="2000" dirty="0" err="1"/>
              <a:t>kih</a:t>
            </a:r>
            <a:r>
              <a:rPr lang="en-US" sz="2000" dirty="0"/>
              <a:t> </a:t>
            </a:r>
            <a:r>
              <a:rPr lang="en-US" sz="2000" dirty="0" err="1"/>
              <a:t>sezona</a:t>
            </a:r>
            <a:r>
              <a:rPr lang="en-US" sz="2000" dirty="0"/>
              <a:t> u </a:t>
            </a:r>
            <a:r>
              <a:rPr lang="en-US" sz="2000" dirty="0" err="1"/>
              <a:t>nacionalnim</a:t>
            </a:r>
            <a:r>
              <a:rPr lang="en-US" sz="2000" dirty="0"/>
              <a:t> </a:t>
            </a:r>
            <a:r>
              <a:rPr lang="en-US" sz="2000" dirty="0" err="1"/>
              <a:t>parkovima</a:t>
            </a:r>
            <a:r>
              <a:rPr lang="en-US" sz="2000" dirty="0"/>
              <a:t>;</a:t>
            </a:r>
          </a:p>
          <a:p>
            <a:pPr lvl="1"/>
            <a:r>
              <a:rPr lang="en-US" sz="2000" dirty="0" err="1"/>
              <a:t>Rije</a:t>
            </a:r>
            <a:r>
              <a:rPr lang="sr-Latn-ME" sz="2000" dirty="0"/>
              <a:t>š</a:t>
            </a:r>
            <a:r>
              <a:rPr lang="en-US" sz="2000" dirty="0" err="1"/>
              <a:t>ena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brojna</a:t>
            </a:r>
            <a:r>
              <a:rPr lang="en-US" sz="2000" dirty="0"/>
              <a:t> </a:t>
            </a:r>
            <a:r>
              <a:rPr lang="en-US" sz="2000" dirty="0" err="1"/>
              <a:t>ekolo</a:t>
            </a:r>
            <a:r>
              <a:rPr lang="sr-Latn-ME" sz="2000" dirty="0"/>
              <a:t>š</a:t>
            </a:r>
            <a:r>
              <a:rPr lang="en-US" sz="2000" dirty="0"/>
              <a:t>ka </a:t>
            </a:r>
            <a:r>
              <a:rPr lang="en-US" sz="2000" dirty="0" err="1"/>
              <a:t>pitanja</a:t>
            </a:r>
            <a:r>
              <a:rPr lang="en-US" sz="2000" dirty="0"/>
              <a:t>-u </a:t>
            </a:r>
            <a:r>
              <a:rPr lang="en-US" sz="2000" dirty="0" err="1"/>
              <a:t>saradnji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lokalnim</a:t>
            </a:r>
            <a:r>
              <a:rPr lang="en-US" sz="2000" dirty="0"/>
              <a:t> </a:t>
            </a:r>
            <a:r>
              <a:rPr lang="en-US" sz="2000" dirty="0" err="1"/>
              <a:t>komunalnim</a:t>
            </a:r>
            <a:r>
              <a:rPr lang="en-US" sz="2000" dirty="0"/>
              <a:t> </a:t>
            </a:r>
            <a:r>
              <a:rPr lang="en-US" sz="2000" dirty="0" err="1"/>
              <a:t>preduze</a:t>
            </a:r>
            <a:r>
              <a:rPr lang="sr-Latn-ME" sz="2000" dirty="0"/>
              <a:t>ć</a:t>
            </a:r>
            <a:r>
              <a:rPr lang="en-US" sz="2000" dirty="0" err="1"/>
              <a:t>ima</a:t>
            </a:r>
            <a:r>
              <a:rPr lang="en-US" sz="2000" dirty="0"/>
              <a:t> op</a:t>
            </a:r>
            <a:r>
              <a:rPr lang="sr-Latn-ME" sz="2000" dirty="0"/>
              <a:t>š</a:t>
            </a:r>
            <a:r>
              <a:rPr lang="en-US" sz="2000" dirty="0"/>
              <a:t>tina Bar, </a:t>
            </a:r>
            <a:r>
              <a:rPr lang="en-US" sz="2000" dirty="0" err="1"/>
              <a:t>Zabljak</a:t>
            </a:r>
            <a:r>
              <a:rPr lang="en-US" sz="2000" dirty="0"/>
              <a:t>, Plav</a:t>
            </a:r>
            <a:r>
              <a:rPr lang="sr-Latn-ME" sz="2000" dirty="0"/>
              <a:t>,</a:t>
            </a:r>
            <a:r>
              <a:rPr lang="en-US" sz="2000" dirty="0"/>
              <a:t> </a:t>
            </a:r>
            <a:r>
              <a:rPr lang="en-US" sz="2000" dirty="0" err="1"/>
              <a:t>eliminisane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crne</a:t>
            </a:r>
            <a:r>
              <a:rPr lang="en-US" sz="2000" dirty="0"/>
              <a:t> </a:t>
            </a:r>
            <a:r>
              <a:rPr lang="en-US" sz="2000" dirty="0" err="1"/>
              <a:t>ekolo</a:t>
            </a:r>
            <a:r>
              <a:rPr lang="sr-Latn-ME" sz="2000" dirty="0"/>
              <a:t>š</a:t>
            </a:r>
            <a:r>
              <a:rPr lang="en-US" sz="2000" dirty="0" err="1"/>
              <a:t>ke</a:t>
            </a:r>
            <a:r>
              <a:rPr lang="en-US" sz="2000" dirty="0"/>
              <a:t> ta</a:t>
            </a:r>
            <a:r>
              <a:rPr lang="sr-Latn-ME" sz="2000" dirty="0"/>
              <a:t>č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uklonjen</a:t>
            </a:r>
            <a:r>
              <a:rPr lang="en-US" sz="2000" dirty="0"/>
              <a:t> </a:t>
            </a:r>
            <a:r>
              <a:rPr lang="en-US" sz="2000" dirty="0" err="1"/>
              <a:t>otpad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brojnih</a:t>
            </a:r>
            <a:r>
              <a:rPr lang="en-US" sz="2000" dirty="0"/>
              <a:t> </a:t>
            </a:r>
            <a:r>
              <a:rPr lang="en-US" sz="2000" dirty="0" err="1"/>
              <a:t>nelegalnih</a:t>
            </a:r>
            <a:r>
              <a:rPr lang="en-US" sz="2000" dirty="0"/>
              <a:t> </a:t>
            </a:r>
            <a:r>
              <a:rPr lang="en-US" sz="2000" dirty="0" err="1"/>
              <a:t>deponija</a:t>
            </a:r>
            <a:r>
              <a:rPr lang="en-US" sz="2000" dirty="0"/>
              <a:t>-u </a:t>
            </a:r>
            <a:r>
              <a:rPr lang="en-US" sz="2000" dirty="0" err="1"/>
              <a:t>brojnim</a:t>
            </a:r>
            <a:r>
              <a:rPr lang="en-US" sz="2000" dirty="0"/>
              <a:t> </a:t>
            </a:r>
            <a:r>
              <a:rPr lang="en-US" sz="2000" dirty="0" err="1"/>
              <a:t>situacijama</a:t>
            </a:r>
            <a:r>
              <a:rPr lang="en-US" sz="2000" dirty="0"/>
              <a:t> se </a:t>
            </a:r>
            <a:r>
              <a:rPr lang="en-US" sz="2000" dirty="0" err="1"/>
              <a:t>kroz</a:t>
            </a:r>
            <a:r>
              <a:rPr lang="en-US" sz="2000" dirty="0"/>
              <a:t> rad </a:t>
            </a:r>
            <a:r>
              <a:rPr lang="en-US" sz="2000" dirty="0" err="1"/>
              <a:t>foruma</a:t>
            </a:r>
            <a:r>
              <a:rPr lang="en-US" sz="2000" dirty="0"/>
              <a:t> </a:t>
            </a:r>
            <a:r>
              <a:rPr lang="en-US" sz="2000" dirty="0" err="1"/>
              <a:t>reagovalo</a:t>
            </a:r>
            <a:r>
              <a:rPr lang="en-US" sz="2000" dirty="0"/>
              <a:t> </a:t>
            </a:r>
            <a:r>
              <a:rPr lang="en-US" sz="2000" dirty="0" err="1"/>
              <a:t>promptno</a:t>
            </a:r>
            <a:r>
              <a:rPr lang="en-US" sz="2000" dirty="0"/>
              <a:t>;</a:t>
            </a:r>
          </a:p>
          <a:p>
            <a:pPr lvl="1"/>
            <a:r>
              <a:rPr lang="en-US" sz="2000" dirty="0" err="1"/>
              <a:t>Realizovane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brojne</a:t>
            </a:r>
            <a:r>
              <a:rPr lang="en-US" sz="2000" dirty="0"/>
              <a:t> </a:t>
            </a:r>
            <a:r>
              <a:rPr lang="en-US" sz="2000" dirty="0" err="1"/>
              <a:t>druge</a:t>
            </a:r>
            <a:r>
              <a:rPr lang="en-US" sz="2000" dirty="0"/>
              <a:t> </a:t>
            </a:r>
            <a:r>
              <a:rPr lang="en-US" sz="2000" dirty="0" err="1"/>
              <a:t>inicijative</a:t>
            </a:r>
            <a:r>
              <a:rPr lang="en-US" sz="2000" dirty="0"/>
              <a:t> (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predlog</a:t>
            </a:r>
            <a:r>
              <a:rPr lang="en-US" sz="2000" dirty="0"/>
              <a:t> </a:t>
            </a:r>
            <a:r>
              <a:rPr lang="en-US" sz="2000" dirty="0" err="1"/>
              <a:t>lokalne</a:t>
            </a:r>
            <a:r>
              <a:rPr lang="en-US" sz="2000" dirty="0"/>
              <a:t> TO </a:t>
            </a:r>
            <a:r>
              <a:rPr lang="en-US" sz="2000" dirty="0" err="1"/>
              <a:t>Kolasin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uz</a:t>
            </a:r>
            <a:r>
              <a:rPr lang="en-US" sz="2000" dirty="0"/>
              <a:t> </a:t>
            </a:r>
            <a:r>
              <a:rPr lang="en-US" sz="2000" dirty="0" err="1"/>
              <a:t>podr</a:t>
            </a:r>
            <a:r>
              <a:rPr lang="sr-Latn-ME" sz="2000" dirty="0"/>
              <a:t>š</a:t>
            </a:r>
            <a:r>
              <a:rPr lang="en-US" sz="2000" dirty="0" err="1"/>
              <a:t>ku</a:t>
            </a:r>
            <a:r>
              <a:rPr lang="en-US" sz="2000" dirty="0"/>
              <a:t> </a:t>
            </a:r>
            <a:r>
              <a:rPr lang="en-US" sz="2000" dirty="0" err="1"/>
              <a:t>Privredne</a:t>
            </a:r>
            <a:r>
              <a:rPr lang="en-US" sz="2000" dirty="0"/>
              <a:t> </a:t>
            </a:r>
            <a:r>
              <a:rPr lang="en-US" sz="2000" dirty="0" err="1"/>
              <a:t>komore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NTO </a:t>
            </a:r>
            <a:r>
              <a:rPr lang="en-US" sz="2000" dirty="0" err="1"/>
              <a:t>tokom</a:t>
            </a:r>
            <a:r>
              <a:rPr lang="en-US" sz="2000" dirty="0"/>
              <a:t> </a:t>
            </a:r>
            <a:r>
              <a:rPr lang="en-US" sz="2000" dirty="0" err="1"/>
              <a:t>sezone</a:t>
            </a:r>
            <a:r>
              <a:rPr lang="en-US" sz="2000" dirty="0"/>
              <a:t> </a:t>
            </a:r>
            <a:r>
              <a:rPr lang="en-US" sz="2000" dirty="0" err="1"/>
              <a:t>uspostavljena</a:t>
            </a:r>
            <a:r>
              <a:rPr lang="en-US" sz="2000" dirty="0"/>
              <a:t> je </a:t>
            </a:r>
            <a:r>
              <a:rPr lang="en-US" sz="2000" dirty="0" err="1"/>
              <a:t>autobuska</a:t>
            </a:r>
            <a:r>
              <a:rPr lang="en-US" sz="2000" dirty="0"/>
              <a:t> </a:t>
            </a:r>
            <a:r>
              <a:rPr lang="en-US" sz="2000" dirty="0" err="1"/>
              <a:t>linija</a:t>
            </a:r>
            <a:r>
              <a:rPr lang="en-US" sz="2000" dirty="0"/>
              <a:t> od Kola</a:t>
            </a:r>
            <a:r>
              <a:rPr lang="sr-Latn-ME" sz="2000" dirty="0"/>
              <a:t>š</a:t>
            </a:r>
            <a:r>
              <a:rPr lang="en-US" sz="2000" dirty="0" err="1"/>
              <a:t>ina</a:t>
            </a:r>
            <a:r>
              <a:rPr lang="en-US" sz="2000" dirty="0"/>
              <a:t> do </a:t>
            </a:r>
            <a:r>
              <a:rPr lang="en-US" sz="2000" dirty="0" err="1"/>
              <a:t>Biogradskog</a:t>
            </a:r>
            <a:r>
              <a:rPr lang="en-US" sz="2000" dirty="0"/>
              <a:t> </a:t>
            </a:r>
            <a:r>
              <a:rPr lang="en-US" sz="2000" dirty="0" err="1"/>
              <a:t>jezera</a:t>
            </a:r>
            <a:r>
              <a:rPr lang="en-US" sz="2000" dirty="0"/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326248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C6012E-E572-D54E-EE42-73BBE8F1E7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B22704-D560-22E5-2A72-462FDC5962F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351" y="174492"/>
            <a:ext cx="1519269" cy="142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FSTP logo CG">
            <a:extLst>
              <a:ext uri="{FF2B5EF4-FFF2-40B4-BE49-F238E27FC236}">
                <a16:creationId xmlns:a16="http://schemas.microsoft.com/office/drawing/2014/main" id="{0E3FA1A2-A758-D035-7E62-254EFF95850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209" y="209900"/>
            <a:ext cx="2535750" cy="1193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CADAAB-6F18-7097-95ED-F39D0C0F41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73" y="6051308"/>
            <a:ext cx="1940028" cy="50606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D773F052-07B5-C172-83C4-E741560E1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1320" y="537847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37B58937-49B0-C2A3-E734-B879F490D7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800948" y="5378471"/>
          <a:ext cx="2093011" cy="1481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PDF" r:id="rId6" imgW="0" imgH="0" progId="FoxitReader.Document">
                  <p:embed/>
                </p:oleObj>
              </mc:Choice>
              <mc:Fallback>
                <p:oleObj name="PDF" r:id="rId6" imgW="0" imgH="0" progId="FoxitReader.Document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4EBFA6E3-FD6B-83E1-2D4B-12222A6D7F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00948" y="5378471"/>
                        <a:ext cx="2093011" cy="14815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50FCCB0F-5BCD-C18F-6BFD-10D7A4621FB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093" y="5924461"/>
            <a:ext cx="2431974" cy="759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198406-CEBF-2B28-ADBD-B4830D36FCF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313" y="5805103"/>
            <a:ext cx="1638300" cy="87911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5753378-4572-4464-FB8D-A80014F07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6126" y="300630"/>
            <a:ext cx="6597576" cy="1325563"/>
          </a:xfrm>
        </p:spPr>
        <p:txBody>
          <a:bodyPr>
            <a:normAutofit/>
          </a:bodyPr>
          <a:lstStyle/>
          <a:p>
            <a:r>
              <a:rPr lang="pl-PL" sz="3200" b="1" dirty="0"/>
              <a:t>Izazovi i prepreke u funkcionisanju Socio ekonomskih foruma</a:t>
            </a:r>
            <a:endParaRPr lang="en-US" sz="3200" b="1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89CE07-1248-02FE-4875-EEF516E82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267" y="1830113"/>
            <a:ext cx="10515600" cy="3793655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err="1"/>
              <a:t>Identifikovani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nedovoljni</a:t>
            </a:r>
            <a:r>
              <a:rPr lang="en-US" sz="2400" dirty="0"/>
              <a:t>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 err="1"/>
              <a:t>nedovoljno</a:t>
            </a:r>
            <a:r>
              <a:rPr lang="en-US" sz="2400" dirty="0"/>
              <a:t> </a:t>
            </a:r>
            <a:r>
              <a:rPr lang="en-US" sz="2400" dirty="0" err="1"/>
              <a:t>iskori</a:t>
            </a:r>
            <a:r>
              <a:rPr lang="sr-Latn-ME" sz="2400" dirty="0"/>
              <a:t>šć</a:t>
            </a:r>
            <a:r>
              <a:rPr lang="en-US" sz="2400" dirty="0" err="1"/>
              <a:t>eni</a:t>
            </a:r>
            <a:r>
              <a:rPr lang="en-US" sz="2400" dirty="0"/>
              <a:t> </a:t>
            </a:r>
            <a:r>
              <a:rPr lang="en-US" sz="2400" dirty="0" err="1"/>
              <a:t>administrativni</a:t>
            </a:r>
            <a:r>
              <a:rPr lang="en-US" sz="2400" dirty="0"/>
              <a:t> </a:t>
            </a:r>
            <a:r>
              <a:rPr lang="en-US" sz="2400" dirty="0" err="1"/>
              <a:t>kapaciteti</a:t>
            </a:r>
            <a:r>
              <a:rPr lang="en-US" sz="2400" dirty="0"/>
              <a:t> za rad </a:t>
            </a:r>
            <a:r>
              <a:rPr lang="en-US" sz="2400" dirty="0" err="1"/>
              <a:t>sa</a:t>
            </a:r>
            <a:r>
              <a:rPr lang="en-US" sz="2400" dirty="0"/>
              <a:t> </a:t>
            </a:r>
            <a:r>
              <a:rPr lang="en-US" sz="2400" dirty="0" err="1"/>
              <a:t>lokalnim</a:t>
            </a:r>
            <a:r>
              <a:rPr lang="en-US" sz="2400" dirty="0"/>
              <a:t> </a:t>
            </a:r>
            <a:r>
              <a:rPr lang="en-US" sz="2400" dirty="0" err="1"/>
              <a:t>zajednicama</a:t>
            </a:r>
            <a:r>
              <a:rPr lang="en-US" sz="2400" dirty="0"/>
              <a:t> </a:t>
            </a:r>
            <a:r>
              <a:rPr lang="en-US" sz="2400" dirty="0" err="1"/>
              <a:t>unutar</a:t>
            </a:r>
            <a:r>
              <a:rPr lang="en-US" sz="2400" dirty="0"/>
              <a:t> </a:t>
            </a:r>
            <a:r>
              <a:rPr lang="en-US" sz="2400" dirty="0" err="1"/>
              <a:t>samih</a:t>
            </a:r>
            <a:r>
              <a:rPr lang="en-US" sz="2400" dirty="0"/>
              <a:t> </a:t>
            </a:r>
            <a:r>
              <a:rPr lang="sr-Latn-ME" sz="2400" dirty="0"/>
              <a:t>n</a:t>
            </a:r>
            <a:r>
              <a:rPr lang="en-US" sz="2400" dirty="0" err="1"/>
              <a:t>acionalnih</a:t>
            </a:r>
            <a:r>
              <a:rPr lang="en-US" sz="2400" dirty="0"/>
              <a:t> </a:t>
            </a:r>
            <a:r>
              <a:rPr lang="en-US" sz="2400" dirty="0" err="1"/>
              <a:t>parkova</a:t>
            </a:r>
            <a:r>
              <a:rPr lang="en-US" sz="2400" dirty="0"/>
              <a:t> </a:t>
            </a:r>
            <a:r>
              <a:rPr lang="en-US" sz="2400" dirty="0" err="1"/>
              <a:t>kao</a:t>
            </a:r>
            <a:r>
              <a:rPr lang="en-US" sz="2400" dirty="0"/>
              <a:t> </a:t>
            </a:r>
            <a:r>
              <a:rPr lang="en-US" sz="2400" dirty="0" err="1"/>
              <a:t>organizacionih</a:t>
            </a:r>
            <a:r>
              <a:rPr lang="en-US" sz="2400" dirty="0"/>
              <a:t> </a:t>
            </a:r>
            <a:r>
              <a:rPr lang="en-US" sz="2400" dirty="0" err="1"/>
              <a:t>jedinica</a:t>
            </a:r>
            <a:r>
              <a:rPr lang="en-US" sz="2400" dirty="0"/>
              <a:t>;</a:t>
            </a:r>
          </a:p>
          <a:p>
            <a:r>
              <a:rPr lang="sr-Latn-ME" sz="2400" dirty="0"/>
              <a:t>Č</a:t>
            </a:r>
            <a:r>
              <a:rPr lang="en-US" sz="2400" dirty="0" err="1"/>
              <a:t>este</a:t>
            </a:r>
            <a:r>
              <a:rPr lang="en-US" sz="2400" dirty="0"/>
              <a:t> </a:t>
            </a:r>
            <a:r>
              <a:rPr lang="en-US" sz="2400" dirty="0" err="1"/>
              <a:t>promjene</a:t>
            </a:r>
            <a:r>
              <a:rPr lang="en-US" sz="2400" dirty="0"/>
              <a:t> </a:t>
            </a:r>
            <a:r>
              <a:rPr lang="en-US" sz="2400" dirty="0" err="1"/>
              <a:t>mena</a:t>
            </a:r>
            <a:r>
              <a:rPr lang="sr-Latn-ME" sz="2400" dirty="0"/>
              <a:t>dž</a:t>
            </a:r>
            <a:r>
              <a:rPr lang="en-US" sz="2400" dirty="0"/>
              <a:t>menta u JPNP CG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njegovim</a:t>
            </a:r>
            <a:r>
              <a:rPr lang="en-US" sz="2400" dirty="0"/>
              <a:t> </a:t>
            </a:r>
            <a:r>
              <a:rPr lang="en-US" sz="2400" dirty="0" err="1"/>
              <a:t>organizacionim</a:t>
            </a:r>
            <a:r>
              <a:rPr lang="en-US" sz="2400" dirty="0"/>
              <a:t> </a:t>
            </a:r>
            <a:r>
              <a:rPr lang="en-US" sz="2400" dirty="0" err="1"/>
              <a:t>jedinicama</a:t>
            </a:r>
            <a:r>
              <a:rPr lang="en-US" sz="2400" dirty="0"/>
              <a:t> u </a:t>
            </a:r>
            <a:r>
              <a:rPr lang="en-US" sz="2400" dirty="0" err="1"/>
              <a:t>prethodnih</a:t>
            </a:r>
            <a:r>
              <a:rPr lang="en-US" sz="2400" dirty="0"/>
              <a:t> 10.godina;</a:t>
            </a:r>
          </a:p>
          <a:p>
            <a:r>
              <a:rPr lang="en-US" sz="2400" dirty="0"/>
              <a:t>Jo</a:t>
            </a:r>
            <a:r>
              <a:rPr lang="sr-Latn-ME" sz="2400" dirty="0"/>
              <a:t>š</a:t>
            </a:r>
            <a:r>
              <a:rPr lang="en-US" sz="2400" dirty="0"/>
              <a:t> </a:t>
            </a:r>
            <a:r>
              <a:rPr lang="sr-Latn-ME" sz="2400" dirty="0"/>
              <a:t>ć</a:t>
            </a:r>
            <a:r>
              <a:rPr lang="en-US" sz="2400" dirty="0"/>
              <a:t>e</a:t>
            </a:r>
            <a:r>
              <a:rPr lang="sr-Latn-ME" sz="2400" dirty="0"/>
              <a:t>šć</a:t>
            </a:r>
            <a:r>
              <a:rPr lang="en-US" sz="2400" dirty="0"/>
              <a:t>e </a:t>
            </a:r>
            <a:r>
              <a:rPr lang="en-US" sz="2400" dirty="0" err="1"/>
              <a:t>promjene</a:t>
            </a:r>
            <a:r>
              <a:rPr lang="en-US" sz="2400" dirty="0"/>
              <a:t> </a:t>
            </a:r>
            <a:r>
              <a:rPr lang="en-US" sz="2400" dirty="0" err="1"/>
              <a:t>upravlja</a:t>
            </a:r>
            <a:r>
              <a:rPr lang="sr-Latn-ME" sz="2400" dirty="0"/>
              <a:t>č</a:t>
            </a:r>
            <a:r>
              <a:rPr lang="en-US" sz="2400" dirty="0" err="1"/>
              <a:t>kih</a:t>
            </a:r>
            <a:r>
              <a:rPr lang="en-US" sz="2400" dirty="0"/>
              <a:t> </a:t>
            </a:r>
            <a:r>
              <a:rPr lang="en-US" sz="2400" dirty="0" err="1"/>
              <a:t>struktura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lokalnom</a:t>
            </a:r>
            <a:r>
              <a:rPr lang="en-US" sz="2400" dirty="0"/>
              <a:t> </a:t>
            </a:r>
            <a:r>
              <a:rPr lang="en-US" sz="2400" dirty="0" err="1"/>
              <a:t>nivou</a:t>
            </a:r>
            <a:r>
              <a:rPr lang="en-US" sz="2400" dirty="0"/>
              <a:t> </a:t>
            </a:r>
            <a:r>
              <a:rPr lang="en-US" sz="2400" dirty="0" err="1"/>
              <a:t>koje</a:t>
            </a:r>
            <a:r>
              <a:rPr lang="en-US" sz="2400" dirty="0"/>
              <a:t> </a:t>
            </a:r>
            <a:r>
              <a:rPr lang="en-US" sz="2400" dirty="0" err="1"/>
              <a:t>direktno</a:t>
            </a:r>
            <a:r>
              <a:rPr lang="en-US" sz="2400" dirty="0"/>
              <a:t> </a:t>
            </a:r>
            <a:r>
              <a:rPr lang="en-US" sz="2400" dirty="0" err="1"/>
              <a:t>impliciraju</a:t>
            </a:r>
            <a:r>
              <a:rPr lang="en-US" sz="2400" dirty="0"/>
              <a:t> </a:t>
            </a:r>
            <a:r>
              <a:rPr lang="en-US" sz="2400" dirty="0" err="1"/>
              <a:t>promjenu</a:t>
            </a:r>
            <a:r>
              <a:rPr lang="en-US" sz="2400" dirty="0"/>
              <a:t> </a:t>
            </a:r>
            <a:r>
              <a:rPr lang="en-US" sz="2400" dirty="0" err="1"/>
              <a:t>sastava</a:t>
            </a:r>
            <a:r>
              <a:rPr lang="en-US" sz="2400" dirty="0"/>
              <a:t> </a:t>
            </a:r>
            <a:r>
              <a:rPr lang="sr-Latn-ME" sz="2400" dirty="0"/>
              <a:t>č</a:t>
            </a:r>
            <a:r>
              <a:rPr lang="en-US" sz="2400" dirty="0" err="1"/>
              <a:t>lanova</a:t>
            </a:r>
            <a:r>
              <a:rPr lang="en-US" sz="2400" dirty="0"/>
              <a:t> </a:t>
            </a:r>
            <a:r>
              <a:rPr lang="en-US" sz="2400" dirty="0" err="1"/>
              <a:t>foruma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umanjuju</a:t>
            </a:r>
            <a:r>
              <a:rPr lang="en-US" sz="2400" dirty="0"/>
              <a:t> </a:t>
            </a:r>
            <a:r>
              <a:rPr lang="en-US" sz="2400" dirty="0" err="1"/>
              <a:t>zna</a:t>
            </a:r>
            <a:r>
              <a:rPr lang="sr-Latn-ME" sz="2400" dirty="0"/>
              <a:t>č</a:t>
            </a:r>
            <a:r>
              <a:rPr lang="en-US" sz="2400" dirty="0" err="1"/>
              <a:t>aj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potencijal</a:t>
            </a:r>
            <a:r>
              <a:rPr lang="en-US" sz="2400" dirty="0"/>
              <a:t> koji </a:t>
            </a:r>
            <a:r>
              <a:rPr lang="en-US" sz="2400" dirty="0" err="1"/>
              <a:t>prozilazi</a:t>
            </a:r>
            <a:r>
              <a:rPr lang="en-US" sz="2400" dirty="0"/>
              <a:t> </a:t>
            </a:r>
            <a:r>
              <a:rPr lang="en-US" sz="2400" dirty="0" err="1"/>
              <a:t>iz</a:t>
            </a:r>
            <a:r>
              <a:rPr lang="en-US" sz="2400" dirty="0"/>
              <a:t> </a:t>
            </a:r>
            <a:r>
              <a:rPr lang="en-US" sz="2400" dirty="0" err="1"/>
              <a:t>institucionalne</a:t>
            </a:r>
            <a:r>
              <a:rPr lang="en-US" sz="2400" dirty="0"/>
              <a:t> </a:t>
            </a:r>
            <a:r>
              <a:rPr lang="en-US" sz="2400" dirty="0" err="1"/>
              <a:t>memorije</a:t>
            </a:r>
            <a:r>
              <a:rPr lang="en-US" sz="2400" dirty="0"/>
              <a:t>;</a:t>
            </a:r>
          </a:p>
          <a:p>
            <a:r>
              <a:rPr lang="en-US" sz="2400" dirty="0"/>
              <a:t>Ne (</a:t>
            </a:r>
            <a:r>
              <a:rPr lang="en-US" sz="2400" dirty="0" err="1"/>
              <a:t>razumijevanje</a:t>
            </a:r>
            <a:r>
              <a:rPr lang="en-US" sz="2400" dirty="0"/>
              <a:t>) </a:t>
            </a:r>
            <a:r>
              <a:rPr lang="en-US" sz="2400" dirty="0" err="1"/>
              <a:t>procesa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rezima</a:t>
            </a:r>
            <a:r>
              <a:rPr lang="en-US" sz="2400" dirty="0"/>
              <a:t> za</a:t>
            </a:r>
            <a:r>
              <a:rPr lang="sr-Latn-ME" sz="2400" dirty="0"/>
              <a:t>š</a:t>
            </a:r>
            <a:r>
              <a:rPr lang="en-US" sz="2400" dirty="0" err="1"/>
              <a:t>tite</a:t>
            </a:r>
            <a:r>
              <a:rPr lang="en-US" sz="2400" dirty="0"/>
              <a:t> -</a:t>
            </a:r>
            <a:r>
              <a:rPr lang="sr-Latn-ME" sz="2400" dirty="0"/>
              <a:t> </a:t>
            </a:r>
            <a:r>
              <a:rPr lang="en-US" sz="2400" dirty="0" err="1"/>
              <a:t>kao</a:t>
            </a:r>
            <a:r>
              <a:rPr lang="en-US" sz="2400" dirty="0"/>
              <a:t> </a:t>
            </a:r>
            <a:r>
              <a:rPr lang="en-US" sz="2400" dirty="0" err="1"/>
              <a:t>eklatantan</a:t>
            </a:r>
            <a:r>
              <a:rPr lang="en-US" sz="2400" dirty="0"/>
              <a:t> </a:t>
            </a:r>
            <a:r>
              <a:rPr lang="en-US" sz="2400" dirty="0" err="1"/>
              <a:t>primjer</a:t>
            </a:r>
            <a:r>
              <a:rPr lang="en-US" sz="2400" dirty="0"/>
              <a:t> </a:t>
            </a:r>
            <a:r>
              <a:rPr lang="en-US" sz="2400" dirty="0" err="1"/>
              <a:t>mo</a:t>
            </a:r>
            <a:r>
              <a:rPr lang="sr-Latn-ME" sz="2400" dirty="0"/>
              <a:t>ž</a:t>
            </a:r>
            <a:r>
              <a:rPr lang="en-US" sz="2400" dirty="0"/>
              <a:t>emo </a:t>
            </a:r>
            <a:r>
              <a:rPr lang="en-US" sz="2400" dirty="0" err="1"/>
              <a:t>navesti</a:t>
            </a:r>
            <a:r>
              <a:rPr lang="en-US" sz="2400" dirty="0"/>
              <a:t> NP Prokletije koji </a:t>
            </a:r>
            <a:r>
              <a:rPr lang="en-US" sz="2400" dirty="0" err="1"/>
              <a:t>zbog</a:t>
            </a:r>
            <a:r>
              <a:rPr lang="en-US" sz="2400" dirty="0"/>
              <a:t> </a:t>
            </a:r>
            <a:r>
              <a:rPr lang="en-US" sz="2400" dirty="0" err="1"/>
              <a:t>ranije</a:t>
            </a:r>
            <a:r>
              <a:rPr lang="en-US" sz="2400" dirty="0"/>
              <a:t> lo</a:t>
            </a:r>
            <a:r>
              <a:rPr lang="sr-Latn-ME" sz="2400" dirty="0"/>
              <a:t>š</a:t>
            </a:r>
            <a:r>
              <a:rPr lang="en-US" sz="2400" dirty="0"/>
              <a:t>e </a:t>
            </a:r>
            <a:r>
              <a:rPr lang="en-US" sz="2400" dirty="0" err="1"/>
              <a:t>iskomunicirane</a:t>
            </a:r>
            <a:r>
              <a:rPr lang="en-US" sz="2400" dirty="0"/>
              <a:t> </a:t>
            </a:r>
            <a:r>
              <a:rPr lang="en-US" sz="2400" dirty="0" err="1"/>
              <a:t>pri</a:t>
            </a:r>
            <a:r>
              <a:rPr lang="sr-Latn-ME" sz="2400" dirty="0"/>
              <a:t>č</a:t>
            </a:r>
            <a:r>
              <a:rPr lang="en-US" sz="2400" dirty="0"/>
              <a:t>e </a:t>
            </a:r>
            <a:r>
              <a:rPr lang="en-US" sz="2400" dirty="0" err="1"/>
              <a:t>prije</a:t>
            </a:r>
            <a:r>
              <a:rPr lang="en-US" sz="2400" dirty="0"/>
              <a:t> </a:t>
            </a:r>
            <a:r>
              <a:rPr lang="en-US" sz="2400" dirty="0" err="1"/>
              <a:t>formalnog</a:t>
            </a:r>
            <a:r>
              <a:rPr lang="en-US" sz="2400" dirty="0"/>
              <a:t> </a:t>
            </a:r>
            <a:r>
              <a:rPr lang="en-US" sz="2400" dirty="0" err="1"/>
              <a:t>progla</a:t>
            </a:r>
            <a:r>
              <a:rPr lang="sr-Latn-ME" sz="2400" dirty="0"/>
              <a:t>š</a:t>
            </a:r>
            <a:r>
              <a:rPr lang="en-US" sz="2400" dirty="0" err="1"/>
              <a:t>enja</a:t>
            </a:r>
            <a:r>
              <a:rPr lang="en-US" sz="2400" dirty="0"/>
              <a:t> </a:t>
            </a:r>
            <a:r>
              <a:rPr lang="en-US" sz="2400" dirty="0" err="1"/>
              <a:t>smatraju</a:t>
            </a:r>
            <a:r>
              <a:rPr lang="en-US" sz="2400" dirty="0"/>
              <a:t> da je </a:t>
            </a:r>
            <a:r>
              <a:rPr lang="en-US" sz="2400" dirty="0" err="1"/>
              <a:t>Nacionalni</a:t>
            </a:r>
            <a:r>
              <a:rPr lang="en-US" sz="2400" dirty="0"/>
              <a:t> park </a:t>
            </a:r>
            <a:r>
              <a:rPr lang="en-US" sz="2400" dirty="0" err="1"/>
              <a:t>limitator</a:t>
            </a:r>
            <a:r>
              <a:rPr lang="en-US" sz="2400" dirty="0"/>
              <a:t> </a:t>
            </a:r>
            <a:r>
              <a:rPr lang="en-US" sz="2400" dirty="0" err="1"/>
              <a:t>njihovog</a:t>
            </a:r>
            <a:r>
              <a:rPr lang="en-US" sz="2400" dirty="0"/>
              <a:t> </a:t>
            </a:r>
            <a:r>
              <a:rPr lang="en-US" sz="2400" dirty="0" err="1"/>
              <a:t>razvoja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da </a:t>
            </a:r>
            <a:r>
              <a:rPr lang="en-US" sz="2400" dirty="0" err="1"/>
              <a:t>ih</a:t>
            </a:r>
            <a:r>
              <a:rPr lang="en-US" sz="2400" dirty="0"/>
              <a:t> mi </a:t>
            </a:r>
            <a:r>
              <a:rPr lang="en-US" sz="2400" dirty="0" err="1"/>
              <a:t>kao</a:t>
            </a:r>
            <a:r>
              <a:rPr lang="en-US" sz="2400" dirty="0"/>
              <a:t> </a:t>
            </a:r>
            <a:r>
              <a:rPr lang="en-US" sz="2400" dirty="0" err="1"/>
              <a:t>upravlja</a:t>
            </a:r>
            <a:r>
              <a:rPr lang="sr-Latn-ME" sz="2400" dirty="0"/>
              <a:t>č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uskra</a:t>
            </a:r>
            <a:r>
              <a:rPr lang="sr-Latn-ME" sz="2400" dirty="0"/>
              <a:t>ć</a:t>
            </a:r>
            <a:r>
              <a:rPr lang="en-US" sz="2400" dirty="0" err="1"/>
              <a:t>ujemo</a:t>
            </a:r>
            <a:r>
              <a:rPr lang="en-US" sz="2400" dirty="0"/>
              <a:t> za </a:t>
            </a:r>
            <a:r>
              <a:rPr lang="en-US" sz="2400" dirty="0" err="1"/>
              <a:t>njihove</a:t>
            </a:r>
            <a:r>
              <a:rPr lang="en-US" sz="2400" dirty="0"/>
              <a:t> </a:t>
            </a:r>
            <a:r>
              <a:rPr lang="en-US" sz="2400" dirty="0" err="1"/>
              <a:t>elementarne</a:t>
            </a:r>
            <a:r>
              <a:rPr lang="en-US" sz="2400" dirty="0"/>
              <a:t> </a:t>
            </a:r>
            <a:r>
              <a:rPr lang="sr-Latn-ME" sz="2400" dirty="0"/>
              <a:t>ž</a:t>
            </a:r>
            <a:r>
              <a:rPr lang="en-US" sz="2400" dirty="0" err="1"/>
              <a:t>ivotne</a:t>
            </a:r>
            <a:r>
              <a:rPr lang="en-US" sz="2400" dirty="0"/>
              <a:t> </a:t>
            </a:r>
            <a:r>
              <a:rPr lang="en-US" sz="2400" dirty="0" err="1"/>
              <a:t>potrebe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dr;</a:t>
            </a:r>
          </a:p>
          <a:p>
            <a:r>
              <a:rPr lang="en-US" sz="2400" dirty="0"/>
              <a:t>Problem </a:t>
            </a:r>
            <a:r>
              <a:rPr lang="en-US" sz="2400" dirty="0" err="1"/>
              <a:t>neusagla</a:t>
            </a:r>
            <a:r>
              <a:rPr lang="sr-Latn-ME" sz="2400" dirty="0"/>
              <a:t>š</a:t>
            </a:r>
            <a:r>
              <a:rPr lang="en-US" sz="2400" dirty="0" err="1"/>
              <a:t>ene</a:t>
            </a:r>
            <a:r>
              <a:rPr lang="en-US" sz="2400" dirty="0"/>
              <a:t> </a:t>
            </a:r>
            <a:r>
              <a:rPr lang="en-US" sz="2400" dirty="0" err="1"/>
              <a:t>zakonske</a:t>
            </a:r>
            <a:r>
              <a:rPr lang="en-US" sz="2400" dirty="0"/>
              <a:t> regulative </a:t>
            </a:r>
            <a:r>
              <a:rPr lang="en-US" sz="2400" dirty="0" err="1"/>
              <a:t>koja</a:t>
            </a:r>
            <a:r>
              <a:rPr lang="en-US" sz="2400" dirty="0"/>
              <a:t> </a:t>
            </a:r>
            <a:r>
              <a:rPr lang="sr-Latn-ME" sz="2400" dirty="0"/>
              <a:t>č</a:t>
            </a:r>
            <a:r>
              <a:rPr lang="en-US" sz="2400" dirty="0" err="1"/>
              <a:t>esto</a:t>
            </a:r>
            <a:r>
              <a:rPr lang="en-US" sz="2400" dirty="0"/>
              <a:t> </a:t>
            </a:r>
            <a:r>
              <a:rPr lang="en-US" sz="2400" dirty="0" err="1"/>
              <a:t>unosi</a:t>
            </a:r>
            <a:r>
              <a:rPr lang="en-US" sz="2400" dirty="0"/>
              <a:t> </a:t>
            </a:r>
            <a:r>
              <a:rPr lang="en-US" sz="2400" dirty="0" err="1"/>
              <a:t>konfuziju</a:t>
            </a:r>
            <a:r>
              <a:rPr lang="en-US" sz="2400" dirty="0"/>
              <a:t> u </a:t>
            </a:r>
            <a:r>
              <a:rPr lang="en-US" sz="2400" dirty="0" err="1"/>
              <a:t>postizanju</a:t>
            </a:r>
            <a:r>
              <a:rPr lang="en-US" sz="2400" dirty="0"/>
              <a:t> </a:t>
            </a:r>
            <a:r>
              <a:rPr lang="en-US" sz="2400" dirty="0" err="1"/>
              <a:t>odre</a:t>
            </a:r>
            <a:r>
              <a:rPr lang="sr-Latn-ME" sz="2400" dirty="0"/>
              <a:t>đ</a:t>
            </a:r>
            <a:r>
              <a:rPr lang="en-US" sz="2400" dirty="0" err="1"/>
              <a:t>enih</a:t>
            </a:r>
            <a:r>
              <a:rPr lang="en-US" sz="2400" dirty="0"/>
              <a:t> </a:t>
            </a:r>
            <a:r>
              <a:rPr lang="en-US" sz="2400" dirty="0" err="1"/>
              <a:t>ciljeva</a:t>
            </a:r>
            <a:r>
              <a:rPr lang="en-US" sz="2400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163991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219809"/>
            <a:ext cx="11248781" cy="3226776"/>
          </a:xfrm>
        </p:spPr>
        <p:txBody>
          <a:bodyPr>
            <a:normAutofit/>
          </a:bodyPr>
          <a:lstStyle/>
          <a:p>
            <a:r>
              <a:rPr lang="en-US" sz="1000" b="1" dirty="0" smtClean="0"/>
              <a:t>                                         NP </a:t>
            </a:r>
            <a:r>
              <a:rPr lang="en-US" sz="1000" b="1" dirty="0" err="1" smtClean="0"/>
              <a:t>Biogradska</a:t>
            </a:r>
            <a:r>
              <a:rPr lang="en-US" sz="1000" b="1" dirty="0" smtClean="0"/>
              <a:t> </a:t>
            </a:r>
            <a:r>
              <a:rPr lang="en-US" sz="1000" b="1" dirty="0" err="1" smtClean="0"/>
              <a:t>gora</a:t>
            </a:r>
            <a:r>
              <a:rPr lang="en-US" sz="1000" b="1" dirty="0" smtClean="0"/>
              <a:t>                                                                                                                NP Durmitor                                                                                            NP </a:t>
            </a:r>
            <a:r>
              <a:rPr lang="en-US" sz="1000" b="1" dirty="0" err="1" smtClean="0"/>
              <a:t>Lov</a:t>
            </a:r>
            <a:r>
              <a:rPr lang="sr-Latn-ME" sz="1000" b="1" dirty="0" smtClean="0"/>
              <a:t>ćen</a:t>
            </a:r>
            <a:r>
              <a:rPr lang="en-US" sz="1000" b="1" dirty="0" smtClean="0"/>
              <a:t>                                                                            </a:t>
            </a:r>
            <a:endParaRPr lang="sr-Latn-ME" sz="10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85" y="3815862"/>
            <a:ext cx="11350869" cy="2813537"/>
          </a:xfrm>
        </p:spPr>
        <p:txBody>
          <a:bodyPr>
            <a:normAutofit/>
          </a:bodyPr>
          <a:lstStyle/>
          <a:p>
            <a:r>
              <a:rPr lang="sr-Latn-ME" sz="1100" dirty="0" smtClean="0"/>
              <a:t>                                                   </a:t>
            </a:r>
          </a:p>
          <a:p>
            <a:endParaRPr lang="sr-Latn-ME" sz="1100" dirty="0"/>
          </a:p>
          <a:p>
            <a:endParaRPr lang="sr-Latn-ME" sz="1100" dirty="0" smtClean="0"/>
          </a:p>
          <a:p>
            <a:endParaRPr lang="sr-Latn-ME" sz="1100" dirty="0"/>
          </a:p>
          <a:p>
            <a:endParaRPr lang="sr-Latn-ME" sz="1100" dirty="0" smtClean="0"/>
          </a:p>
          <a:p>
            <a:endParaRPr lang="sr-Latn-ME" sz="1100" dirty="0"/>
          </a:p>
          <a:p>
            <a:endParaRPr lang="sr-Latn-ME" sz="1100" dirty="0" smtClean="0"/>
          </a:p>
          <a:p>
            <a:endParaRPr lang="sr-Latn-ME" sz="1100" dirty="0"/>
          </a:p>
          <a:p>
            <a:endParaRPr lang="sr-Latn-ME" sz="1100" dirty="0" smtClean="0"/>
          </a:p>
          <a:p>
            <a:r>
              <a:rPr lang="sr-Latn-ME" sz="1100" dirty="0" smtClean="0"/>
              <a:t>                                                            </a:t>
            </a:r>
            <a:r>
              <a:rPr lang="sr-Latn-ME" sz="1100" b="1" dirty="0" smtClean="0">
                <a:solidFill>
                  <a:schemeClr val="tx1"/>
                </a:solidFill>
              </a:rPr>
              <a:t>NP Prokletije                                                                                                                                                                        NP Skadarsko jezero             </a:t>
            </a:r>
            <a:endParaRPr lang="sr-Latn-ME" sz="11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551680777"/>
              </p:ext>
            </p:extLst>
          </p:nvPr>
        </p:nvGraphicFramePr>
        <p:xfrm>
          <a:off x="984739" y="316524"/>
          <a:ext cx="4026876" cy="2620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814432376"/>
              </p:ext>
            </p:extLst>
          </p:nvPr>
        </p:nvGraphicFramePr>
        <p:xfrm>
          <a:off x="5164505" y="219808"/>
          <a:ext cx="3487126" cy="2716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18679421"/>
              </p:ext>
            </p:extLst>
          </p:nvPr>
        </p:nvGraphicFramePr>
        <p:xfrm>
          <a:off x="8361486" y="219809"/>
          <a:ext cx="3719144" cy="3068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4208450583"/>
              </p:ext>
            </p:extLst>
          </p:nvPr>
        </p:nvGraphicFramePr>
        <p:xfrm>
          <a:off x="711200" y="3722255"/>
          <a:ext cx="5329382" cy="2567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085311168"/>
              </p:ext>
            </p:extLst>
          </p:nvPr>
        </p:nvGraphicFramePr>
        <p:xfrm>
          <a:off x="6797964" y="3657600"/>
          <a:ext cx="4664363" cy="2715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357245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865069-3D2B-A7D5-A75F-DD9F36A658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45430C-AA38-29BD-A81F-531805EF4B1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351" y="174492"/>
            <a:ext cx="1519269" cy="142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FSTP logo CG">
            <a:extLst>
              <a:ext uri="{FF2B5EF4-FFF2-40B4-BE49-F238E27FC236}">
                <a16:creationId xmlns:a16="http://schemas.microsoft.com/office/drawing/2014/main" id="{FA6668F5-4A0B-F8F6-AE26-D45D83081B1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209" y="209900"/>
            <a:ext cx="2535750" cy="1193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6C05CB-BE87-5273-9C6F-927AFA01F4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73" y="6051308"/>
            <a:ext cx="1940028" cy="50606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4FC4178A-970F-20DA-0D33-D789C3872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1320" y="537847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F3808AE8-3AF0-3C26-96B4-09E35B2C1B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800948" y="5378471"/>
          <a:ext cx="2093011" cy="1481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PDF" r:id="rId6" imgW="0" imgH="0" progId="FoxitReader.Document">
                  <p:embed/>
                </p:oleObj>
              </mc:Choice>
              <mc:Fallback>
                <p:oleObj name="PDF" r:id="rId6" imgW="0" imgH="0" progId="FoxitReader.Document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37B58937-49B0-C2A3-E734-B879F490D7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00948" y="5378471"/>
                        <a:ext cx="2093011" cy="14815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4E6F0352-9B34-6591-5ED4-3CE72D3F9DD2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093" y="5924461"/>
            <a:ext cx="2431974" cy="759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2657E2-55BB-ECFC-B5C5-B92AAC7E2D5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313" y="5805103"/>
            <a:ext cx="1638300" cy="87911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2ED8974-5F70-825A-D0F3-23F4B55B3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6126" y="300630"/>
            <a:ext cx="6597576" cy="1325563"/>
          </a:xfrm>
        </p:spPr>
        <p:txBody>
          <a:bodyPr>
            <a:normAutofit/>
          </a:bodyPr>
          <a:lstStyle/>
          <a:p>
            <a:r>
              <a:rPr lang="pl-PL" sz="3200" b="1" dirty="0"/>
              <a:t>Vizija rada Socio ekonomskih foruma u narednih pet godina</a:t>
            </a:r>
            <a:endParaRPr lang="en-US" sz="3200" b="1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D9A1CD4-DB6A-50D6-E0C7-75BCBE0B3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267" y="1750195"/>
            <a:ext cx="10515600" cy="4026696"/>
          </a:xfrm>
        </p:spPr>
        <p:txBody>
          <a:bodyPr>
            <a:normAutofit fontScale="77500" lnSpcReduction="20000"/>
          </a:bodyPr>
          <a:lstStyle/>
          <a:p>
            <a:r>
              <a:rPr lang="en-US" sz="2400" dirty="0" err="1"/>
              <a:t>Razvijene</a:t>
            </a:r>
            <a:r>
              <a:rPr lang="en-US" sz="2400" dirty="0"/>
              <a:t> </a:t>
            </a:r>
            <a:r>
              <a:rPr lang="en-US" sz="2400" dirty="0" err="1"/>
              <a:t>sposobnosti</a:t>
            </a:r>
            <a:r>
              <a:rPr lang="en-US" sz="2400" dirty="0"/>
              <a:t> </a:t>
            </a:r>
            <a:r>
              <a:rPr lang="en-US" sz="2400" dirty="0" err="1"/>
              <a:t>lokalne</a:t>
            </a:r>
            <a:r>
              <a:rPr lang="en-US" sz="2400" dirty="0"/>
              <a:t> </a:t>
            </a:r>
            <a:r>
              <a:rPr lang="en-US" sz="2400" dirty="0" err="1"/>
              <a:t>zajednice</a:t>
            </a:r>
            <a:r>
              <a:rPr lang="en-US" sz="2400" dirty="0"/>
              <a:t> za </a:t>
            </a:r>
            <a:r>
              <a:rPr lang="en-US" sz="2400" dirty="0" err="1"/>
              <a:t>timski</a:t>
            </a:r>
            <a:r>
              <a:rPr lang="en-US" sz="2400" dirty="0"/>
              <a:t> rad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izgradnji</a:t>
            </a:r>
            <a:r>
              <a:rPr lang="en-US" sz="2400" dirty="0"/>
              <a:t> </a:t>
            </a:r>
            <a:r>
              <a:rPr lang="en-US" sz="2400" dirty="0" err="1"/>
              <a:t>identiteta</a:t>
            </a:r>
            <a:r>
              <a:rPr lang="en-US" sz="2400" dirty="0"/>
              <a:t> za</a:t>
            </a:r>
            <a:r>
              <a:rPr lang="sr-Latn-ME" sz="2400" dirty="0"/>
              <a:t>š</a:t>
            </a:r>
            <a:r>
              <a:rPr lang="en-US" sz="2400" dirty="0" err="1"/>
              <a:t>ticenog</a:t>
            </a:r>
            <a:r>
              <a:rPr lang="en-US" sz="2400" dirty="0"/>
              <a:t> </a:t>
            </a:r>
            <a:r>
              <a:rPr lang="en-US" sz="2400" dirty="0" err="1"/>
              <a:t>podru</a:t>
            </a:r>
            <a:r>
              <a:rPr lang="sr-Latn-ME" sz="2400" dirty="0"/>
              <a:t>č</a:t>
            </a:r>
            <a:r>
              <a:rPr lang="en-US" sz="2400" dirty="0"/>
              <a:t>ja;</a:t>
            </a:r>
          </a:p>
          <a:p>
            <a:r>
              <a:rPr lang="en-US" sz="2400" dirty="0" err="1"/>
              <a:t>Osposobljeni</a:t>
            </a:r>
            <a:r>
              <a:rPr lang="en-US" sz="2400" dirty="0"/>
              <a:t> </a:t>
            </a:r>
            <a:r>
              <a:rPr lang="en-US" sz="2400" dirty="0" err="1"/>
              <a:t>stru</a:t>
            </a:r>
            <a:r>
              <a:rPr lang="sr-Latn-ME" sz="2400" dirty="0"/>
              <a:t>č</a:t>
            </a:r>
            <a:r>
              <a:rPr lang="en-US" sz="2400" dirty="0" err="1"/>
              <a:t>ni</a:t>
            </a:r>
            <a:r>
              <a:rPr lang="en-US" sz="2400" dirty="0"/>
              <a:t> </a:t>
            </a:r>
            <a:r>
              <a:rPr lang="en-US" sz="2400" dirty="0" err="1"/>
              <a:t>saradnici</a:t>
            </a:r>
            <a:r>
              <a:rPr lang="en-US" sz="2400" dirty="0"/>
              <a:t> za rad </a:t>
            </a:r>
            <a:r>
              <a:rPr lang="en-US" sz="2400" dirty="0" err="1"/>
              <a:t>sa</a:t>
            </a:r>
            <a:r>
              <a:rPr lang="en-US" sz="2400" dirty="0"/>
              <a:t> </a:t>
            </a:r>
            <a:r>
              <a:rPr lang="en-US" sz="2400" dirty="0" err="1"/>
              <a:t>lokalnim</a:t>
            </a:r>
            <a:r>
              <a:rPr lang="en-US" sz="2400" dirty="0"/>
              <a:t> </a:t>
            </a:r>
            <a:r>
              <a:rPr lang="en-US" sz="2400" dirty="0" err="1"/>
              <a:t>zajednicama</a:t>
            </a:r>
            <a:r>
              <a:rPr lang="en-US" sz="2400" dirty="0"/>
              <a:t> za </a:t>
            </a:r>
            <a:r>
              <a:rPr lang="en-US" sz="2400" dirty="0" err="1"/>
              <a:t>rje</a:t>
            </a:r>
            <a:r>
              <a:rPr lang="sr-Latn-ME" sz="2400" dirty="0"/>
              <a:t>š</a:t>
            </a:r>
            <a:r>
              <a:rPr lang="en-US" sz="2400" dirty="0" err="1"/>
              <a:t>avanje</a:t>
            </a:r>
            <a:r>
              <a:rPr lang="en-US" sz="2400" dirty="0"/>
              <a:t> </a:t>
            </a:r>
            <a:r>
              <a:rPr lang="en-US" sz="2400" dirty="0" err="1"/>
              <a:t>prakti</a:t>
            </a:r>
            <a:r>
              <a:rPr lang="sr-Latn-ME" sz="2400" dirty="0"/>
              <a:t>č</a:t>
            </a:r>
            <a:r>
              <a:rPr lang="en-US" sz="2400" dirty="0" err="1"/>
              <a:t>nih</a:t>
            </a:r>
            <a:r>
              <a:rPr lang="en-US" sz="2400" dirty="0"/>
              <a:t> </a:t>
            </a:r>
            <a:r>
              <a:rPr lang="en-US" sz="2400" dirty="0" err="1"/>
              <a:t>pitanja</a:t>
            </a:r>
            <a:r>
              <a:rPr lang="en-US" sz="2400" dirty="0"/>
              <a:t> od </a:t>
            </a:r>
            <a:r>
              <a:rPr lang="en-US" sz="2400" dirty="0" err="1"/>
              <a:t>zna</a:t>
            </a:r>
            <a:r>
              <a:rPr lang="sr-Latn-ME" sz="2400" dirty="0"/>
              <a:t>č</a:t>
            </a:r>
            <a:r>
              <a:rPr lang="en-US" sz="2400" dirty="0" err="1"/>
              <a:t>aja</a:t>
            </a:r>
            <a:r>
              <a:rPr lang="en-US" sz="2400" dirty="0"/>
              <a:t> za rad </a:t>
            </a:r>
            <a:r>
              <a:rPr lang="en-US" sz="2400" dirty="0" err="1"/>
              <a:t>lokalnih</a:t>
            </a:r>
            <a:r>
              <a:rPr lang="en-US" sz="2400" dirty="0"/>
              <a:t> </a:t>
            </a:r>
            <a:r>
              <a:rPr lang="en-US" sz="2400" dirty="0" err="1"/>
              <a:t>zajednica</a:t>
            </a:r>
            <a:r>
              <a:rPr lang="en-US" sz="2400" dirty="0"/>
              <a:t>;</a:t>
            </a:r>
          </a:p>
          <a:p>
            <a:r>
              <a:rPr lang="en-US" sz="2400" dirty="0" err="1"/>
              <a:t>Kroz</a:t>
            </a:r>
            <a:r>
              <a:rPr lang="en-US" sz="2400" dirty="0"/>
              <a:t> rad </a:t>
            </a:r>
            <a:r>
              <a:rPr lang="en-US" sz="2400" dirty="0" err="1"/>
              <a:t>Foruma</a:t>
            </a:r>
            <a:r>
              <a:rPr lang="en-US" sz="2400" dirty="0"/>
              <a:t> </a:t>
            </a:r>
            <a:r>
              <a:rPr lang="en-US" sz="2400" dirty="0" err="1"/>
              <a:t>zna</a:t>
            </a:r>
            <a:r>
              <a:rPr lang="sr-Latn-ME" sz="2400" dirty="0"/>
              <a:t>č</a:t>
            </a:r>
            <a:r>
              <a:rPr lang="en-US" sz="2400" dirty="0" err="1"/>
              <a:t>ajno</a:t>
            </a:r>
            <a:r>
              <a:rPr lang="en-US" sz="2400" dirty="0"/>
              <a:t> </a:t>
            </a:r>
            <a:r>
              <a:rPr lang="en-US" sz="2400" dirty="0" err="1"/>
              <a:t>oja</a:t>
            </a:r>
            <a:r>
              <a:rPr lang="sr-Latn-ME" sz="2400" dirty="0"/>
              <a:t>č</a:t>
            </a:r>
            <a:r>
              <a:rPr lang="en-US" sz="2400" dirty="0"/>
              <a:t>ana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osna</a:t>
            </a:r>
            <a:r>
              <a:rPr lang="sr-Latn-ME" sz="2400" dirty="0"/>
              <a:t>ž</a:t>
            </a:r>
            <a:r>
              <a:rPr lang="en-US" sz="2400" dirty="0" err="1"/>
              <a:t>ena</a:t>
            </a:r>
            <a:r>
              <a:rPr lang="en-US" sz="2400" dirty="0"/>
              <a:t> </a:t>
            </a:r>
            <a:r>
              <a:rPr lang="en-US" sz="2400" dirty="0" err="1"/>
              <a:t>ekolo</a:t>
            </a:r>
            <a:r>
              <a:rPr lang="sr-Latn-ME" sz="2400" dirty="0"/>
              <a:t>š</a:t>
            </a:r>
            <a:r>
              <a:rPr lang="en-US" sz="2400" dirty="0"/>
              <a:t>ka </a:t>
            </a:r>
            <a:r>
              <a:rPr lang="en-US" sz="2400" dirty="0" err="1"/>
              <a:t>svijest</a:t>
            </a:r>
            <a:r>
              <a:rPr lang="en-US" sz="2400" dirty="0"/>
              <a:t> o </a:t>
            </a:r>
            <a:r>
              <a:rPr lang="en-US" sz="2400" dirty="0" err="1"/>
              <a:t>zna</a:t>
            </a:r>
            <a:r>
              <a:rPr lang="sr-Latn-ME" sz="2400" dirty="0"/>
              <a:t>č</a:t>
            </a:r>
            <a:r>
              <a:rPr lang="en-US" sz="2400" dirty="0" err="1"/>
              <a:t>aju</a:t>
            </a:r>
            <a:r>
              <a:rPr lang="en-US" sz="2400" dirty="0"/>
              <a:t> za</a:t>
            </a:r>
            <a:r>
              <a:rPr lang="sr-Latn-ME" sz="2400" dirty="0"/>
              <a:t>š</a:t>
            </a:r>
            <a:r>
              <a:rPr lang="en-US" sz="2400" dirty="0" err="1"/>
              <a:t>ticenog</a:t>
            </a:r>
            <a:r>
              <a:rPr lang="en-US" sz="2400" dirty="0"/>
              <a:t> </a:t>
            </a:r>
            <a:r>
              <a:rPr lang="en-US" sz="2400" dirty="0" err="1"/>
              <a:t>podru</a:t>
            </a:r>
            <a:r>
              <a:rPr lang="sr-Latn-ME" sz="2400" dirty="0"/>
              <a:t>č</a:t>
            </a:r>
            <a:r>
              <a:rPr lang="en-US" sz="2400" dirty="0"/>
              <a:t>ja </a:t>
            </a:r>
            <a:r>
              <a:rPr lang="en-US" sz="2400" dirty="0" err="1"/>
              <a:t>kod</a:t>
            </a:r>
            <a:r>
              <a:rPr lang="en-US" sz="2400" dirty="0"/>
              <a:t> </a:t>
            </a:r>
            <a:r>
              <a:rPr lang="en-US" sz="2400" dirty="0" err="1"/>
              <a:t>domicilnog</a:t>
            </a:r>
            <a:r>
              <a:rPr lang="en-US" sz="2400" dirty="0"/>
              <a:t> </a:t>
            </a:r>
            <a:r>
              <a:rPr lang="en-US" sz="2400" dirty="0" err="1"/>
              <a:t>stanovni</a:t>
            </a:r>
            <a:r>
              <a:rPr lang="sr-Latn-ME" sz="2400" dirty="0"/>
              <a:t>š</a:t>
            </a:r>
            <a:r>
              <a:rPr lang="en-US" sz="2400" dirty="0"/>
              <a:t>t</a:t>
            </a:r>
            <a:r>
              <a:rPr lang="sr-Latn-ME" sz="2400" dirty="0"/>
              <a:t>v</a:t>
            </a:r>
            <a:r>
              <a:rPr lang="en-US" sz="2400" dirty="0"/>
              <a:t>a;</a:t>
            </a:r>
          </a:p>
          <a:p>
            <a:r>
              <a:rPr lang="en-US" sz="2400" dirty="0" err="1"/>
              <a:t>Pripremljeni</a:t>
            </a:r>
            <a:r>
              <a:rPr lang="en-US" sz="2400" dirty="0"/>
              <a:t> </a:t>
            </a:r>
            <a:r>
              <a:rPr lang="en-US" sz="2400" dirty="0" err="1"/>
              <a:t>zajedni</a:t>
            </a:r>
            <a:r>
              <a:rPr lang="sr-Latn-ME" sz="2400" dirty="0"/>
              <a:t>č</a:t>
            </a:r>
            <a:r>
              <a:rPr lang="en-US" sz="2400" dirty="0"/>
              <a:t>ki </a:t>
            </a:r>
            <a:r>
              <a:rPr lang="en-US" sz="2400" dirty="0" err="1"/>
              <a:t>projekti</a:t>
            </a:r>
            <a:r>
              <a:rPr lang="sr-Latn-ME" sz="2400" dirty="0"/>
              <a:t>,</a:t>
            </a:r>
            <a:r>
              <a:rPr lang="en-US" sz="2400" dirty="0"/>
              <a:t> </a:t>
            </a:r>
            <a:r>
              <a:rPr lang="en-US" sz="2400" dirty="0" err="1"/>
              <a:t>finansiranje</a:t>
            </a:r>
            <a:r>
              <a:rPr lang="en-US" sz="2400" dirty="0"/>
              <a:t> koji </a:t>
            </a:r>
            <a:r>
              <a:rPr lang="en-US" sz="2400" dirty="0" err="1"/>
              <a:t>su</a:t>
            </a:r>
            <a:r>
              <a:rPr lang="en-US" sz="2400" dirty="0"/>
              <a:t> od </a:t>
            </a:r>
            <a:r>
              <a:rPr lang="en-US" sz="2400" dirty="0" err="1"/>
              <a:t>vitalnog</a:t>
            </a:r>
            <a:r>
              <a:rPr lang="en-US" sz="2400" dirty="0"/>
              <a:t> </a:t>
            </a:r>
            <a:r>
              <a:rPr lang="en-US" sz="2400" dirty="0" err="1"/>
              <a:t>zna</a:t>
            </a:r>
            <a:r>
              <a:rPr lang="sr-Latn-ME" sz="2400" dirty="0"/>
              <a:t>č</a:t>
            </a:r>
            <a:r>
              <a:rPr lang="en-US" sz="2400" dirty="0" err="1"/>
              <a:t>aja</a:t>
            </a:r>
            <a:r>
              <a:rPr lang="en-US" sz="2400" dirty="0"/>
              <a:t> za </a:t>
            </a:r>
            <a:r>
              <a:rPr lang="sr-Latn-ME" sz="2400" dirty="0"/>
              <a:t>ž</a:t>
            </a:r>
            <a:r>
              <a:rPr lang="en-US" sz="2400" dirty="0" err="1"/>
              <a:t>ivot</a:t>
            </a:r>
            <a:r>
              <a:rPr lang="en-US" sz="2400" dirty="0"/>
              <a:t> </a:t>
            </a:r>
            <a:r>
              <a:rPr lang="en-US" sz="2400" dirty="0" err="1"/>
              <a:t>lokalnog</a:t>
            </a:r>
            <a:r>
              <a:rPr lang="en-US" sz="2400" dirty="0"/>
              <a:t> </a:t>
            </a:r>
            <a:r>
              <a:rPr lang="en-US" sz="2400" dirty="0" err="1"/>
              <a:t>stanovni</a:t>
            </a:r>
            <a:r>
              <a:rPr lang="sr-Latn-ME" sz="2400" dirty="0"/>
              <a:t>š</a:t>
            </a:r>
            <a:r>
              <a:rPr lang="en-US" sz="2400" dirty="0" err="1"/>
              <a:t>tva</a:t>
            </a:r>
            <a:r>
              <a:rPr lang="en-US" sz="2400" dirty="0"/>
              <a:t> u </a:t>
            </a:r>
            <a:r>
              <a:rPr lang="en-US" sz="2400" dirty="0" err="1"/>
              <a:t>granicama</a:t>
            </a:r>
            <a:r>
              <a:rPr lang="en-US" sz="2400" dirty="0"/>
              <a:t> za</a:t>
            </a:r>
            <a:r>
              <a:rPr lang="sr-Latn-ME" sz="2400" dirty="0"/>
              <a:t>š</a:t>
            </a:r>
            <a:r>
              <a:rPr lang="en-US" sz="2400" dirty="0" err="1"/>
              <a:t>ti</a:t>
            </a:r>
            <a:r>
              <a:rPr lang="sr-Latn-ME" sz="2400" dirty="0"/>
              <a:t>ć</a:t>
            </a:r>
            <a:r>
              <a:rPr lang="en-US" sz="2400" dirty="0" err="1"/>
              <a:t>enog</a:t>
            </a:r>
            <a:r>
              <a:rPr lang="en-US" sz="2400" dirty="0"/>
              <a:t> </a:t>
            </a:r>
            <a:r>
              <a:rPr lang="en-US" sz="2400" dirty="0" err="1"/>
              <a:t>podru</a:t>
            </a:r>
            <a:r>
              <a:rPr lang="sr-Latn-ME" sz="2400" dirty="0"/>
              <a:t>č</a:t>
            </a:r>
            <a:r>
              <a:rPr lang="en-US" sz="2400" dirty="0"/>
              <a:t>ja;</a:t>
            </a:r>
          </a:p>
          <a:p>
            <a:r>
              <a:rPr lang="en-US" sz="2400" dirty="0" err="1"/>
              <a:t>Podignuta</a:t>
            </a:r>
            <a:r>
              <a:rPr lang="en-US" sz="2400" dirty="0"/>
              <a:t> </a:t>
            </a:r>
            <a:r>
              <a:rPr lang="en-US" sz="2400" dirty="0" err="1"/>
              <a:t>ekonomska</a:t>
            </a:r>
            <a:r>
              <a:rPr lang="en-US" sz="2400" dirty="0"/>
              <a:t> </a:t>
            </a:r>
            <a:r>
              <a:rPr lang="en-US" sz="2400" dirty="0" err="1"/>
              <a:t>aktivnost</a:t>
            </a:r>
            <a:r>
              <a:rPr lang="en-US" sz="2400" dirty="0"/>
              <a:t> </a:t>
            </a:r>
            <a:r>
              <a:rPr lang="en-US" sz="2400" dirty="0" err="1"/>
              <a:t>poslovnih</a:t>
            </a:r>
            <a:r>
              <a:rPr lang="en-US" sz="2400" dirty="0"/>
              <a:t> </a:t>
            </a:r>
            <a:r>
              <a:rPr lang="en-US" sz="2400" dirty="0" err="1"/>
              <a:t>subjekata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korisnika</a:t>
            </a:r>
            <a:r>
              <a:rPr lang="en-US" sz="2400" dirty="0"/>
              <a:t> </a:t>
            </a:r>
            <a:r>
              <a:rPr lang="en-US" sz="2400" dirty="0" err="1"/>
              <a:t>prostora</a:t>
            </a:r>
            <a:r>
              <a:rPr lang="en-US" sz="2400" dirty="0"/>
              <a:t> parka;</a:t>
            </a:r>
          </a:p>
          <a:p>
            <a:r>
              <a:rPr lang="en-US" sz="2400" dirty="0" err="1"/>
              <a:t>Zna</a:t>
            </a:r>
            <a:r>
              <a:rPr lang="sr-Latn-ME" sz="2400" dirty="0"/>
              <a:t>č</a:t>
            </a:r>
            <a:r>
              <a:rPr lang="en-US" sz="2400" dirty="0" err="1"/>
              <a:t>ajno</a:t>
            </a:r>
            <a:r>
              <a:rPr lang="en-US" sz="2400" dirty="0"/>
              <a:t> </a:t>
            </a:r>
            <a:r>
              <a:rPr lang="en-US" sz="2400" dirty="0" err="1"/>
              <a:t>unaprije</a:t>
            </a:r>
            <a:r>
              <a:rPr lang="sr-Latn-ME" sz="2400" dirty="0"/>
              <a:t>đ</a:t>
            </a:r>
            <a:r>
              <a:rPr lang="en-US" sz="2400" dirty="0" err="1"/>
              <a:t>ena</a:t>
            </a:r>
            <a:r>
              <a:rPr lang="en-US" sz="2400" dirty="0"/>
              <a:t> </a:t>
            </a:r>
            <a:r>
              <a:rPr lang="en-US" sz="2400" dirty="0" err="1"/>
              <a:t>informisanost</a:t>
            </a:r>
            <a:r>
              <a:rPr lang="en-US" sz="2400" dirty="0"/>
              <a:t> </a:t>
            </a:r>
            <a:r>
              <a:rPr lang="en-US" sz="2400" dirty="0" err="1"/>
              <a:t>zainteresovanih</a:t>
            </a:r>
            <a:r>
              <a:rPr lang="en-US" sz="2400" dirty="0"/>
              <a:t> </a:t>
            </a:r>
            <a:r>
              <a:rPr lang="en-US" sz="2400" dirty="0" err="1"/>
              <a:t>strana</a:t>
            </a:r>
            <a:r>
              <a:rPr lang="en-US" sz="2400" dirty="0"/>
              <a:t> o </a:t>
            </a:r>
            <a:r>
              <a:rPr lang="en-US" sz="2400" dirty="0" err="1"/>
              <a:t>aktivnostima</a:t>
            </a:r>
            <a:r>
              <a:rPr lang="en-US" sz="2400" dirty="0"/>
              <a:t> koji se </a:t>
            </a:r>
            <a:r>
              <a:rPr lang="en-US" sz="2400" dirty="0" err="1"/>
              <a:t>planiraju</a:t>
            </a:r>
            <a:r>
              <a:rPr lang="en-US" sz="2400" dirty="0"/>
              <a:t> </a:t>
            </a:r>
            <a:r>
              <a:rPr lang="en-US" sz="2400" dirty="0" err="1"/>
              <a:t>sprovesti</a:t>
            </a:r>
            <a:r>
              <a:rPr lang="en-US" sz="2400" dirty="0"/>
              <a:t> u </a:t>
            </a:r>
            <a:r>
              <a:rPr lang="en-US" sz="2400" dirty="0" err="1"/>
              <a:t>nacionalnom</a:t>
            </a:r>
            <a:r>
              <a:rPr lang="en-US" sz="2400" dirty="0"/>
              <a:t> </a:t>
            </a:r>
            <a:r>
              <a:rPr lang="en-US" sz="2400" dirty="0" err="1"/>
              <a:t>parku</a:t>
            </a:r>
            <a:r>
              <a:rPr lang="en-US" sz="2400" dirty="0"/>
              <a:t>;</a:t>
            </a:r>
          </a:p>
          <a:p>
            <a:r>
              <a:rPr lang="en-US" sz="2400" dirty="0" err="1"/>
              <a:t>Kroz</a:t>
            </a:r>
            <a:r>
              <a:rPr lang="en-US" sz="2400" dirty="0"/>
              <a:t> rad </a:t>
            </a:r>
            <a:r>
              <a:rPr lang="en-US" sz="2400" dirty="0" err="1"/>
              <a:t>foruma</a:t>
            </a:r>
            <a:r>
              <a:rPr lang="en-US" sz="2400" dirty="0"/>
              <a:t> </a:t>
            </a:r>
            <a:r>
              <a:rPr lang="en-US" sz="2400" dirty="0" err="1"/>
              <a:t>postignut</a:t>
            </a:r>
            <a:r>
              <a:rPr lang="en-US" sz="2400" dirty="0"/>
              <a:t> </a:t>
            </a:r>
            <a:r>
              <a:rPr lang="en-US" sz="2400" dirty="0" err="1"/>
              <a:t>konsenzus</a:t>
            </a:r>
            <a:r>
              <a:rPr lang="en-US" sz="2400" dirty="0"/>
              <a:t> </a:t>
            </a:r>
            <a:r>
              <a:rPr lang="en-US" sz="2400" dirty="0" err="1"/>
              <a:t>oko</a:t>
            </a:r>
            <a:r>
              <a:rPr lang="en-US" sz="2400" dirty="0"/>
              <a:t> </a:t>
            </a:r>
            <a:r>
              <a:rPr lang="en-US" sz="2400" dirty="0" err="1"/>
              <a:t>klju</a:t>
            </a:r>
            <a:r>
              <a:rPr lang="sr-Latn-ME" sz="2400" dirty="0"/>
              <a:t>č</a:t>
            </a:r>
            <a:r>
              <a:rPr lang="en-US" sz="2400" dirty="0" err="1"/>
              <a:t>nih</a:t>
            </a:r>
            <a:r>
              <a:rPr lang="en-US" sz="2400" dirty="0"/>
              <a:t> </a:t>
            </a:r>
            <a:r>
              <a:rPr lang="en-US" sz="2400" dirty="0" err="1"/>
              <a:t>ciljeva</a:t>
            </a:r>
            <a:r>
              <a:rPr lang="en-US" sz="2400" dirty="0"/>
              <a:t> </a:t>
            </a:r>
            <a:r>
              <a:rPr lang="en-US" sz="2400" dirty="0" err="1"/>
              <a:t>upravljanja</a:t>
            </a:r>
            <a:r>
              <a:rPr lang="en-US" sz="2400" dirty="0"/>
              <a:t> </a:t>
            </a:r>
            <a:r>
              <a:rPr lang="en-US" sz="2400" dirty="0" err="1"/>
              <a:t>parkom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relaciji</a:t>
            </a:r>
            <a:r>
              <a:rPr lang="en-US" sz="2400" dirty="0"/>
              <a:t> </a:t>
            </a:r>
            <a:r>
              <a:rPr lang="en-US" sz="2400" dirty="0" err="1"/>
              <a:t>upravlja</a:t>
            </a:r>
            <a:r>
              <a:rPr lang="sr-Latn-ME" sz="2400" dirty="0"/>
              <a:t>č </a:t>
            </a:r>
            <a:r>
              <a:rPr lang="en-US" sz="2400" dirty="0"/>
              <a:t>-</a:t>
            </a:r>
            <a:r>
              <a:rPr lang="en-US" sz="2400" dirty="0" err="1"/>
              <a:t>lokalna</a:t>
            </a:r>
            <a:r>
              <a:rPr lang="en-US" sz="2400" dirty="0"/>
              <a:t> </a:t>
            </a:r>
            <a:r>
              <a:rPr lang="en-US" sz="2400" dirty="0" err="1"/>
              <a:t>zajednica</a:t>
            </a:r>
            <a:r>
              <a:rPr lang="en-US" sz="2400" dirty="0"/>
              <a:t>;</a:t>
            </a:r>
          </a:p>
          <a:p>
            <a:r>
              <a:rPr lang="en-US" sz="2400" dirty="0" err="1"/>
              <a:t>Zna</a:t>
            </a:r>
            <a:r>
              <a:rPr lang="sr-Latn-ME" sz="2400" dirty="0"/>
              <a:t>č</a:t>
            </a:r>
            <a:r>
              <a:rPr lang="en-US" sz="2400" dirty="0" err="1"/>
              <a:t>ajno</a:t>
            </a:r>
            <a:r>
              <a:rPr lang="en-US" sz="2400" dirty="0"/>
              <a:t> </a:t>
            </a:r>
            <a:r>
              <a:rPr lang="en-US" sz="2400" dirty="0" err="1"/>
              <a:t>unaprije</a:t>
            </a:r>
            <a:r>
              <a:rPr lang="sr-Latn-ME" sz="2400" dirty="0"/>
              <a:t>đ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kvalitet</a:t>
            </a:r>
            <a:r>
              <a:rPr lang="en-US" sz="2400" dirty="0"/>
              <a:t> </a:t>
            </a:r>
            <a:r>
              <a:rPr lang="sr-Latn-ME" sz="2400" dirty="0"/>
              <a:t>ž</a:t>
            </a:r>
            <a:r>
              <a:rPr lang="en-US" sz="2400" dirty="0" err="1"/>
              <a:t>ivota</a:t>
            </a:r>
            <a:r>
              <a:rPr lang="en-US" sz="2400" dirty="0"/>
              <a:t> </a:t>
            </a:r>
            <a:r>
              <a:rPr lang="en-US" sz="2400" dirty="0" err="1"/>
              <a:t>lokalnih</a:t>
            </a:r>
            <a:r>
              <a:rPr lang="en-US" sz="2400" dirty="0"/>
              <a:t> </a:t>
            </a:r>
            <a:r>
              <a:rPr lang="en-US" sz="2400" dirty="0" err="1"/>
              <a:t>populacija</a:t>
            </a:r>
            <a:r>
              <a:rPr lang="en-US" sz="2400" dirty="0"/>
              <a:t> </a:t>
            </a:r>
            <a:r>
              <a:rPr lang="en-US" sz="2400" dirty="0" err="1"/>
              <a:t>unutar</a:t>
            </a:r>
            <a:r>
              <a:rPr lang="en-US" sz="2400" dirty="0"/>
              <a:t> </a:t>
            </a:r>
            <a:r>
              <a:rPr lang="en-US" sz="2400" dirty="0" err="1"/>
              <a:t>granica</a:t>
            </a:r>
            <a:r>
              <a:rPr lang="en-US" sz="2400" dirty="0"/>
              <a:t> </a:t>
            </a:r>
            <a:r>
              <a:rPr lang="sr-Latn-ME" sz="2400" dirty="0"/>
              <a:t>n</a:t>
            </a:r>
            <a:r>
              <a:rPr lang="en-US" sz="2400" dirty="0" err="1"/>
              <a:t>acionalnih</a:t>
            </a:r>
            <a:r>
              <a:rPr lang="en-US" sz="2400" dirty="0"/>
              <a:t> </a:t>
            </a:r>
            <a:r>
              <a:rPr lang="en-US" sz="2400" dirty="0" err="1"/>
              <a:t>parkova</a:t>
            </a:r>
            <a:r>
              <a:rPr lang="en-US" sz="2400" dirty="0"/>
              <a:t>;</a:t>
            </a:r>
          </a:p>
          <a:p>
            <a:r>
              <a:rPr lang="en-US" sz="2400" dirty="0" err="1"/>
              <a:t>Lokalna</a:t>
            </a:r>
            <a:r>
              <a:rPr lang="en-US" sz="2400" dirty="0"/>
              <a:t> </a:t>
            </a:r>
            <a:r>
              <a:rPr lang="en-US" sz="2400" dirty="0" err="1"/>
              <a:t>zajednica</a:t>
            </a:r>
            <a:r>
              <a:rPr lang="en-US" sz="2400" dirty="0"/>
              <a:t> u </a:t>
            </a:r>
            <a:r>
              <a:rPr lang="en-US" sz="2400" dirty="0" err="1"/>
              <a:t>potunosti</a:t>
            </a:r>
            <a:r>
              <a:rPr lang="en-US" sz="2400" dirty="0"/>
              <a:t> </a:t>
            </a:r>
            <a:r>
              <a:rPr lang="en-US" sz="2400" dirty="0" err="1"/>
              <a:t>integrisana</a:t>
            </a:r>
            <a:r>
              <a:rPr lang="en-US" sz="2400" dirty="0"/>
              <a:t> u </a:t>
            </a:r>
            <a:r>
              <a:rPr lang="en-US" sz="2400" dirty="0" err="1"/>
              <a:t>upravlja</a:t>
            </a:r>
            <a:r>
              <a:rPr lang="sr-Latn-ME" sz="2400" dirty="0"/>
              <a:t>č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procese</a:t>
            </a:r>
            <a:r>
              <a:rPr lang="en-US" sz="2400" dirty="0"/>
              <a:t> u </a:t>
            </a:r>
            <a:r>
              <a:rPr lang="en-US" sz="2400" dirty="0" err="1"/>
              <a:t>nacionalnom</a:t>
            </a:r>
            <a:r>
              <a:rPr lang="en-US" sz="2400" dirty="0"/>
              <a:t> </a:t>
            </a:r>
            <a:r>
              <a:rPr lang="en-US" sz="2400" dirty="0" err="1"/>
              <a:t>parku</a:t>
            </a:r>
            <a:r>
              <a:rPr lang="en-US" sz="2400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765071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088345-357D-C87F-10F6-A932A02AFD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001339-663C-1ADC-B797-4B87E42F471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95" y="301339"/>
            <a:ext cx="2078196" cy="1947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FSTP logo CG">
            <a:extLst>
              <a:ext uri="{FF2B5EF4-FFF2-40B4-BE49-F238E27FC236}">
                <a16:creationId xmlns:a16="http://schemas.microsoft.com/office/drawing/2014/main" id="{78FB689F-FCF0-DFA2-AF75-EB8220FF24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259" y="301339"/>
            <a:ext cx="3439333" cy="161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61E604-0D04-BBC0-AE6D-1C6F6FE519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73" y="6051308"/>
            <a:ext cx="1940028" cy="50606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03C7AD93-F78F-0FC1-B5C3-0AE630656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1320" y="537847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78823FB9-6C22-F3A3-F31E-862586B872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800948" y="5378471"/>
          <a:ext cx="2093011" cy="1481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PDF" r:id="rId6" imgW="0" imgH="0" progId="FoxitReader.Document">
                  <p:embed/>
                </p:oleObj>
              </mc:Choice>
              <mc:Fallback>
                <p:oleObj name="PDF" r:id="rId6" imgW="0" imgH="0" progId="FoxitReader.Document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7B84AF08-B755-0DA6-3466-E12AAED493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00948" y="5378471"/>
                        <a:ext cx="2093011" cy="14815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0838CFFE-361D-402C-9D73-6D4F650A797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093" y="5924461"/>
            <a:ext cx="2431974" cy="759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15799B6-69CB-E663-57B1-0EC72873C35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313" y="5805103"/>
            <a:ext cx="1638300" cy="879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B67E9F2-CAF9-8F69-7680-8D0E48A23BDA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685" y="2261373"/>
            <a:ext cx="3428143" cy="25711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9FE195A-F643-3270-61F1-45803F4265CC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50" y="2248518"/>
            <a:ext cx="3428143" cy="2583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4DE1DDB-237E-705C-E2CF-B5D13AE9C76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337" y="522084"/>
            <a:ext cx="3645326" cy="48563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5868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1014</Words>
  <Application>Microsoft Office PowerPoint</Application>
  <PresentationFormat>Widescreen</PresentationFormat>
  <Paragraphs>65</Paragraphs>
  <Slides>12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PDF</vt:lpstr>
      <vt:lpstr>Iskustva i izazovi u radu Socio ekonomskih foruma u NPCG            dr Veselin Luburić </vt:lpstr>
      <vt:lpstr>Osnivanje Socio ekonomskih foruma u Nacionalnim parkovima CG </vt:lpstr>
      <vt:lpstr>Prateća dokumenta i smjernice za rad Socio ekonomskih foruma</vt:lpstr>
      <vt:lpstr>Ciljevi osnivanja Foruma</vt:lpstr>
      <vt:lpstr>Ciljevi osnivanja Foruma</vt:lpstr>
      <vt:lpstr>Izazovi i prepreke u funkcionisanju Socio ekonomskih foruma</vt:lpstr>
      <vt:lpstr>                                         NP Biogradska gora                                                                                                                NP Durmitor                                                                                            NP Lovćen                                                                            </vt:lpstr>
      <vt:lpstr>Vizija rada Socio ekonomskih foruma u narednih pet godina</vt:lpstr>
      <vt:lpstr>PowerPoint Presentation</vt:lpstr>
      <vt:lpstr>PowerPoint Presentation</vt:lpstr>
      <vt:lpstr>PowerPoint Presentation</vt:lpstr>
      <vt:lpstr>Hvala na pažnji!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Iskustva i izazovi u radu Socio ekonomskih foruma u NPCG  dr Veselin Luburić</dc:title>
  <dc:creator>Milica Kandic</dc:creator>
  <cp:lastModifiedBy>User</cp:lastModifiedBy>
  <cp:revision>10</cp:revision>
  <dcterms:created xsi:type="dcterms:W3CDTF">2025-04-11T08:12:16Z</dcterms:created>
  <dcterms:modified xsi:type="dcterms:W3CDTF">2025-04-22T07:04:44Z</dcterms:modified>
</cp:coreProperties>
</file>