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9" r:id="rId9"/>
    <p:sldId id="267" r:id="rId10"/>
    <p:sldId id="268" r:id="rId11"/>
    <p:sldId id="266" r:id="rId12"/>
    <p:sldId id="274" r:id="rId13"/>
    <p:sldId id="270" r:id="rId14"/>
    <p:sldId id="275" r:id="rId15"/>
    <p:sldId id="276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EAE219E-826C-4B8B-9161-420EA2D60F09}">
          <p14:sldIdLst>
            <p14:sldId id="256"/>
            <p14:sldId id="257"/>
            <p14:sldId id="258"/>
            <p14:sldId id="259"/>
            <p14:sldId id="261"/>
            <p14:sldId id="262"/>
            <p14:sldId id="265"/>
            <p14:sldId id="269"/>
            <p14:sldId id="267"/>
            <p14:sldId id="268"/>
            <p14:sldId id="266"/>
            <p14:sldId id="274"/>
            <p14:sldId id="270"/>
            <p14:sldId id="275"/>
            <p14:sldId id="276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1754-E6E3-3CE2-9284-D373BCEC5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52999-A23B-13DF-DA3D-B12E1D37D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AC7F9-8465-93EC-E764-BA69DECD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F1BB6-64F6-3E76-EC3A-A3ADAE39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8D229-FBBF-BEA7-CFC9-851B1521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8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5E21-96F8-8E92-EA10-DA6A46C8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528D0-269A-897A-05DA-83CCA8A5F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75E7E-5B54-FA95-3B4C-4C304D9F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0C883-F847-5188-D6C3-2B426A5D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7C5A9-88F2-9D7B-D6C1-B6DA1CB7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7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D2570-E7C4-0E77-EE01-61E5B7EC4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3CFE6-D528-C167-725C-815F4C9C5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57A48-250F-C91B-AC34-3B45ECD5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5075B-E9D8-4CCA-EE98-4C31B11B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B62F6-BB0E-BF9D-86FE-7F4D50A3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7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D996E-FAA3-EADF-E791-8487F9054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DDD9C-4D58-2B61-4024-C2F83E972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5D8E2-892F-06DE-BAF0-242549F1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58DD4-33FA-79AF-5C90-12B6C33F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8402D-4FD0-08E7-7175-9D4C47FA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65CA-CADD-9A80-0922-76944541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D136E-61A9-9343-53A4-63024FEE7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30635-0E1C-5D09-E3EE-BF8BBE25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CF113-5685-6162-58DB-3BF460BC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D9608-5047-860A-EFD4-82D13B16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70C-F105-848C-3E32-82F33135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44026-0491-1E06-0820-52D70CC54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45C6A-0BCD-2D71-81B7-480424C11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54B8C-B3F2-B3EC-7595-B5254A81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AF927-85A5-2E79-91D2-E8DE6EFF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B788C-611E-0BD6-884D-2D16011B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5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84F8-0200-08FD-D633-18001768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673F7-E8EE-72A8-575E-31FDCB1A9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982C8-DA64-E817-4C6E-4EEDB97E9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21880-6BBD-8F64-27AD-C75B1612F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CD10D-6DB0-4B7B-B68D-954F1128F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281FF-E8AD-7675-9BE4-F17D4312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E0586A-C779-A3AC-D573-8526CA8F5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5B781-C3A7-4010-FCF2-86025782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6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AD71-4CC1-D0D0-2863-D9AD6D69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F9959-B13A-B9E3-EA06-8C17C65C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D2854-E724-1EE3-D2B3-CBA443C97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AD167-C9D2-840E-E846-46714103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7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0CBEAA-AF73-502A-9171-BAA1F67D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D5E73-D66B-5CF4-51AF-5B687E86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409B6-CF68-D15E-B773-DE250146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0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E252-E8D7-980D-BD4C-C1E9924EC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6028-129A-B862-F51F-C8A84E2A8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DFD73-1FAD-99CB-F1A4-AEE692DB2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5866-9C87-8800-5FCF-5FF3643F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24D00-2B06-6F33-4062-BB51F46C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3F667-4BB4-C52B-8DDC-B2C7419E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0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06BE-EF20-1114-24AF-7C6DCD4C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51132-DFB3-29A1-AA74-F06A9BF5B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CF859-3221-C1CC-CE81-7313C1BC2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491A4-7F0E-C27E-0C1B-D6132C1A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BABAE-F9AB-1B9B-8CA9-25800CBF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802E6-1339-6D13-197E-C2C103BC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9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A74AA-FD28-607E-F4CE-73F81187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7F467-A8B3-751C-4E68-99C86FA3D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C2E75-CDE1-0F15-F03F-E15487B1D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4182A-3452-4145-89A0-B7B9C495B9F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6B56-A6EB-5393-0103-2A14B852D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94776-17D1-A9E4-7ABF-712A64396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A469-F6A5-4F2B-955D-0B95674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2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jpeg"/><Relationship Id="rId4" Type="http://schemas.openxmlformats.org/officeDocument/2006/relationships/image" Target="../media/image3.jpe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0B4D5-DA21-563A-7743-CF3C60FDD9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490C48BC-9EC2-F3A0-1D3E-ED5134368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3CEF3-B8F9-B4A7-BC7F-3ED8A76AF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1232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CB4991A-F448-B3C8-8964-8C021AB96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B84AF08-B755-0DA6-3466-E12AAED49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53584"/>
              </p:ext>
            </p:extLst>
          </p:nvPr>
        </p:nvGraphicFramePr>
        <p:xfrm>
          <a:off x="10422859" y="54546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4546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CA8E5AA-883F-4B4D-7DFB-401446FBC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60006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E58AB-CF31-1B13-D774-C3C9FB4195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813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9CC70-9631-CDF6-023C-86EC402B5A0A}"/>
              </a:ext>
            </a:extLst>
          </p:cNvPr>
          <p:cNvSpPr txBox="1"/>
          <p:nvPr/>
        </p:nvSpPr>
        <p:spPr>
          <a:xfrm>
            <a:off x="3302638" y="4399152"/>
            <a:ext cx="5586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3200" b="1" dirty="0"/>
              <a:t>NACIONALNI PARK TARA</a:t>
            </a:r>
          </a:p>
          <a:p>
            <a:pPr algn="ctr"/>
            <a:r>
              <a:rPr lang="sr-Latn-RS" sz="3200" b="1" dirty="0"/>
              <a:t>Iskustva u radu Saveta korisnika</a:t>
            </a:r>
            <a:endParaRPr lang="en-GB" sz="32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36B8B6-B774-51F8-1C93-EC96A4B6B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r="39167"/>
          <a:stretch/>
        </p:blipFill>
        <p:spPr>
          <a:xfrm rot="5400000">
            <a:off x="4233863" y="-132634"/>
            <a:ext cx="372427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4E1582-AC95-379C-B4B8-A09079803905}"/>
              </a:ext>
            </a:extLst>
          </p:cNvPr>
          <p:cNvSpPr txBox="1"/>
          <p:nvPr/>
        </p:nvSpPr>
        <p:spPr>
          <a:xfrm>
            <a:off x="5204889" y="5574269"/>
            <a:ext cx="17822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300" dirty="0"/>
              <a:t>24.04.2025, </a:t>
            </a:r>
            <a:r>
              <a:rPr lang="en-GB" sz="1300" dirty="0" err="1"/>
              <a:t>Andrijevica</a:t>
            </a:r>
            <a:endParaRPr lang="en-GB" sz="1300" dirty="0"/>
          </a:p>
          <a:p>
            <a:pPr algn="ctr"/>
            <a:r>
              <a:rPr lang="en-GB" sz="1300" dirty="0"/>
              <a:t>Ranko </a:t>
            </a:r>
            <a:r>
              <a:rPr lang="en-GB" sz="1300" dirty="0" err="1"/>
              <a:t>Milanovi</a:t>
            </a:r>
            <a:r>
              <a:rPr lang="sr-Latn-RS" sz="1300" dirty="0"/>
              <a:t>ć</a:t>
            </a:r>
            <a:endParaRPr lang="sr-Cyrl-RS" sz="1300" dirty="0"/>
          </a:p>
        </p:txBody>
      </p:sp>
    </p:spTree>
    <p:extLst>
      <p:ext uri="{BB962C8B-B14F-4D97-AF65-F5344CB8AC3E}">
        <p14:creationId xmlns:p14="http://schemas.microsoft.com/office/powerpoint/2010/main" val="346845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3DE04-76A3-723E-7952-E3707B77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F3BD71-6FE4-8F56-DFE7-EFAE8252F9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18C14916-B337-0C3F-6F8E-7E279E9DF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F9D5E-EAF4-3C65-3A45-1F7EBF3BE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227B3B5-D9F8-FE0D-F4AF-E00C2C393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412A43F-9713-4EB8-244A-8DADAE88AD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B13477-CFA1-588B-E07A-F8C0460402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5789C57-E838-2900-28DB-7066748D1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FA14D6-885A-C456-9854-BA7079468C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91316-D8F1-7C1B-E3EE-9750B848AAE5}"/>
              </a:ext>
            </a:extLst>
          </p:cNvPr>
          <p:cNvSpPr txBox="1"/>
          <p:nvPr/>
        </p:nvSpPr>
        <p:spPr>
          <a:xfrm>
            <a:off x="966158" y="1906438"/>
            <a:ext cx="7917866" cy="186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Zaštićeno područje se doživljava kao ograničenje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Komplikovani zakonski okviri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Depopulacija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Neadekvatna ponuda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Nezainteresovanost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Vandalizam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FE6FE-674C-9B5A-F340-E54655BD9B9E}"/>
              </a:ext>
            </a:extLst>
          </p:cNvPr>
          <p:cNvSpPr txBox="1"/>
          <p:nvPr/>
        </p:nvSpPr>
        <p:spPr>
          <a:xfrm>
            <a:off x="0" y="70059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PROBLEMI</a:t>
            </a:r>
            <a:endParaRPr lang="sr-Latn-RS" b="1" dirty="0"/>
          </a:p>
        </p:txBody>
      </p:sp>
      <p:pic>
        <p:nvPicPr>
          <p:cNvPr id="11" name="Picture 10" descr="2013-06-05 19.48.52.jpg">
            <a:extLst>
              <a:ext uri="{FF2B5EF4-FFF2-40B4-BE49-F238E27FC236}">
                <a16:creationId xmlns:a16="http://schemas.microsoft.com/office/drawing/2014/main" id="{DC7A9B2B-7A0D-E85E-2351-73E4F237C44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94991" y="1570304"/>
            <a:ext cx="5191963" cy="3893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91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08F33-7DBA-01E2-0712-F9899D97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15A055-2D86-51EB-A13A-B137C1143A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F5ECF2BF-6CB6-B2BC-154C-2CCD676C0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CCDDA4-11A6-46C9-E5FE-7402BDC7F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529F041-DFD1-6409-363E-00346DA0D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6E607B7-843C-9770-9B19-60E48B5157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6D71189-7339-D6B4-9AC1-96211BEC9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5FE91C1-2527-D3BE-68AF-B23605D8D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638A75-F0F5-FEC9-E68D-4637135E1E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B3A51-4693-D6D2-3D31-84DFF7118F6B}"/>
              </a:ext>
            </a:extLst>
          </p:cNvPr>
          <p:cNvSpPr txBox="1"/>
          <p:nvPr/>
        </p:nvSpPr>
        <p:spPr>
          <a:xfrm>
            <a:off x="966158" y="1906438"/>
            <a:ext cx="7917866" cy="33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Zakon o NP iz 2015.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saradnji sa WWF u okviru projekta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“Z</a:t>
            </a:r>
            <a:r>
              <a:rPr lang="sr-Latn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aštićena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područja za prirodu i ljude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Prve aktivnosti krenule 2016.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Osnovan u novembru 2018.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sr-Latn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članova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predviđenih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zakonom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javnom pozivu izabrano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članova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Prvi u Srbiji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240F8A-7FEE-9CE8-4AE2-157E42BE02F3}"/>
              </a:ext>
            </a:extLst>
          </p:cNvPr>
          <p:cNvSpPr txBox="1"/>
          <p:nvPr/>
        </p:nvSpPr>
        <p:spPr>
          <a:xfrm>
            <a:off x="0" y="7005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SAVET KORISNIKA</a:t>
            </a:r>
            <a:endParaRPr lang="sr-Latn-RS" sz="2400" b="1" dirty="0"/>
          </a:p>
          <a:p>
            <a:pPr algn="ctr"/>
            <a:r>
              <a:rPr lang="sr-Latn-RS" sz="2400" b="1" dirty="0"/>
              <a:t>osnivanje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D6ADF3-7D52-02FF-DA13-617A9C42FE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84" y="1694145"/>
            <a:ext cx="5018358" cy="376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7705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A56D4-5C6D-6CAD-BD3B-92133AE48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54004-DE47-6535-C1D2-07772EECA1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4A9B9BE3-A8FD-10EF-2176-C76F6FF3E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656D5-E35A-6285-BFBF-3A0259ED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E6E3D3B-87EE-F4D6-B3D2-1B13C8986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EA89314-C236-E74B-37B2-B96D4B8212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17B5A88-FD0D-FE5F-771A-463D44510E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491EE6F-CADC-AA76-71BE-067A456F7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AA7D6E-8032-1B37-AB80-D5EBCC6C75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458FD-703E-6C9E-6AF6-617D12AC4BC2}"/>
              </a:ext>
            </a:extLst>
          </p:cNvPr>
          <p:cNvSpPr txBox="1"/>
          <p:nvPr/>
        </p:nvSpPr>
        <p:spPr>
          <a:xfrm>
            <a:off x="966158" y="1493718"/>
            <a:ext cx="7917866" cy="429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Opština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Bajina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Bašta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predstavnik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mesnih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zajednica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područja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NP Tara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Turistička organizacija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“Tara-Drina”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Bajina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Bašta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Ustanova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Kultura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Bajina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Bašta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Vojna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ustanova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„Tara“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EPS </a:t>
            </a:r>
            <a:r>
              <a:rPr lang="sr-Latn-R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Drinsko-limske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hidroelektrane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SPC</a:t>
            </a:r>
            <a:r>
              <a:rPr lang="sr-Latn-R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manastir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Rača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predstavnik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privrede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predstavnik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turističke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privrede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predstavnik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poljoprivrednih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proizvođača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predstavnik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organskih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proizvođača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predstavnik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domaće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radinosti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OCD -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planinarski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klub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„Tara“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 „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Soko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OSR “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Mladica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KZM “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Bajina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sr-Latn-R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ašta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354C1-22AD-C4A5-781E-A0B4023660B5}"/>
              </a:ext>
            </a:extLst>
          </p:cNvPr>
          <p:cNvSpPr txBox="1"/>
          <p:nvPr/>
        </p:nvSpPr>
        <p:spPr>
          <a:xfrm>
            <a:off x="0" y="7005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SAVET</a:t>
            </a:r>
            <a:r>
              <a:rPr lang="en-US" sz="2000" b="1" dirty="0"/>
              <a:t> </a:t>
            </a:r>
            <a:r>
              <a:rPr lang="en-US" sz="2400" b="1" dirty="0"/>
              <a:t>KORISNIKA</a:t>
            </a:r>
            <a:endParaRPr lang="sr-Latn-RS" sz="2400" b="1" dirty="0"/>
          </a:p>
          <a:p>
            <a:pPr algn="ctr"/>
            <a:r>
              <a:rPr lang="sr-Latn-RS" sz="2400" b="1" dirty="0"/>
              <a:t>članovi</a:t>
            </a:r>
            <a:endParaRPr lang="sr-Latn-RS" b="1" dirty="0"/>
          </a:p>
        </p:txBody>
      </p:sp>
      <p:pic>
        <p:nvPicPr>
          <p:cNvPr id="12" name="Picture 1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5F74D06-AC2A-CA68-0C71-1B28573912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3458" y="2273869"/>
            <a:ext cx="3526267" cy="25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CEA06-8795-01C8-7A91-AE534C767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5DF22-B9A1-BC09-AF11-EC267751A5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A3C2DE3D-0EBC-92AB-9834-CF1DEA0BC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D675A-9B1E-1676-A847-ABFE872CD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CF92220-8C33-6CC2-F7C8-4B7418253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46A9ACA-2B9B-D8D1-AFC8-28232B120A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6E607B7-843C-9770-9B19-60E48B5157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ECFBF2B-7E94-81DC-AF4B-09FE6E49D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CE4805-13E3-5552-E801-97ADAB5930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08E02E-51FC-5B6A-449B-376D77498EFE}"/>
              </a:ext>
            </a:extLst>
          </p:cNvPr>
          <p:cNvSpPr txBox="1"/>
          <p:nvPr/>
        </p:nvSpPr>
        <p:spPr>
          <a:xfrm>
            <a:off x="966157" y="1871247"/>
            <a:ext cx="9006517" cy="274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Cyrl-CS" dirty="0" err="1"/>
              <a:t>Savet</a:t>
            </a:r>
            <a:r>
              <a:rPr lang="sr-Cyrl-CS" dirty="0"/>
              <a:t> </a:t>
            </a:r>
            <a:r>
              <a:rPr lang="sr-Cyrl-CS" dirty="0" err="1"/>
              <a:t>korisnika</a:t>
            </a:r>
            <a:r>
              <a:rPr lang="sr-Cyrl-CS" dirty="0"/>
              <a:t> </a:t>
            </a:r>
            <a:r>
              <a:rPr lang="sr-Cyrl-CS" dirty="0" err="1"/>
              <a:t>donosi</a:t>
            </a:r>
            <a:r>
              <a:rPr lang="sr-Cyrl-CS" dirty="0"/>
              <a:t> </a:t>
            </a:r>
            <a:r>
              <a:rPr lang="sr-Cyrl-CS" b="1" dirty="0" err="1"/>
              <a:t>preporuke</a:t>
            </a:r>
            <a:r>
              <a:rPr lang="sr-Cyrl-CS" dirty="0"/>
              <a:t> o </a:t>
            </a:r>
            <a:r>
              <a:rPr lang="sr-Cyrl-CS" dirty="0" err="1"/>
              <a:t>lokalno</a:t>
            </a:r>
            <a:r>
              <a:rPr lang="sr-Cyrl-CS" dirty="0"/>
              <a:t> </a:t>
            </a:r>
            <a:r>
              <a:rPr lang="sr-Cyrl-CS" dirty="0" err="1"/>
              <a:t>značajnim</a:t>
            </a:r>
            <a:r>
              <a:rPr lang="sr-Cyrl-CS" dirty="0"/>
              <a:t> </a:t>
            </a:r>
            <a:r>
              <a:rPr lang="sr-Cyrl-CS" dirty="0" err="1"/>
              <a:t>stvarima</a:t>
            </a:r>
            <a:r>
              <a:rPr lang="sr-Cyrl-CS" dirty="0"/>
              <a:t> u </a:t>
            </a:r>
            <a:r>
              <a:rPr lang="sr-Cyrl-CS" dirty="0" err="1"/>
              <a:t>okviru</a:t>
            </a:r>
            <a:r>
              <a:rPr lang="sr-Cyrl-CS" dirty="0"/>
              <a:t> </a:t>
            </a:r>
            <a:r>
              <a:rPr lang="sr-Cyrl-CS" dirty="0" err="1"/>
              <a:t>zakonom</a:t>
            </a:r>
            <a:r>
              <a:rPr lang="sr-Cyrl-CS" dirty="0"/>
              <a:t> </a:t>
            </a:r>
            <a:r>
              <a:rPr lang="sr-Cyrl-CS" dirty="0" err="1"/>
              <a:t>propisanih</a:t>
            </a:r>
            <a:r>
              <a:rPr lang="sr-Cyrl-CS" dirty="0"/>
              <a:t> </a:t>
            </a:r>
            <a:r>
              <a:rPr lang="sr-Cyrl-CS" dirty="0" err="1"/>
              <a:t>mera</a:t>
            </a:r>
            <a:r>
              <a:rPr lang="sr-Cyrl-CS" dirty="0"/>
              <a:t> </a:t>
            </a:r>
            <a:r>
              <a:rPr lang="sr-Cyrl-CS" dirty="0" err="1"/>
              <a:t>koji</a:t>
            </a:r>
            <a:r>
              <a:rPr lang="sr-Cyrl-CS" dirty="0"/>
              <a:t> </a:t>
            </a:r>
            <a:r>
              <a:rPr lang="sr-Cyrl-CS" dirty="0" err="1"/>
              <a:t>se</a:t>
            </a:r>
            <a:r>
              <a:rPr lang="sr-Cyrl-CS" dirty="0"/>
              <a:t> </a:t>
            </a:r>
            <a:r>
              <a:rPr lang="sr-Cyrl-CS" dirty="0" err="1"/>
              <a:t>tiču</a:t>
            </a:r>
            <a:r>
              <a:rPr lang="sr-Cyrl-CS" dirty="0"/>
              <a:t> </a:t>
            </a:r>
            <a:r>
              <a:rPr lang="sr-Cyrl-CS" dirty="0" err="1"/>
              <a:t>Nacionalnog</a:t>
            </a:r>
            <a:r>
              <a:rPr lang="sr-Cyrl-CS" dirty="0"/>
              <a:t> </a:t>
            </a:r>
            <a:r>
              <a:rPr lang="sr-Cyrl-CS" dirty="0" err="1"/>
              <a:t>parka</a:t>
            </a:r>
            <a:r>
              <a:rPr lang="sr-Cyrl-CS" dirty="0"/>
              <a:t> i </a:t>
            </a:r>
            <a:r>
              <a:rPr lang="sr-Cyrl-CS" dirty="0" err="1"/>
              <a:t>upućuje</a:t>
            </a:r>
            <a:r>
              <a:rPr lang="sr-Cyrl-CS" dirty="0"/>
              <a:t> </a:t>
            </a:r>
            <a:r>
              <a:rPr lang="sr-Cyrl-CS" dirty="0" err="1"/>
              <a:t>ih</a:t>
            </a:r>
            <a:r>
              <a:rPr lang="sr-Cyrl-CS" dirty="0"/>
              <a:t> </a:t>
            </a:r>
            <a:r>
              <a:rPr lang="sr-Cyrl-CS" dirty="0" err="1"/>
              <a:t>Upravljaču</a:t>
            </a:r>
            <a:r>
              <a:rPr lang="sr-Cyrl-CS" dirty="0"/>
              <a:t> </a:t>
            </a:r>
            <a:r>
              <a:rPr lang="sr-Cyrl-CS" dirty="0" err="1"/>
              <a:t>ili</a:t>
            </a:r>
            <a:r>
              <a:rPr lang="sr-Cyrl-CS" dirty="0"/>
              <a:t> </a:t>
            </a:r>
            <a:r>
              <a:rPr lang="sr-Cyrl-CS" dirty="0" err="1"/>
              <a:t>Stručnom</a:t>
            </a:r>
            <a:r>
              <a:rPr lang="sr-Cyrl-CS" dirty="0"/>
              <a:t> </a:t>
            </a:r>
            <a:r>
              <a:rPr lang="sr-Cyrl-CS" dirty="0" err="1"/>
              <a:t>savetu</a:t>
            </a:r>
            <a:r>
              <a:rPr lang="sr-Cyrl-CS" dirty="0"/>
              <a:t>.</a:t>
            </a:r>
            <a:endParaRPr lang="sr-Latn-RS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sr-Latn-R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ea typeface="Times New Roman" panose="02020603050405020304" pitchFamily="18" charset="0"/>
                <a:cs typeface="Times New Roman" panose="02020603050405020304" pitchFamily="18" charset="0"/>
              </a:rPr>
              <a:t>Razumevanje načina rada i okvira u kom funkcioniše upravljač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dirty="0">
                <a:ea typeface="Times New Roman" panose="02020603050405020304" pitchFamily="18" charset="0"/>
                <a:cs typeface="Times New Roman" panose="02020603050405020304" pitchFamily="18" charset="0"/>
              </a:rPr>
              <a:t>Uključivanje u donošenje odluka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dirty="0">
                <a:ea typeface="Calibri" panose="020F0502020204030204" pitchFamily="34" charset="0"/>
                <a:cs typeface="Times New Roman" panose="02020603050405020304" pitchFamily="18" charset="0"/>
              </a:rPr>
              <a:t>Razumevanje i prihvatanje problema i mišljenja drugih interesnih grupa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dirty="0">
                <a:ea typeface="Calibri" panose="020F0502020204030204" pitchFamily="34" charset="0"/>
                <a:cs typeface="Times New Roman" panose="02020603050405020304" pitchFamily="18" charset="0"/>
              </a:rPr>
              <a:t>Zastupanje interesa područja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dirty="0">
                <a:ea typeface="Calibri" panose="020F0502020204030204" pitchFamily="34" charset="0"/>
                <a:cs typeface="Times New Roman" panose="02020603050405020304" pitchFamily="18" charset="0"/>
              </a:rPr>
              <a:t>Vera u svrsishodnost Saveta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solidFill>
                <a:srgbClr val="33333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8C7BE-4199-6566-DBB5-08722466893B}"/>
              </a:ext>
            </a:extLst>
          </p:cNvPr>
          <p:cNvSpPr txBox="1"/>
          <p:nvPr/>
        </p:nvSpPr>
        <p:spPr>
          <a:xfrm>
            <a:off x="0" y="7005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SAVET KORISNIKA</a:t>
            </a:r>
            <a:endParaRPr lang="sr-Latn-RS" sz="2400" b="1" dirty="0"/>
          </a:p>
          <a:p>
            <a:pPr algn="ctr"/>
            <a:r>
              <a:rPr lang="sr-Latn-RS" sz="2400" b="1" dirty="0"/>
              <a:t>ideja</a:t>
            </a:r>
            <a:endParaRPr lang="sr-Latn-RS" sz="2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A10FA0-8918-2D41-60B2-A5E8D57C1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411" y="2425254"/>
            <a:ext cx="3782736" cy="305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673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FEBD0-1CA1-2A6D-A29A-73EBD0DBE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D429B-4512-7830-436A-CBA0AE1CC3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82208471-0B59-DF4C-E96F-DA5BA1246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BB906A-3A66-1773-8D1C-F0D456690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20DD526-CB97-67D0-CC09-8CE6A72C7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2DDFF9E-53C1-CBBB-DEB8-E3C893D324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6E607B7-843C-9770-9B19-60E48B5157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77397CF-84B4-AD0F-A7C9-F05E6E753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9717F-D406-538D-B31F-1A35C81954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99B2DC-FE1E-7B98-1C0C-6816EC5D3EC3}"/>
              </a:ext>
            </a:extLst>
          </p:cNvPr>
          <p:cNvSpPr txBox="1"/>
          <p:nvPr/>
        </p:nvSpPr>
        <p:spPr>
          <a:xfrm>
            <a:off x="966158" y="1906438"/>
            <a:ext cx="5063167" cy="21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Nepoverenje u funkcionalnost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Kvalitativni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pomak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2021. 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Uklju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vanje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predloga Saveta u planove NP Tara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Proširen 2022. 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16 članova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Prelomna godina je 2022. kada je realizovan najveći deo predloga Saveta</a:t>
            </a:r>
            <a:endParaRPr lang="sr-Cyrl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Izmeštanje sastanaka iz Uprave NPT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63CF7-9B8C-6801-3654-3E7737857B71}"/>
              </a:ext>
            </a:extLst>
          </p:cNvPr>
          <p:cNvSpPr txBox="1"/>
          <p:nvPr/>
        </p:nvSpPr>
        <p:spPr>
          <a:xfrm>
            <a:off x="0" y="7005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SAVET KORISNIKA</a:t>
            </a:r>
            <a:endParaRPr lang="sr-Latn-RS" sz="2400" b="1" dirty="0"/>
          </a:p>
          <a:p>
            <a:pPr algn="ctr"/>
            <a:r>
              <a:rPr lang="sr-Latn-RS" sz="2400" b="1" dirty="0"/>
              <a:t>funkcionalnost</a:t>
            </a:r>
            <a:endParaRPr lang="sr-Latn-R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F8D100-426D-0C7C-F8BE-607410549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23" y="1692232"/>
            <a:ext cx="5002219" cy="375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95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FBAD6-740E-E014-FB3F-367D52C6E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E208D-B805-8FD7-1A53-41019776C8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FBD648E9-15CB-5DF4-D2AF-86886F573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6942C5-A13E-71F5-D741-7473E65FD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2C05BB0-0A88-56D4-65CC-A033AA2C2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D4D7296-6329-871F-2DE4-F5371A3EA8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17B5A88-FD0D-FE5F-771A-463D44510E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209D7D1-41B3-A24C-155C-33F2AA5BA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36421F-B937-1066-8CC6-530257A7E9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C6B69E-17FE-FE9B-7F31-F8F40828E94E}"/>
              </a:ext>
            </a:extLst>
          </p:cNvPr>
          <p:cNvSpPr txBox="1"/>
          <p:nvPr/>
        </p:nvSpPr>
        <p:spPr>
          <a:xfrm>
            <a:off x="966158" y="1871247"/>
            <a:ext cx="6825292" cy="126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Sredinom 2024. god. počela naplata korišćenja motornih vozila u ZP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dirty="0">
                <a:ea typeface="Times New Roman" panose="02020603050405020304" pitchFamily="18" charset="0"/>
                <a:cs typeface="Times New Roman" panose="02020603050405020304" pitchFamily="18" charset="0"/>
              </a:rPr>
              <a:t>Celokupan prihod – 112.000€ stavljen na raspolaganje Savetu</a:t>
            </a:r>
            <a:endParaRPr lang="sr-Latn-R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r-Latn-RS" dirty="0">
                <a:ea typeface="Times New Roman" panose="02020603050405020304" pitchFamily="18" charset="0"/>
                <a:cs typeface="Times New Roman" panose="02020603050405020304" pitchFamily="18" charset="0"/>
              </a:rPr>
              <a:t>Članovi Saveta dostavljaju predloge i donose odluku šta uvrstiti u Program upravljanja</a:t>
            </a:r>
            <a:endParaRPr lang="sr-Latn-R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008BC-059C-2E1B-DB64-D720528CBBF0}"/>
              </a:ext>
            </a:extLst>
          </p:cNvPr>
          <p:cNvSpPr txBox="1"/>
          <p:nvPr/>
        </p:nvSpPr>
        <p:spPr>
          <a:xfrm>
            <a:off x="0" y="7005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SAVET KORISNIKA</a:t>
            </a:r>
            <a:endParaRPr lang="sr-Latn-RS" sz="2400" b="1" dirty="0"/>
          </a:p>
          <a:p>
            <a:pPr algn="ctr"/>
            <a:r>
              <a:rPr lang="sr-Latn-RS" sz="2400" b="1" dirty="0"/>
              <a:t>raspolaganje sredstvima</a:t>
            </a:r>
            <a:endParaRPr lang="sr-Latn-RS" sz="20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B06A3A-4627-A68E-A16D-B379610E0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01" y="2236499"/>
            <a:ext cx="4381858" cy="328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9387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CABBD-73CD-A2D7-E5CE-4BA8D00EC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06AA7F-F284-9F7E-6FF5-A2CE700197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47E5C7DA-D7AB-E54A-A4B4-C8D661C4D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387DD7-FC6D-7816-B473-D2F48E1FC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E2BE9BE-79AC-303D-6537-0B51FEDD7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4A53BE-40E7-7ABD-053F-03D9166E7F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46A9ACA-2B9B-D8D1-AFC8-28232B120A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9B263DB-9051-E8C1-152E-3C141ABBE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97F68A-6D28-295F-0A38-CD022EC99B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81B1D-E959-2336-0FB7-311D01EA0E1E}"/>
              </a:ext>
            </a:extLst>
          </p:cNvPr>
          <p:cNvSpPr txBox="1"/>
          <p:nvPr/>
        </p:nvSpPr>
        <p:spPr>
          <a:xfrm>
            <a:off x="0" y="182977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HVALA NA PAŽNJI</a:t>
            </a:r>
          </a:p>
        </p:txBody>
      </p:sp>
      <p:pic>
        <p:nvPicPr>
          <p:cNvPr id="11" name="Picture 10" descr="NP Tara logo novi cir zel.png">
            <a:extLst>
              <a:ext uri="{FF2B5EF4-FFF2-40B4-BE49-F238E27FC236}">
                <a16:creationId xmlns:a16="http://schemas.microsoft.com/office/drawing/2014/main" id="{9C72CD0A-9A7C-81E1-5DE3-9453B740C15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50534" y="389473"/>
            <a:ext cx="948062" cy="13975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798A1-4CA6-DAE8-DD33-97DC261A6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9"/>
          <a:stretch/>
        </p:blipFill>
        <p:spPr>
          <a:xfrm rot="5400000">
            <a:off x="4471988" y="1509588"/>
            <a:ext cx="324802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38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FD4D-7BC9-13B8-BE88-65CA72E6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6AB478-880D-BF29-456A-29A15CB797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C502C767-EE89-9726-5D92-B1E024DC0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0A50B-FE46-D0A2-214A-EF53F34A3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591C429-7F12-C742-7231-12AC12323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60D3889-2EC2-6A25-28CB-579C7BC0B3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B84AF08-B755-0DA6-3466-E12AAED493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99056E4-8BAE-CB24-4966-24E34271D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DE6EB-C206-1616-1E12-09DD576633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76646-FBE9-169A-C27B-B46D1ECFA575}"/>
              </a:ext>
            </a:extLst>
          </p:cNvPr>
          <p:cNvSpPr txBox="1"/>
          <p:nvPr/>
        </p:nvSpPr>
        <p:spPr>
          <a:xfrm>
            <a:off x="966158" y="1906438"/>
            <a:ext cx="8213353" cy="27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Područje planina Tara i Zvijezda oivičeno kanjonom Drine</a:t>
            </a: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1886/87.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Šumsko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privredna osnova za Taru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zaštita šuma u kanjonu Drine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1950.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Proglašeno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rezervata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1971.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Formiran regionalni park prirode Zvezda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2.693,96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07.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1981. proglašen NP Tara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19.175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5.10. 2015.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proširen 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24.991,82 ha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nps3.png">
            <a:extLst>
              <a:ext uri="{FF2B5EF4-FFF2-40B4-BE49-F238E27FC236}">
                <a16:creationId xmlns:a16="http://schemas.microsoft.com/office/drawing/2014/main" id="{48474266-9B7B-4637-1F03-E4181EE725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59948" y="1580705"/>
            <a:ext cx="2925822" cy="422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26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5C924-8BF2-946F-3485-FF9CFEBB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2DEFC-1665-7BBF-59B6-DDD63B5049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E8B43382-1B61-6631-5032-C7D722026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5763FE-A40C-48CD-91AB-42B2FC285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EA14AA0-28E3-54C8-DFEB-26D9060F5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AB01A18-1E35-79F6-649B-89BAABBB8A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60D3889-2EC2-6A25-28CB-579C7BC0B3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E66EC9C-E1E4-6E13-71F0-4DCC1F007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C06E56-C6C0-D087-9468-420E663592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6D9293-8A36-F7BF-155D-BA2F06823D62}"/>
              </a:ext>
            </a:extLst>
          </p:cNvPr>
          <p:cNvSpPr txBox="1"/>
          <p:nvPr/>
        </p:nvSpPr>
        <p:spPr>
          <a:xfrm>
            <a:off x="966158" y="1906438"/>
            <a:ext cx="7693748" cy="27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Ceo park se nalazi u granicama opštine Bajina Bašta</a:t>
            </a: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1/3 površine opštine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stanovnika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sela u granicama parka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oko 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stanovnika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gravitira parku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oko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privatno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vlasništvo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.500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ležaja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selo planina.png">
            <a:extLst>
              <a:ext uri="{FF2B5EF4-FFF2-40B4-BE49-F238E27FC236}">
                <a16:creationId xmlns:a16="http://schemas.microsoft.com/office/drawing/2014/main" id="{746254CD-07FF-C964-ECA5-5AD70AFEBF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0" y="2617315"/>
            <a:ext cx="5276490" cy="321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11D3EF-72DD-A9A6-547E-D5B15AF82BC7}"/>
              </a:ext>
            </a:extLst>
          </p:cNvPr>
          <p:cNvSpPr txBox="1"/>
          <p:nvPr/>
        </p:nvSpPr>
        <p:spPr>
          <a:xfrm>
            <a:off x="0" y="71516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/>
              <a:t>LOKALNA ZAJEDNICA</a:t>
            </a:r>
          </a:p>
        </p:txBody>
      </p:sp>
    </p:spTree>
    <p:extLst>
      <p:ext uri="{BB962C8B-B14F-4D97-AF65-F5344CB8AC3E}">
        <p14:creationId xmlns:p14="http://schemas.microsoft.com/office/powerpoint/2010/main" val="2710660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196E3-18C2-349F-50D1-BF58F9A3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DE08C-7F98-6911-DC4B-F5DD6072CA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F66B5ECF-E631-5FAB-4A0F-7E57C7DCC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DDBC96-FED1-2C51-3302-8F1CB1E48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7417E99-50D3-97DD-2516-E92E3FFB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C9C4793-66D4-701C-F981-A7152BC9C3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AB01A18-1E35-79F6-649B-89BAABBB8A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084A3D3-D6F8-9C66-6222-21D86A625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057C64-07A3-E50F-4605-81118CE9FE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RankoM\Desktop\monitoring-eyeglass.jpg">
            <a:extLst>
              <a:ext uri="{FF2B5EF4-FFF2-40B4-BE49-F238E27FC236}">
                <a16:creationId xmlns:a16="http://schemas.microsoft.com/office/drawing/2014/main" id="{F90B174D-DBC0-DCFE-49A2-4CF8F276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0560" y="1557604"/>
            <a:ext cx="5090477" cy="3817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02AD3C-7FEE-6403-F493-8D74F1F417E6}"/>
              </a:ext>
            </a:extLst>
          </p:cNvPr>
          <p:cNvSpPr txBox="1"/>
          <p:nvPr/>
        </p:nvSpPr>
        <p:spPr>
          <a:xfrm>
            <a:off x="966158" y="1906438"/>
            <a:ext cx="7487729" cy="33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Praćenje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stanja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prirodnih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vrednosti</a:t>
            </a:r>
            <a:endParaRPr lang="sr-Latn-R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Naučno-istraživačke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aktivnosti</a:t>
            </a:r>
            <a:endParaRPr lang="sr-Latn-R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Uređenje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prostora</a:t>
            </a:r>
            <a:endParaRPr lang="sr-Latn-R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Promocija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područja</a:t>
            </a:r>
            <a:endParaRPr lang="sr-Latn-R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Edukativne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aktivnosti</a:t>
            </a:r>
            <a:endParaRPr lang="sr-Latn-R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dirty="0">
                <a:ea typeface="Times New Roman" panose="02020603050405020304" pitchFamily="18" charset="0"/>
                <a:cs typeface="Times New Roman" panose="02020603050405020304" pitchFamily="18" charset="0"/>
              </a:rPr>
              <a:t>Projektne aktivnosti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dirty="0">
                <a:ea typeface="Times New Roman" panose="02020603050405020304" pitchFamily="18" charset="0"/>
                <a:cs typeface="Times New Roman" panose="02020603050405020304" pitchFamily="18" charset="0"/>
              </a:rPr>
              <a:t>Međunarodna saradnja</a:t>
            </a: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8E052-70C8-2C0A-E542-045BAC71C989}"/>
              </a:ext>
            </a:extLst>
          </p:cNvPr>
          <p:cNvSpPr txBox="1"/>
          <p:nvPr/>
        </p:nvSpPr>
        <p:spPr>
          <a:xfrm>
            <a:off x="0" y="700594"/>
            <a:ext cx="12192000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AKTIVNOSTI NP TARA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5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FD67-EC0C-2AA3-33CD-3540D760A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BC610-5D6D-D0F2-999C-44D551CB4A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BBDE03EE-F126-6A46-62CF-59070E06B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B05A3-738E-4A39-4B19-F7DDA7B9D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79D2E7F-AD16-0F1F-6ECE-2A823A60B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E190FFC-D004-EE11-D623-3921051CB0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45D3948-4E23-D389-C714-2042EC8423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F037327-2B65-F7B5-6F03-68E083D8A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3AC46-59B6-4C60-8103-D04A930B3A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BB4168-8A35-F33B-7EC2-6994C280D2CD}"/>
              </a:ext>
            </a:extLst>
          </p:cNvPr>
          <p:cNvSpPr txBox="1"/>
          <p:nvPr/>
        </p:nvSpPr>
        <p:spPr>
          <a:xfrm>
            <a:off x="966158" y="1524697"/>
            <a:ext cx="7487729" cy="393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vidikovaca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šetno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edukativnih staza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Prva staza univerzalnog dizajna "Sovina šumska učionica“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planinarskih staza i 2 pešačka koridora (290 km)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biciklistike rute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oletište za paralajdere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 za posetioce i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 punkt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trg na Mitrovcu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kolektor otpadnih voda na Mitrovcu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izgradnja lokalnih i šumskih puteva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protivpožarne osmatračnice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preko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120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edukativnih tabli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drveni mobilijar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3D0BE-79C6-10EE-DB2D-A72407C0DAFE}"/>
              </a:ext>
            </a:extLst>
          </p:cNvPr>
          <p:cNvSpPr txBox="1"/>
          <p:nvPr/>
        </p:nvSpPr>
        <p:spPr>
          <a:xfrm>
            <a:off x="0" y="700594"/>
            <a:ext cx="12192000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UREĐENJE PROSTORA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C:\Users\RankoM\Desktop\prezi\np-tara-2015b-p595008ac\prezi-mac\Portable Prezi\Prezi.portable-v280\images\2268451105.jpg">
            <a:extLst>
              <a:ext uri="{FF2B5EF4-FFF2-40B4-BE49-F238E27FC236}">
                <a16:creationId xmlns:a16="http://schemas.microsoft.com/office/drawing/2014/main" id="{C624DC9E-3A11-2E4E-FECD-8BFD3CE1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18546" y="1696696"/>
            <a:ext cx="2841103" cy="2130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RankoM\Desktop\prezi\tara-national-p593c12d8\images\4299738335.jpg">
            <a:extLst>
              <a:ext uri="{FF2B5EF4-FFF2-40B4-BE49-F238E27FC236}">
                <a16:creationId xmlns:a16="http://schemas.microsoft.com/office/drawing/2014/main" id="{E24117F2-106B-FA9D-A355-6DAFB383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5614" y="3474040"/>
            <a:ext cx="2841104" cy="2130828"/>
          </a:xfrm>
          <a:prstGeom prst="round2DiagRect">
            <a:avLst>
              <a:gd name="adj1" fmla="val 0"/>
              <a:gd name="adj2" fmla="val 30702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25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A99A7-E58F-7D3E-921F-B319B442F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D94B7-CC93-1710-5363-4409AF62BD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5C1A0B8E-14FE-3D92-B186-7A2B64DA1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1290B-B220-F051-4665-07B3D943E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B03B7BD-5CE0-05C7-C98E-03D6BE8F4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270BD-E0CD-E2E8-472D-C2890083EC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E190FFC-D004-EE11-D623-3921051CB0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F29FB39-7AC6-C225-F52B-3AC4F871C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FFCF4D-E640-9DE3-3234-72EBD0AECA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03276-9800-0B4E-C7EB-9E8DA5E1A3BC}"/>
              </a:ext>
            </a:extLst>
          </p:cNvPr>
          <p:cNvSpPr txBox="1"/>
          <p:nvPr/>
        </p:nvSpPr>
        <p:spPr>
          <a:xfrm>
            <a:off x="966158" y="1906438"/>
            <a:ext cx="6851066" cy="18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 safari Tara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Likovna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kolonija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Izložbe fotografija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Mađarska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Rumunija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Srbija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Učešće na sajmovima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Mediji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Štampani promotivni materijali 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7 jezika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5A687-4B0E-56B6-E5DB-0CD487BD5591}"/>
              </a:ext>
            </a:extLst>
          </p:cNvPr>
          <p:cNvSpPr txBox="1"/>
          <p:nvPr/>
        </p:nvSpPr>
        <p:spPr>
          <a:xfrm>
            <a:off x="0" y="700594"/>
            <a:ext cx="12192000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PROMOCIJA PODRUČJA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596C551-1E47-E17C-A5A4-DB41DDA7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 bwMode="auto">
          <a:xfrm>
            <a:off x="6301168" y="1597225"/>
            <a:ext cx="5295546" cy="350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96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5316D-1D6A-BCB9-38A1-520942ED4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F5397-EF47-A711-03B6-B3E55F5F6C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DA75AB89-8A4E-677B-D5D8-609E7B37C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A09F8-6F00-1481-8409-17382F196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79C1A4B-2BD5-EBD6-9EDA-6BC334B9C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55BC0F6-72E3-6507-B00B-21E9FD587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0A368F-F5E8-0CD5-CA02-F981052247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9691AFC-B89F-2EEC-67D7-AF877BC11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C4AC7-4FAD-68FB-09D6-B9F7805380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4BE749-CC60-194D-79CA-9156A242EF7D}"/>
              </a:ext>
            </a:extLst>
          </p:cNvPr>
          <p:cNvSpPr txBox="1"/>
          <p:nvPr/>
        </p:nvSpPr>
        <p:spPr>
          <a:xfrm>
            <a:off x="966158" y="1906438"/>
            <a:ext cx="7563437" cy="274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DTP Interreg “ECO KARST” –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ekosistemskih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usluga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IPA CBC SRB-BIH “SAVE” – o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čuvanje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Pančićeve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omorike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IPA CBC SRB-BIH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Poboljšanje sistema upravljanja vanrednim situacijama u prekograničnom području BiH i Srbije</a:t>
            </a:r>
            <a:r>
              <a:rPr lang="ru-RU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sr-Latn-RS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ERASMUS+sport</a:t>
            </a:r>
            <a:r>
              <a:rPr 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Pick</a:t>
            </a:r>
            <a:r>
              <a:rPr 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sr-Latn-RS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leave</a:t>
            </a:r>
            <a:r>
              <a:rPr lang="sr-Latn-RS" dirty="0">
                <a:latin typeface="Calibri" panose="020F0502020204030204" pitchFamily="34" charset="0"/>
                <a:cs typeface="Times New Roman" panose="02020603050405020304" pitchFamily="18" charset="0"/>
              </a:rPr>
              <a:t> none“</a:t>
            </a: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WWF “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Zaštićena područja za prirodu i ljude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sr-Latn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WWF/DAP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“MOST” – monitoring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nelegalnih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neodr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ivih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aktivnosti</a:t>
            </a: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UNDP/GEF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“Tara za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mbasada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Kraljevine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Norve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Zelena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Tara”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2616A-2489-3348-3668-92BE41781A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29595" y="2893481"/>
            <a:ext cx="3602745" cy="24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932DFE-408A-8F06-D9AC-6CD7EA1F162A}"/>
              </a:ext>
            </a:extLst>
          </p:cNvPr>
          <p:cNvSpPr txBox="1"/>
          <p:nvPr/>
        </p:nvSpPr>
        <p:spPr>
          <a:xfrm>
            <a:off x="0" y="700594"/>
            <a:ext cx="12192000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Latn-R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PROJEKTNE AKTIVNOSTI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5747A-292F-1AEF-B1B5-127C038A3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76639-9ED6-58B4-6679-84257BD654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1CC410E1-23CE-2724-BDBA-7EB6287E9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C6522-6FE4-1BEA-4E7C-F2797BEDC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7478813-63E8-A393-4B6E-BA1523DF4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F5FF91D-685E-7CEE-A5DA-867C84FC07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6D71189-7339-D6B4-9AC1-96211BEC9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FDD28EB-3EE4-F749-D3E0-8CAC8317B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B1D6BF-F8C5-2C33-0B94-DB78B28A10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987DBA-0E28-1097-21D5-9D5671F999D2}"/>
              </a:ext>
            </a:extLst>
          </p:cNvPr>
          <p:cNvSpPr txBox="1"/>
          <p:nvPr/>
        </p:nvSpPr>
        <p:spPr>
          <a:xfrm>
            <a:off x="966157" y="1906438"/>
            <a:ext cx="9737701" cy="3042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Podsticajna sredstva za razvoj poljoprivrede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Subvencionisani krediti za poljoprivrednike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2.500,00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evra za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domaćinstava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Stimulisanje naseljavanja autohtonih rasa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građa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radnici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Novčana i materijalna pomoć mesnim zajednicama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 opštinskim ustanovama i školama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 civilnom sektoru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 udruženjima osoba sa invaliditetom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 sportskim klubovima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 fizičkim licima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Ukupna sredstva uložena od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2001.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382.861.068,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dinara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≈ 3,5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miliona</a:t>
            </a:r>
            <a:r>
              <a:rPr lang="sr-Latn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€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1FE72-3DBE-764A-FB1F-6BC6913B0BBF}"/>
              </a:ext>
            </a:extLst>
          </p:cNvPr>
          <p:cNvSpPr txBox="1"/>
          <p:nvPr/>
        </p:nvSpPr>
        <p:spPr>
          <a:xfrm>
            <a:off x="0" y="70059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SOCIO-EKONOMSKE</a:t>
            </a:r>
            <a:r>
              <a:rPr lang="en-US" sz="2000" b="1" dirty="0"/>
              <a:t> </a:t>
            </a:r>
            <a:r>
              <a:rPr lang="en-US" sz="2400" b="1" dirty="0"/>
              <a:t>MERE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237418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E4D6F-1D80-71E0-36F6-2E7FEDE3D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AB6B9-1018-95B8-541F-78E857AC28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5" y="174492"/>
            <a:ext cx="1273893" cy="119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STP logo CG">
            <a:extLst>
              <a:ext uri="{FF2B5EF4-FFF2-40B4-BE49-F238E27FC236}">
                <a16:creationId xmlns:a16="http://schemas.microsoft.com/office/drawing/2014/main" id="{E2896EE9-3789-42CD-658B-02AF3EBA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7" y="295200"/>
            <a:ext cx="2435712" cy="10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9EF660-EF94-2478-84FD-7455DFFD5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9" y="6047014"/>
            <a:ext cx="1940028" cy="50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03C4D09-BF24-455B-D41D-C2873DCD7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320" y="53784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B13477-CFA1-588B-E07A-F8C0460402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2859" y="5378471"/>
          <a:ext cx="1471100" cy="148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6D71189-7339-D6B4-9AC1-96211BEC9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2859" y="5378471"/>
                        <a:ext cx="1471100" cy="1481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6710339-14DF-C21A-BFC5-9BD5AF39F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52" y="5924461"/>
            <a:ext cx="2431974" cy="75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C60E8-F8CC-F152-0699-2373F03A0B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23" y="5805103"/>
            <a:ext cx="1638300" cy="8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EC600-E56C-F6A8-9A36-441288ECFCBF}"/>
              </a:ext>
            </a:extLst>
          </p:cNvPr>
          <p:cNvSpPr txBox="1"/>
          <p:nvPr/>
        </p:nvSpPr>
        <p:spPr>
          <a:xfrm>
            <a:off x="966158" y="1906438"/>
            <a:ext cx="7487729" cy="21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Očuvana životna sredina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Bolja prepoznatljivost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Širenje truističke ponude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Dobrobit za lokalnu zajednicu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Povećanje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vrednosti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proizvoda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usluga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r-Latn-R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LI IH LOKALNA ZAJEDNICA PREPOZNAJE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C95F4-9EF9-47E9-0A41-56AA9BC77D1A}"/>
              </a:ext>
            </a:extLst>
          </p:cNvPr>
          <p:cNvSpPr txBox="1"/>
          <p:nvPr/>
        </p:nvSpPr>
        <p:spPr>
          <a:xfrm>
            <a:off x="0" y="70059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DODATE VREDNOSTI ZP</a:t>
            </a:r>
            <a:endParaRPr lang="sr-Latn-RS" sz="2000" b="1" dirty="0"/>
          </a:p>
        </p:txBody>
      </p:sp>
      <p:pic>
        <p:nvPicPr>
          <p:cNvPr id="11" name="Picture 3" descr="D:\PriVreMenI\nptara.rs\2016\durbin banjska.jpg">
            <a:extLst>
              <a:ext uri="{FF2B5EF4-FFF2-40B4-BE49-F238E27FC236}">
                <a16:creationId xmlns:a16="http://schemas.microsoft.com/office/drawing/2014/main" id="{74C92448-D4E6-04D9-9018-8CE991D6E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69626" y="1595781"/>
            <a:ext cx="5108944" cy="383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Marketing-Audit.png">
            <a:extLst>
              <a:ext uri="{FF2B5EF4-FFF2-40B4-BE49-F238E27FC236}">
                <a16:creationId xmlns:a16="http://schemas.microsoft.com/office/drawing/2014/main" id="{C06A2617-6BDC-0182-9427-CBB49679DD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81225" y="4018469"/>
            <a:ext cx="2642702" cy="19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0408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727</Words>
  <Application>Microsoft Office PowerPoint</Application>
  <PresentationFormat>Widescreen</PresentationFormat>
  <Paragraphs>138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Office Theme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Milica Kandic</dc:creator>
  <cp:lastModifiedBy>Chris Green</cp:lastModifiedBy>
  <cp:revision>3</cp:revision>
  <dcterms:created xsi:type="dcterms:W3CDTF">2025-04-11T08:12:16Z</dcterms:created>
  <dcterms:modified xsi:type="dcterms:W3CDTF">2025-04-23T10:05:35Z</dcterms:modified>
</cp:coreProperties>
</file>