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8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58" y="-9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61754-E6E3-3CE2-9284-D373BCEC56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752999-A23B-13DF-DA3D-B12E1D37D9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1AC7F9-8465-93EC-E764-BA69DECD8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4182A-3452-4145-89A0-B7B9C495B9FF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F1BB6-64F6-3E76-EC3A-A3ADAE392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8D229-FBBF-BEA7-CFC9-851B1521A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A469-F6A5-4F2B-955D-0B956745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683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65E21-96F8-8E92-EA10-DA6A46C8B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5528D0-269A-897A-05DA-83CCA8A5F0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75E7E-5B54-FA95-3B4C-4C304D9F4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4182A-3452-4145-89A0-B7B9C495B9FF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0C883-F847-5188-D6C3-2B426A5D1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E7C5A9-88F2-9D7B-D6C1-B6DA1CB7F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A469-F6A5-4F2B-955D-0B956745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75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ED2570-E7C4-0E77-EE01-61E5B7EC44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83CFE6-D528-C167-725C-815F4C9C5C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57A48-250F-C91B-AC34-3B45ECD5E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4182A-3452-4145-89A0-B7B9C495B9FF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5075B-E9D8-4CCA-EE98-4C31B11B5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B62F6-BB0E-BF9D-86FE-7F4D50A36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A469-F6A5-4F2B-955D-0B956745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72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D996E-FAA3-EADF-E791-8487F9054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DDD9C-4D58-2B61-4024-C2F83E972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5D8E2-892F-06DE-BAF0-242549F1C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4182A-3452-4145-89A0-B7B9C495B9FF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58DD4-33FA-79AF-5C90-12B6C33F1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F8402D-4FD0-08E7-7175-9D4C47FAC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A469-F6A5-4F2B-955D-0B956745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23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265CA-CADD-9A80-0922-76944541B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6D136E-61A9-9343-53A4-63024FEE7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430635-0E1C-5D09-E3EE-BF8BBE255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4182A-3452-4145-89A0-B7B9C495B9FF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CF113-5685-6162-58DB-3BF460BC5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D9608-5047-860A-EFD4-82D13B16A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A469-F6A5-4F2B-955D-0B956745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48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5670C-F105-848C-3E32-82F331351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44026-0491-1E06-0820-52D70CC542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A45C6A-0BCD-2D71-81B7-480424C119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C54B8C-B3F2-B3EC-7595-B5254A81E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4182A-3452-4145-89A0-B7B9C495B9FF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9AF927-85A5-2E79-91D2-E8DE6EFFD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B788C-611E-0BD6-884D-2D16011BD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A469-F6A5-4F2B-955D-0B956745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457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484F8-0200-08FD-D633-18001768D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6673F7-E8EE-72A8-575E-31FDCB1A9A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4982C8-DA64-E817-4C6E-4EEDB97E97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E21880-6BBD-8F64-27AD-C75B1612FF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BCD10D-6DB0-4B7B-B68D-954F1128FE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A281FF-E8AD-7675-9BE4-F17D4312C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4182A-3452-4145-89A0-B7B9C495B9FF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E0586A-C779-A3AC-D573-8526CA8F5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95B781-C3A7-4010-FCF2-86025782C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A469-F6A5-4F2B-955D-0B956745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64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AAD71-4CC1-D0D0-2863-D9AD6D698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4F9959-B13A-B9E3-EA06-8C17C65CA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4182A-3452-4145-89A0-B7B9C495B9FF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7D2854-E724-1EE3-D2B3-CBA443C97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2AD167-C9D2-840E-E846-46714103D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A469-F6A5-4F2B-955D-0B956745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17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0CBEAA-AF73-502A-9171-BAA1F67D5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4182A-3452-4145-89A0-B7B9C495B9FF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DD5E73-D66B-5CF4-51AF-5B687E861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8409B6-CF68-D15E-B773-DE2501467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A469-F6A5-4F2B-955D-0B956745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003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9E252-E8D7-980D-BD4C-C1E9924EC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B6028-129A-B862-F51F-C8A84E2A85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0DFD73-1FAD-99CB-F1A4-AEE692DB2A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155866-9C87-8800-5FCF-5FF3643F3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4182A-3452-4145-89A0-B7B9C495B9FF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E24D00-2B06-6F33-4062-BB51F46C8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F3F667-4BB4-C52B-8DDC-B2C7419E6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A469-F6A5-4F2B-955D-0B956745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01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406BE-EF20-1114-24AF-7C6DCD4CB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A51132-DFB3-29A1-AA74-F06A9BF5B4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6CF859-3221-C1CC-CE81-7313C1BC29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5491A4-7F0E-C27E-0C1B-D6132C1A9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4182A-3452-4145-89A0-B7B9C495B9FF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7BABAE-F9AB-1B9B-8CA9-25800CBFA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802E6-1339-6D13-197E-C2C103BCC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A469-F6A5-4F2B-955D-0B956745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199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8A74AA-FD28-607E-F4CE-73F811877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7F467-A8B3-751C-4E68-99C86FA3D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C2E75-CDE1-0F15-F03F-E15487B1D9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4182A-3452-4145-89A0-B7B9C495B9FF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086B56-A6EB-5393-0103-2A14B852DD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94776-17D1-A9E4-7ABF-712A64396A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BA469-F6A5-4F2B-955D-0B956745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624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140B4D5-DA21-563A-7743-CF3C60FDD95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65" y="174492"/>
            <a:ext cx="1273893" cy="119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STP logo CG">
            <a:extLst>
              <a:ext uri="{FF2B5EF4-FFF2-40B4-BE49-F238E27FC236}">
                <a16:creationId xmlns:a16="http://schemas.microsoft.com/office/drawing/2014/main" id="{490C48BC-9EC2-F3A0-1D3E-ED5134368B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937" y="295200"/>
            <a:ext cx="2435712" cy="1072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753CEF3-B8F9-B4A7-BC7F-3ED8A76AF72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49" y="6047014"/>
            <a:ext cx="1940028" cy="50606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FCB4991A-F448-B3C8-8964-8C021AB968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1320" y="53784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B84AF08-B755-0DA6-3466-E12AAED493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3123886"/>
              </p:ext>
            </p:extLst>
          </p:nvPr>
        </p:nvGraphicFramePr>
        <p:xfrm>
          <a:off x="10422859" y="5378471"/>
          <a:ext cx="1471100" cy="1481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DF" r:id="rId5" imgW="0" imgH="0" progId="FoxitReader.Document">
                  <p:embed/>
                </p:oleObj>
              </mc:Choice>
              <mc:Fallback>
                <p:oleObj name="PDF" r:id="rId5" imgW="0" imgH="0" progId="FoxitReader.Document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2859" y="5378471"/>
                        <a:ext cx="1471100" cy="14815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2CA8E5AA-883F-4B4D-7DFB-401446FBC8A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652" y="5924461"/>
            <a:ext cx="2431974" cy="75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31E58AB-CF31-1B13-D774-C3C9FB41953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823" y="5805103"/>
            <a:ext cx="1638300" cy="87911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4A52432-116F-C833-2980-7974C2B21C47}"/>
              </a:ext>
            </a:extLst>
          </p:cNvPr>
          <p:cNvSpPr txBox="1"/>
          <p:nvPr/>
        </p:nvSpPr>
        <p:spPr>
          <a:xfrm>
            <a:off x="1907458" y="2472571"/>
            <a:ext cx="8003458" cy="12074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Aft>
                <a:spcPts val="800"/>
              </a:spcAft>
              <a:buNone/>
              <a:tabLst>
                <a:tab pos="571500" algn="l"/>
              </a:tabLst>
            </a:pPr>
            <a:r>
              <a:rPr lang="sr-Latn-ME" sz="2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II DAN RADIONICE - PARTICIPATIVNO UPRAVLJANJE U ZAŠTIĆENIM PODRUČJIMA</a:t>
            </a:r>
            <a:endParaRPr lang="en-US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  <a:tabLst>
                <a:tab pos="571500" algn="l"/>
              </a:tabLst>
            </a:pPr>
            <a:r>
              <a:rPr lang="sr-Cyrl-RS" sz="1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45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CA416B-6B3C-B704-8725-38D6E242E6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EDD193D-5F71-DEF2-00D4-4ACCFE0B757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65" y="174492"/>
            <a:ext cx="1273893" cy="119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STP logo CG">
            <a:extLst>
              <a:ext uri="{FF2B5EF4-FFF2-40B4-BE49-F238E27FC236}">
                <a16:creationId xmlns:a16="http://schemas.microsoft.com/office/drawing/2014/main" id="{3E5F0704-6F05-A85D-7048-2344A1E777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937" y="295200"/>
            <a:ext cx="2435712" cy="1072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A649E85-D18E-F002-F2C4-B8B9619DA56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49" y="6047014"/>
            <a:ext cx="1940028" cy="50606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46D9FF4B-4DEC-D00C-1FAA-986361E40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1320" y="53784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AB059EFF-2F93-CAA2-3C9B-1536FDCBFAF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2859" y="5378471"/>
          <a:ext cx="1471100" cy="1481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DF" r:id="rId5" imgW="0" imgH="0" progId="FoxitReader.Document">
                  <p:embed/>
                </p:oleObj>
              </mc:Choice>
              <mc:Fallback>
                <p:oleObj name="PDF" r:id="rId5" imgW="0" imgH="0" progId="FoxitReader.Document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0EE869DB-303D-B2EE-218D-F614B3B20D7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2859" y="5378471"/>
                        <a:ext cx="1471100" cy="14815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DB879D23-3D11-7B77-2B03-86E08F1A91E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652" y="5924461"/>
            <a:ext cx="2431974" cy="75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AB12463-D9FA-15CF-E9E9-28AA0676FDA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823" y="5805103"/>
            <a:ext cx="1638300" cy="87911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A686C8F-5D93-63E9-5BC2-E79A55120178}"/>
              </a:ext>
            </a:extLst>
          </p:cNvPr>
          <p:cNvSpPr txBox="1"/>
          <p:nvPr/>
        </p:nvSpPr>
        <p:spPr>
          <a:xfrm>
            <a:off x="373626" y="1543076"/>
            <a:ext cx="6096000" cy="3944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algn="just">
              <a:lnSpc>
                <a:spcPct val="115000"/>
              </a:lnSpc>
              <a:spcAft>
                <a:spcPts val="800"/>
              </a:spcAft>
            </a:pPr>
            <a:r>
              <a:rPr lang="sr-Latn-ME" b="1" kern="100" dirty="0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ZAKLJUČCI I PREPORUKE</a:t>
            </a:r>
            <a:r>
              <a:rPr lang="sr-Latn-ME" sz="1800" b="1" kern="1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05F998C-2D37-1F54-9D61-122D85DC5AE9}"/>
              </a:ext>
            </a:extLst>
          </p:cNvPr>
          <p:cNvSpPr txBox="1"/>
          <p:nvPr/>
        </p:nvSpPr>
        <p:spPr>
          <a:xfrm>
            <a:off x="796412" y="2237952"/>
            <a:ext cx="1139558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sr-Latn-ME" b="1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I</a:t>
            </a:r>
            <a:r>
              <a:rPr lang="en-US" b="1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nstitucionalizacija</a:t>
            </a:r>
            <a:r>
              <a:rPr lang="en-US" b="1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participativnih</a:t>
            </a:r>
            <a:r>
              <a:rPr lang="en-US" b="1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tijela</a:t>
            </a:r>
            <a:r>
              <a:rPr lang="en-US" b="1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:</a:t>
            </a:r>
            <a:endParaRPr lang="sr-Latn-ME" b="1" kern="0" dirty="0">
              <a:effectLst/>
              <a:latin typeface="Aptos" panose="020B0004020202020204" pitchFamily="34" charset="0"/>
              <a:ea typeface="Times New Roman" panose="02020603050405020304" pitchFamily="18" charset="0"/>
            </a:endParaRPr>
          </a:p>
          <a:p>
            <a:b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</a:b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Preporučuje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se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iniciranje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prema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Ministarstvu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ekologije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,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održivog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razvoja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i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razvoja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sjevera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u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pravcu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stavljanja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participativnih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tijela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u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okviru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zaštićenih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područja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u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jasan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institucionalni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kontekst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. Ova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tijela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treba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da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zadrže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fleksibilan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karakter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,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ali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da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imaju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jasno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definisan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okvir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djelovanja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.</a:t>
            </a:r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E90D822-2503-DCDB-F7E8-D2BE74CC183D}"/>
              </a:ext>
            </a:extLst>
          </p:cNvPr>
          <p:cNvSpPr txBox="1"/>
          <p:nvPr/>
        </p:nvSpPr>
        <p:spPr>
          <a:xfrm>
            <a:off x="796412" y="4111820"/>
            <a:ext cx="1109336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Latn-ME" b="1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2. </a:t>
            </a:r>
            <a:r>
              <a:rPr lang="en-US" b="1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Edukacija</a:t>
            </a:r>
            <a:r>
              <a:rPr lang="en-US" b="1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i</a:t>
            </a:r>
            <a:r>
              <a:rPr lang="en-US" b="1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informisanje</a:t>
            </a:r>
            <a:r>
              <a:rPr lang="en-US" b="1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lokalnih</a:t>
            </a:r>
            <a:r>
              <a:rPr lang="en-US" b="1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zajednica</a:t>
            </a:r>
            <a:r>
              <a:rPr lang="en-US" b="1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:</a:t>
            </a:r>
            <a:endParaRPr lang="sr-Latn-ME" b="1" kern="0" dirty="0">
              <a:effectLst/>
              <a:latin typeface="Aptos" panose="020B0004020202020204" pitchFamily="34" charset="0"/>
              <a:ea typeface="Times New Roman" panose="02020603050405020304" pitchFamily="18" charset="0"/>
            </a:endParaRPr>
          </a:p>
          <a:p>
            <a:b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</a:b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Upravljači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zaštićenih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područja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, u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saradnji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sa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drugim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nadležnim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institucijama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i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organizacijama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,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treba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da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intenziviraju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aktivnosti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na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edukaciji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i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informisanju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lokalnih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zajednica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o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značaju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i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benefitima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zaštićenih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područja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.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Neophodno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je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raditi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na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uspostavljanju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iskrenog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partnerstva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i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zajedničkog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cilja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između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svih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uključenih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 </a:t>
            </a:r>
            <a:r>
              <a:rPr lang="en-US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strana</a:t>
            </a:r>
            <a:r>
              <a:rPr lang="en-US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.</a:t>
            </a:r>
            <a:endParaRPr lang="en-US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386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22BF4B-CA0F-618C-39DF-16B92516CE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A3738F1-F3C2-1748-D605-13AFF9E55CC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65" y="174492"/>
            <a:ext cx="1273893" cy="119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STP logo CG">
            <a:extLst>
              <a:ext uri="{FF2B5EF4-FFF2-40B4-BE49-F238E27FC236}">
                <a16:creationId xmlns:a16="http://schemas.microsoft.com/office/drawing/2014/main" id="{8C54F5AD-6125-449E-DB0B-88039DE40C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937" y="295200"/>
            <a:ext cx="2435712" cy="1072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95EBC71-3D22-8150-FF00-0C41B146E9A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49" y="6047014"/>
            <a:ext cx="1940028" cy="50606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D4DD6213-F9AC-7754-0240-7680515BB8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1320" y="53784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B3BE900B-F294-ABA7-1F29-C4E904D656A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2859" y="5378471"/>
          <a:ext cx="1471100" cy="1481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DF" r:id="rId5" imgW="0" imgH="0" progId="FoxitReader.Document">
                  <p:embed/>
                </p:oleObj>
              </mc:Choice>
              <mc:Fallback>
                <p:oleObj name="PDF" r:id="rId5" imgW="0" imgH="0" progId="FoxitReader.Document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AB059EFF-2F93-CAA2-3C9B-1536FDCBFAF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2859" y="5378471"/>
                        <a:ext cx="1471100" cy="14815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E0C4C477-DF41-788C-13A2-01087879A70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652" y="5924461"/>
            <a:ext cx="2431974" cy="75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4543D0C-3759-7C1D-021F-EB9163B9B62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823" y="5805103"/>
            <a:ext cx="1638300" cy="87911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1F65E95-A570-D287-C0B9-E35CD60056C0}"/>
              </a:ext>
            </a:extLst>
          </p:cNvPr>
          <p:cNvSpPr txBox="1"/>
          <p:nvPr/>
        </p:nvSpPr>
        <p:spPr>
          <a:xfrm>
            <a:off x="373626" y="1543076"/>
            <a:ext cx="6096000" cy="3944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algn="just">
              <a:lnSpc>
                <a:spcPct val="115000"/>
              </a:lnSpc>
              <a:spcAft>
                <a:spcPts val="800"/>
              </a:spcAft>
            </a:pPr>
            <a:r>
              <a:rPr lang="sr-Latn-ME" b="1" kern="100" dirty="0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ZAKLJUČCI I PREPORUKE</a:t>
            </a:r>
            <a:r>
              <a:rPr lang="sr-Latn-ME" sz="1800" b="1" kern="1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7746E3-0737-DDF9-34A1-9EF249018506}"/>
              </a:ext>
            </a:extLst>
          </p:cNvPr>
          <p:cNvSpPr txBox="1"/>
          <p:nvPr/>
        </p:nvSpPr>
        <p:spPr>
          <a:xfrm>
            <a:off x="806244" y="2335370"/>
            <a:ext cx="11385755" cy="2511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Unapređenje</a:t>
            </a:r>
            <a:r>
              <a:rPr lang="en-US" sz="1800" b="1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komunikacijskih</a:t>
            </a:r>
            <a:r>
              <a:rPr lang="en-US" sz="1800" b="1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b="1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facilitatorskih</a:t>
            </a:r>
            <a:r>
              <a:rPr lang="en-US" sz="1800" b="1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vještina</a:t>
            </a:r>
            <a:r>
              <a:rPr lang="en-US" sz="1800" b="1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Potrebno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raditi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jačanju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facilitatorskih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kapaciteta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vještina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komunikacije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lokalnim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zajednicama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unutar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organizacionih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jedinica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koje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upravljaju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zaštićenim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područjima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ME" sz="1800" kern="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endParaRPr lang="en-US" sz="1800" kern="1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</a:pPr>
            <a:r>
              <a:rPr lang="en-US" sz="1800" b="1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Podrška</a:t>
            </a:r>
            <a:r>
              <a:rPr lang="en-US" sz="1800" b="1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administrativnim</a:t>
            </a:r>
            <a:r>
              <a:rPr lang="en-US" sz="1800" b="1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kapacitetima</a:t>
            </a:r>
            <a:r>
              <a:rPr lang="en-US" sz="1800" b="1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Neophodno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obezbijediti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dodatnu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podršku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administrativnom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aparatu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unutar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parkova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ciljem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daljeg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unapređenja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participativnih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tijela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opšteg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funkcionisanja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zaštićenih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područja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754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99ABAD-0148-6B00-EF28-8680F29CDC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5EE8130-E9F2-CC7E-E20A-A5F5EBC6095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65" y="174492"/>
            <a:ext cx="1273893" cy="119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FSTP logo CG">
            <a:extLst>
              <a:ext uri="{FF2B5EF4-FFF2-40B4-BE49-F238E27FC236}">
                <a16:creationId xmlns:a16="http://schemas.microsoft.com/office/drawing/2014/main" id="{17F13D02-3250-FB6F-FA7D-504CB76089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937" y="295200"/>
            <a:ext cx="2435712" cy="1072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2C4164C-F356-DB95-AEA0-D1BD230A99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49" y="6047014"/>
            <a:ext cx="1940028" cy="50606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A0ECDD96-67BA-8385-9C5D-84306E70F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1320" y="53784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F89C799-E74F-BC98-FC9B-AC709114E79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2859" y="5378471"/>
          <a:ext cx="1471100" cy="1481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DF" r:id="rId5" imgW="0" imgH="0" progId="FoxitReader.Document">
                  <p:embed/>
                </p:oleObj>
              </mc:Choice>
              <mc:Fallback>
                <p:oleObj name="PDF" r:id="rId5" imgW="0" imgH="0" progId="FoxitReader.Document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B3BE900B-F294-ABA7-1F29-C4E904D656A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2859" y="5378471"/>
                        <a:ext cx="1471100" cy="14815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3B02A234-E54A-1ACC-1161-9823A5F6714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652" y="5924461"/>
            <a:ext cx="2431974" cy="75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03CC565-CC66-A19F-D63F-DFFD0035176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823" y="5805103"/>
            <a:ext cx="1638300" cy="87911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AD69F20-3E66-721C-865A-6D61A489EC59}"/>
              </a:ext>
            </a:extLst>
          </p:cNvPr>
          <p:cNvSpPr txBox="1"/>
          <p:nvPr/>
        </p:nvSpPr>
        <p:spPr>
          <a:xfrm>
            <a:off x="373626" y="1543076"/>
            <a:ext cx="6096000" cy="3944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algn="just">
              <a:lnSpc>
                <a:spcPct val="115000"/>
              </a:lnSpc>
              <a:spcAft>
                <a:spcPts val="800"/>
              </a:spcAft>
            </a:pPr>
            <a:r>
              <a:rPr lang="sr-Latn-ME" b="1" kern="100" dirty="0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ZAKLJUČCI I PREPORUKE</a:t>
            </a:r>
            <a:r>
              <a:rPr lang="sr-Latn-ME" sz="1800" b="1" kern="1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A88FBDA-D1ED-2CBE-F08F-2E091A4BED70}"/>
              </a:ext>
            </a:extLst>
          </p:cNvPr>
          <p:cNvSpPr txBox="1"/>
          <p:nvPr/>
        </p:nvSpPr>
        <p:spPr>
          <a:xfrm>
            <a:off x="471814" y="2112545"/>
            <a:ext cx="11248372" cy="20860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u="sng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Planiranje</a:t>
            </a:r>
            <a:r>
              <a:rPr lang="en-US" sz="1800" b="1" u="sng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u="sng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rada</a:t>
            </a:r>
            <a:r>
              <a:rPr lang="en-US" sz="1800" b="1" u="sng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u="sng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participativnih</a:t>
            </a:r>
            <a:r>
              <a:rPr lang="en-US" sz="1800" b="1" u="sng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u="sng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tijela</a:t>
            </a:r>
            <a:r>
              <a:rPr lang="sr-Latn-ME" sz="1800" b="1" u="sng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Participativna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tijela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treba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funkcionišu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osnovu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jasno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definisanog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Plana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obezbijeđen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kontinuitet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predvidivu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dinamiku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sastanaka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aktivnosti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</a:pPr>
            <a:r>
              <a:rPr lang="en-US" sz="1800" b="1" u="sng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Godišnja</a:t>
            </a:r>
            <a:r>
              <a:rPr lang="en-US" sz="1800" b="1" u="sng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u="sng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evaluacija</a:t>
            </a:r>
            <a:r>
              <a:rPr lang="en-US" sz="1800" b="1" u="sng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u="sng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rada</a:t>
            </a:r>
            <a:r>
              <a:rPr lang="en-US" sz="1800" b="1" u="sng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Preporučuje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sprovođenje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redovne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najmanje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godišnje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evaluacije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participativnih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tijela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radi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sagledavanja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postignutih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rezultata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identifikacije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izazova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formulisanja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preporuka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unapređenje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EDD048F-C0BC-52D8-942E-3AF9B121A7A4}"/>
              </a:ext>
            </a:extLst>
          </p:cNvPr>
          <p:cNvSpPr txBox="1"/>
          <p:nvPr/>
        </p:nvSpPr>
        <p:spPr>
          <a:xfrm>
            <a:off x="516676" y="4269871"/>
            <a:ext cx="11434915" cy="13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</a:pPr>
            <a:r>
              <a:rPr lang="en-US" sz="1800" b="1" u="sng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Osnivanje</a:t>
            </a:r>
            <a:r>
              <a:rPr lang="en-US" sz="1800" b="1" u="sng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u="sng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participativnih</a:t>
            </a:r>
            <a:r>
              <a:rPr lang="en-US" sz="1800" b="1" u="sng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u="sng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tijela</a:t>
            </a:r>
            <a:r>
              <a:rPr lang="en-US" sz="1800" b="1" u="sng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1800" b="1" u="sng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svim</a:t>
            </a:r>
            <a:r>
              <a:rPr lang="en-US" sz="1800" b="1" u="sng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u="sng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zaštićenim</a:t>
            </a:r>
            <a:r>
              <a:rPr lang="en-US" sz="1800" b="1" u="sng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u="sng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područjima</a:t>
            </a:r>
            <a:r>
              <a:rPr lang="sr-Latn-ME" sz="1800" b="1" u="sng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Zaštićena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područja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parkovi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prirode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koji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još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uvijek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nemaju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uspostavljena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participativna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tijela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treba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preduzmu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korake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njihovom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formiranju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 se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obezbijedila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šira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uključenost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bolja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saradnja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lokalnim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zajednicama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drugim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zainteresovanim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stranama</a:t>
            </a:r>
            <a:r>
              <a:rPr lang="en-US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7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281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Arial</vt:lpstr>
      <vt:lpstr>Calibri</vt:lpstr>
      <vt:lpstr>Calibri Light</vt:lpstr>
      <vt:lpstr>Office Theme</vt:lpstr>
      <vt:lpstr>PDF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Milica Kandic</dc:creator>
  <cp:lastModifiedBy>Milica Kandic</cp:lastModifiedBy>
  <cp:revision>4</cp:revision>
  <dcterms:created xsi:type="dcterms:W3CDTF">2025-04-11T08:12:16Z</dcterms:created>
  <dcterms:modified xsi:type="dcterms:W3CDTF">2025-04-25T04:56:12Z</dcterms:modified>
</cp:coreProperties>
</file>